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6" roundtripDataSignature="AMtx7miUPURyAV8bg00rjFsLfEWfZbdt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83" name="Google Shape;8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This slide should explain the importance of the topic and can be extended (see also template schedule)</a:t>
            </a:r>
            <a:endParaRPr/>
          </a:p>
          <a:p>
            <a:pPr indent="0" lvl="0" marL="0" rtl="0" algn="l">
              <a:lnSpc>
                <a:spcPct val="100000"/>
              </a:lnSpc>
              <a:spcBef>
                <a:spcPts val="0"/>
              </a:spcBef>
              <a:spcAft>
                <a:spcPts val="0"/>
              </a:spcAft>
              <a:buSzPts val="1400"/>
              <a:buNone/>
            </a:pPr>
            <a:r>
              <a:rPr lang="en-GB"/>
              <a:t>The last point refers to nursing training in Germany but can be transferred to other countries and other vocational training</a:t>
            </a:r>
            <a:endParaRPr/>
          </a:p>
        </p:txBody>
      </p:sp>
      <p:sp>
        <p:nvSpPr>
          <p:cNvPr id="142" name="Google Shape;14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This slide should explain the importance of the topic and can be extended (see also template schedule)</a:t>
            </a:r>
            <a:endParaRPr/>
          </a:p>
          <a:p>
            <a:pPr indent="0" lvl="0" marL="0" rtl="0" algn="l">
              <a:lnSpc>
                <a:spcPct val="100000"/>
              </a:lnSpc>
              <a:spcBef>
                <a:spcPts val="0"/>
              </a:spcBef>
              <a:spcAft>
                <a:spcPts val="0"/>
              </a:spcAft>
              <a:buSzPts val="1400"/>
              <a:buNone/>
            </a:pPr>
            <a:r>
              <a:rPr lang="en-GB"/>
              <a:t>The last point refers to nursing training in Germany but can be transferred to other countries and other vocational training</a:t>
            </a:r>
            <a:endParaRPr/>
          </a:p>
        </p:txBody>
      </p:sp>
      <p:sp>
        <p:nvSpPr>
          <p:cNvPr id="148" name="Google Shape;14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This slide should explain the importance of the topic and can be extended (see also template schedule)</a:t>
            </a:r>
            <a:endParaRPr/>
          </a:p>
          <a:p>
            <a:pPr indent="0" lvl="0" marL="0" rtl="0" algn="l">
              <a:lnSpc>
                <a:spcPct val="100000"/>
              </a:lnSpc>
              <a:spcBef>
                <a:spcPts val="0"/>
              </a:spcBef>
              <a:spcAft>
                <a:spcPts val="0"/>
              </a:spcAft>
              <a:buSzPts val="1400"/>
              <a:buNone/>
            </a:pPr>
            <a:r>
              <a:rPr lang="en-GB"/>
              <a:t>The last point refers to nursing training in Germany but can be transferred to other countries and other vocational training</a:t>
            </a:r>
            <a:endParaRPr/>
          </a:p>
        </p:txBody>
      </p:sp>
      <p:sp>
        <p:nvSpPr>
          <p:cNvPr id="155" name="Google Shape;15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This can first occur between the pairs that were working together and then in th whole group. The trainer should write Important aspects on the board.</a:t>
            </a:r>
            <a:endParaRPr/>
          </a:p>
        </p:txBody>
      </p:sp>
      <p:sp>
        <p:nvSpPr>
          <p:cNvPr id="174" name="Google Shape;17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This slide should explain the importance of the topic and can be extended (see also template schedule)</a:t>
            </a:r>
            <a:endParaRPr/>
          </a:p>
          <a:p>
            <a:pPr indent="0" lvl="0" marL="0" rtl="0" algn="l">
              <a:lnSpc>
                <a:spcPct val="100000"/>
              </a:lnSpc>
              <a:spcBef>
                <a:spcPts val="0"/>
              </a:spcBef>
              <a:spcAft>
                <a:spcPts val="0"/>
              </a:spcAft>
              <a:buSzPts val="1400"/>
              <a:buNone/>
            </a:pPr>
            <a:r>
              <a:rPr lang="en-GB"/>
              <a:t>The last point refers to nursing training in Germany but ca</a:t>
            </a:r>
            <a:endParaRPr/>
          </a:p>
        </p:txBody>
      </p:sp>
      <p:sp>
        <p:nvSpPr>
          <p:cNvPr id="187" name="Google Shape;18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It is important to remind the participants that we talk about proximal and distal language, but that they are not clearly demarcated languages or linguistic varieties, but rather a continuum!</a:t>
            </a:r>
            <a:endParaRPr/>
          </a:p>
        </p:txBody>
      </p:sp>
      <p:sp>
        <p:nvSpPr>
          <p:cNvPr id="199" name="Google Shape;19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710407" y="4861441"/>
            <a:ext cx="5683200" cy="4605600"/>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91" name="Google Shape;91;p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50c7d41036_0_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graphic is taken from the project pulication. If you want to go into more detail on the individual points (the next slides are only an excerpt), chapter 6 of the book is recommended for preparatory reading.</a:t>
            </a:r>
            <a:endParaRPr/>
          </a:p>
        </p:txBody>
      </p:sp>
      <p:sp>
        <p:nvSpPr>
          <p:cNvPr id="242" name="Google Shape;242;g250c7d41036_0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This slide should explain the importance of the topic and can be extended (see also template schedule)</a:t>
            </a:r>
            <a:endParaRPr/>
          </a:p>
          <a:p>
            <a:pPr indent="0" lvl="0" marL="0" rtl="0" algn="l">
              <a:lnSpc>
                <a:spcPct val="100000"/>
              </a:lnSpc>
              <a:spcBef>
                <a:spcPts val="0"/>
              </a:spcBef>
              <a:spcAft>
                <a:spcPts val="0"/>
              </a:spcAft>
              <a:buSzPts val="1400"/>
              <a:buNone/>
            </a:pPr>
            <a:r>
              <a:rPr lang="en-GB"/>
              <a:t>The last point refers to nursing training in Germany but ca</a:t>
            </a:r>
            <a:endParaRPr/>
          </a:p>
        </p:txBody>
      </p:sp>
      <p:sp>
        <p:nvSpPr>
          <p:cNvPr id="249" name="Google Shape;24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50c7d41036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250c7d41036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For more information on scaffolding that helps to illustrate the individual points, see the project publication, chapter 8, from page 218 onwards: https://www.vandenhoeck-ruprecht-verlage.com/themen-entdecken/literatur-sprach-und-kulturwissenschaften/interdisziplinaere-geisteswissenschaft/58207/promoting-multilingual-practices-in-school-and-home-environments </a:t>
            </a:r>
            <a:endParaRPr/>
          </a:p>
        </p:txBody>
      </p:sp>
      <p:sp>
        <p:nvSpPr>
          <p:cNvPr id="277" name="Google Shape;27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If the group of participants is mixed according to the professional fields in which they teach, it does not really matter from which professional field an example is taken, as they are mostly transferable. However, the example can of course be exchanged. Especially if it is a homogeneous group with regard to the professional field, an example from this field should be taken.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t>
            </a:r>
            <a:endParaRPr/>
          </a:p>
          <a:p>
            <a:pPr indent="0" lvl="0" marL="0" rtl="0" algn="l">
              <a:lnSpc>
                <a:spcPct val="100000"/>
              </a:lnSpc>
              <a:spcBef>
                <a:spcPts val="0"/>
              </a:spcBef>
              <a:spcAft>
                <a:spcPts val="0"/>
              </a:spcAft>
              <a:buSzPts val="1400"/>
              <a:buNone/>
            </a:pPr>
            <a:r>
              <a:rPr lang="en-GB"/>
              <a:t>This is a teaching example from the first year of nursing training in Germany, which was observed as part of a research and development project. The picture shows a section of a worksheet. </a:t>
            </a:r>
            <a:endParaRPr/>
          </a:p>
          <a:p>
            <a:pPr indent="0" lvl="0" marL="0" rtl="0" algn="l">
              <a:lnSpc>
                <a:spcPct val="100000"/>
              </a:lnSpc>
              <a:spcBef>
                <a:spcPts val="0"/>
              </a:spcBef>
              <a:spcAft>
                <a:spcPts val="0"/>
              </a:spcAft>
              <a:buSzPts val="1400"/>
              <a:buNone/>
            </a:pPr>
            <a:r>
              <a:rPr lang="en-GB"/>
              <a:t>The challenges observed: The work order was partly not understood, the table was partly not filled in or filled in incorrectly, there was no safeguarding of results</a:t>
            </a:r>
            <a:endParaRPr/>
          </a:p>
          <a:p>
            <a:pPr indent="0" lvl="0" marL="0" rtl="0" algn="l">
              <a:lnSpc>
                <a:spcPct val="100000"/>
              </a:lnSpc>
              <a:spcBef>
                <a:spcPts val="0"/>
              </a:spcBef>
              <a:spcAft>
                <a:spcPts val="0"/>
              </a:spcAft>
              <a:buSzPts val="1400"/>
              <a:buNone/>
            </a:pPr>
            <a:r>
              <a:rPr lang="en-GB"/>
              <a:t>In addition, the task was unclear: Should the materials really be described or do they have to be named appropriately and then described what is done with them?</a:t>
            </a:r>
            <a:endParaRPr/>
          </a:p>
        </p:txBody>
      </p:sp>
      <p:sp>
        <p:nvSpPr>
          <p:cNvPr id="303" name="Google Shape;30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After the presentation of the steps: Ask the participants about their impression: Is the teaching example comprehensible for them? Do you have any criticism or suggestions for improvement? Is the example transferable to other professional areas?</a:t>
            </a:r>
            <a:endParaRPr/>
          </a:p>
        </p:txBody>
      </p:sp>
      <p:sp>
        <p:nvSpPr>
          <p:cNvPr id="322" name="Google Shape;322;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If there is more time for the Workshop, you can integrate this tasks. It takes min. 90 minutes more (for group work and presentations/discussion).</a:t>
            </a:r>
            <a:endParaRPr/>
          </a:p>
        </p:txBody>
      </p:sp>
      <p:sp>
        <p:nvSpPr>
          <p:cNvPr id="328" name="Google Shape;32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50c7d41036_0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g250c7d41036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8: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352" name="Google Shape;352;p4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After the activity, there can be a short exchange with the participants about the advantages of this way of getting to know each other (practises asking questions, works even with little language knowledge, very interactive, a lot of fun) and whether they would also use this in their groups/classes.</a:t>
            </a:r>
            <a:endParaRPr/>
          </a:p>
        </p:txBody>
      </p:sp>
      <p:sp>
        <p:nvSpPr>
          <p:cNvPr id="110" name="Google Shape;1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This slide should explain the importance of the topic and can be extended (see also template schedule)</a:t>
            </a:r>
            <a:endParaRPr/>
          </a:p>
        </p:txBody>
      </p:sp>
      <p:sp>
        <p:nvSpPr>
          <p:cNvPr id="136" name="Google Shape;13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5" name="Shape 15"/>
        <p:cNvGrpSpPr/>
        <p:nvPr/>
      </p:nvGrpSpPr>
      <p:grpSpPr>
        <a:xfrm>
          <a:off x="0" y="0"/>
          <a:ext cx="0" cy="0"/>
          <a:chOff x="0" y="0"/>
          <a:chExt cx="0" cy="0"/>
        </a:xfrm>
      </p:grpSpPr>
      <p:sp>
        <p:nvSpPr>
          <p:cNvPr id="16" name="Google Shape;16;p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4" name="Shape 74"/>
        <p:cNvGrpSpPr/>
        <p:nvPr/>
      </p:nvGrpSpPr>
      <p:grpSpPr>
        <a:xfrm>
          <a:off x="0" y="0"/>
          <a:ext cx="0" cy="0"/>
          <a:chOff x="0" y="0"/>
          <a:chExt cx="0" cy="0"/>
        </a:xfrm>
      </p:grpSpPr>
      <p:sp>
        <p:nvSpPr>
          <p:cNvPr id="75" name="Google Shape;75;p4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27" name="Shape 27"/>
        <p:cNvGrpSpPr/>
        <p:nvPr/>
      </p:nvGrpSpPr>
      <p:grpSpPr>
        <a:xfrm>
          <a:off x="0" y="0"/>
          <a:ext cx="0" cy="0"/>
          <a:chOff x="0" y="0"/>
          <a:chExt cx="0" cy="0"/>
        </a:xfrm>
      </p:grpSpPr>
      <p:sp>
        <p:nvSpPr>
          <p:cNvPr id="28" name="Google Shape;28;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33" name="Shape 33"/>
        <p:cNvGrpSpPr/>
        <p:nvPr/>
      </p:nvGrpSpPr>
      <p:grpSpPr>
        <a:xfrm>
          <a:off x="0" y="0"/>
          <a:ext cx="0" cy="0"/>
          <a:chOff x="0" y="0"/>
          <a:chExt cx="0" cy="0"/>
        </a:xfrm>
      </p:grpSpPr>
      <p:sp>
        <p:nvSpPr>
          <p:cNvPr id="34" name="Google Shape;34;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40" name="Shape 40"/>
        <p:cNvGrpSpPr/>
        <p:nvPr/>
      </p:nvGrpSpPr>
      <p:grpSpPr>
        <a:xfrm>
          <a:off x="0" y="0"/>
          <a:ext cx="0" cy="0"/>
          <a:chOff x="0" y="0"/>
          <a:chExt cx="0" cy="0"/>
        </a:xfrm>
      </p:grpSpPr>
      <p:sp>
        <p:nvSpPr>
          <p:cNvPr id="41" name="Google Shape;41;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49" name="Shape 49"/>
        <p:cNvGrpSpPr/>
        <p:nvPr/>
      </p:nvGrpSpPr>
      <p:grpSpPr>
        <a:xfrm>
          <a:off x="0" y="0"/>
          <a:ext cx="0" cy="0"/>
          <a:chOff x="0" y="0"/>
          <a:chExt cx="0" cy="0"/>
        </a:xfrm>
      </p:grpSpPr>
      <p:sp>
        <p:nvSpPr>
          <p:cNvPr id="50" name="Google Shape;50;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2" name="Google Shape;52;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3" name="Google Shape;53;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56" name="Shape 56"/>
        <p:cNvGrpSpPr/>
        <p:nvPr/>
      </p:nvGrpSpPr>
      <p:grpSpPr>
        <a:xfrm>
          <a:off x="0" y="0"/>
          <a:ext cx="0" cy="0"/>
          <a:chOff x="0" y="0"/>
          <a:chExt cx="0" cy="0"/>
        </a:xfrm>
      </p:grpSpPr>
      <p:sp>
        <p:nvSpPr>
          <p:cNvPr id="57" name="Google Shape;57;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1" name="Shape 61"/>
        <p:cNvGrpSpPr/>
        <p:nvPr/>
      </p:nvGrpSpPr>
      <p:grpSpPr>
        <a:xfrm>
          <a:off x="0" y="0"/>
          <a:ext cx="0" cy="0"/>
          <a:chOff x="0" y="0"/>
          <a:chExt cx="0" cy="0"/>
        </a:xfrm>
      </p:grpSpPr>
      <p:sp>
        <p:nvSpPr>
          <p:cNvPr id="62" name="Google Shape;62;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p:nvPr>
            <p:ph idx="2" type="pic"/>
          </p:nvPr>
        </p:nvSpPr>
        <p:spPr>
          <a:xfrm>
            <a:off x="1792288" y="612775"/>
            <a:ext cx="5486400" cy="4114800"/>
          </a:xfrm>
          <a:prstGeom prst="rect">
            <a:avLst/>
          </a:prstGeom>
          <a:noFill/>
          <a:ln>
            <a:noFill/>
          </a:ln>
        </p:spPr>
      </p:sp>
      <p:sp>
        <p:nvSpPr>
          <p:cNvPr id="64" name="Google Shape;64;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68" name="Shape 68"/>
        <p:cNvGrpSpPr/>
        <p:nvPr/>
      </p:nvGrpSpPr>
      <p:grpSpPr>
        <a:xfrm>
          <a:off x="0" y="0"/>
          <a:ext cx="0" cy="0"/>
          <a:chOff x="0" y="0"/>
          <a:chExt cx="0" cy="0"/>
        </a:xfrm>
      </p:grpSpPr>
      <p:sp>
        <p:nvSpPr>
          <p:cNvPr id="69" name="Google Shape;69;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9.png"/><Relationship Id="rId8"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medwing.com/DE/de/magazine/artikel/pflegeausbildung-abbru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hyperlink" Target="https://www.seminarmarkt.de/anbieterdocs/splendid_Methoden_Perle_das_Netz_der_Gemeinsamkeiten1_31554.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MaMlise-nagłówek-eng.jpg" id="85" name="Google Shape;85;p1"/>
          <p:cNvPicPr preferRelativeResize="0"/>
          <p:nvPr/>
        </p:nvPicPr>
        <p:blipFill rotWithShape="1">
          <a:blip r:embed="rId3">
            <a:alphaModFix/>
          </a:blip>
          <a:srcRect b="0" l="0" r="0" t="0"/>
          <a:stretch/>
        </p:blipFill>
        <p:spPr>
          <a:xfrm>
            <a:off x="7239" y="26328"/>
            <a:ext cx="9136761" cy="1817804"/>
          </a:xfrm>
          <a:prstGeom prst="rect">
            <a:avLst/>
          </a:prstGeom>
          <a:noFill/>
          <a:ln>
            <a:noFill/>
          </a:ln>
        </p:spPr>
      </p:pic>
      <p:sp>
        <p:nvSpPr>
          <p:cNvPr id="86" name="Google Shape;86;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5842"/>
              <a:buFont typeface="Verdana"/>
              <a:buNone/>
            </a:pPr>
            <a:r>
              <a:rPr b="1" lang="en-GB" sz="3200">
                <a:latin typeface="Calibri"/>
                <a:ea typeface="Calibri"/>
                <a:cs typeface="Calibri"/>
                <a:sym typeface="Calibri"/>
              </a:rPr>
              <a:t>Preparing 1st, 2nd and 3rd Generation Migrant Children for Vocational Education </a:t>
            </a:r>
            <a:endParaRPr b="1" sz="3200">
              <a:latin typeface="Calibri"/>
              <a:ea typeface="Calibri"/>
              <a:cs typeface="Calibri"/>
              <a:sym typeface="Calibri"/>
            </a:endParaRPr>
          </a:p>
        </p:txBody>
      </p:sp>
      <p:sp>
        <p:nvSpPr>
          <p:cNvPr id="87" name="Google Shape;87;p1"/>
          <p:cNvSpPr txBox="1"/>
          <p:nvPr>
            <p:ph idx="1" type="subTitle"/>
          </p:nvPr>
        </p:nvSpPr>
        <p:spPr>
          <a:xfrm>
            <a:off x="1442357" y="3886743"/>
            <a:ext cx="6400800" cy="1752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888888"/>
              </a:buClr>
              <a:buSzPts val="3200"/>
              <a:buNone/>
            </a:pPr>
            <a:r>
              <a:rPr b="1" lang="en-GB"/>
              <a:t>Workshop 9</a:t>
            </a:r>
            <a:endParaRPr b="1"/>
          </a:p>
          <a:p>
            <a:pPr indent="0" lvl="0" marL="0" rtl="0" algn="ctr">
              <a:lnSpc>
                <a:spcPct val="100000"/>
              </a:lnSpc>
              <a:spcBef>
                <a:spcPts val="0"/>
              </a:spcBef>
              <a:spcAft>
                <a:spcPts val="0"/>
              </a:spcAft>
              <a:buClr>
                <a:srgbClr val="888888"/>
              </a:buClr>
              <a:buSzPts val="3200"/>
              <a:buNone/>
            </a:pPr>
            <a:r>
              <a:t/>
            </a:r>
            <a:endParaRPr/>
          </a:p>
          <a:p>
            <a:pPr indent="0" lvl="0" marL="0" rtl="0" algn="ctr">
              <a:lnSpc>
                <a:spcPct val="100000"/>
              </a:lnSpc>
              <a:spcBef>
                <a:spcPts val="0"/>
              </a:spcBef>
              <a:spcAft>
                <a:spcPts val="0"/>
              </a:spcAft>
              <a:buClr>
                <a:srgbClr val="888888"/>
              </a:buClr>
              <a:buSzPts val="1700"/>
              <a:buNone/>
            </a:pPr>
            <a:r>
              <a:rPr b="0" i="0" lang="en-GB" sz="1700" u="none" strike="noStrike">
                <a:solidFill>
                  <a:srgbClr val="000000"/>
                </a:solidFill>
                <a:latin typeface="Arial"/>
                <a:ea typeface="Arial"/>
                <a:cs typeface="Arial"/>
                <a:sym typeface="Arial"/>
              </a:rPr>
              <a:t>IO2 © 2023 by MaMLiSE is licensed under CC BY-NC-ND 4.0</a:t>
            </a:r>
            <a:endParaRPr sz="1700"/>
          </a:p>
        </p:txBody>
      </p:sp>
      <p:pic>
        <p:nvPicPr>
          <p:cNvPr descr="MaMlise-stopka.jpg" id="88" name="Google Shape;88;p1"/>
          <p:cNvPicPr preferRelativeResize="0"/>
          <p:nvPr/>
        </p:nvPicPr>
        <p:blipFill rotWithShape="1">
          <a:blip r:embed="rId4">
            <a:alphaModFix/>
          </a:blip>
          <a:srcRect b="0" l="0" r="0" t="0"/>
          <a:stretch/>
        </p:blipFill>
        <p:spPr>
          <a:xfrm>
            <a:off x="0" y="5681816"/>
            <a:ext cx="9144000" cy="11761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Handling and its effects </a:t>
            </a:r>
            <a:endParaRPr sz="3800">
              <a:latin typeface="Calibri"/>
              <a:ea typeface="Calibri"/>
              <a:cs typeface="Calibri"/>
              <a:sym typeface="Calibri"/>
            </a:endParaRPr>
          </a:p>
        </p:txBody>
      </p:sp>
      <p:sp>
        <p:nvSpPr>
          <p:cNvPr id="145" name="Google Shape;145;p10"/>
          <p:cNvSpPr txBox="1"/>
          <p:nvPr/>
        </p:nvSpPr>
        <p:spPr>
          <a:xfrm>
            <a:off x="457200" y="1562099"/>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lLinguistic education in vocational education and training not yet a fixed integrat</a:t>
            </a:r>
            <a:r>
              <a:rPr lang="en-GB" sz="2100">
                <a:latin typeface="Calibri"/>
                <a:ea typeface="Calibri"/>
                <a:cs typeface="Calibri"/>
                <a:sym typeface="Calibri"/>
              </a:rPr>
              <a:t>ed</a:t>
            </a:r>
            <a:r>
              <a:rPr b="0" i="0" lang="en-GB" sz="2100" u="none" cap="none" strike="noStrike">
                <a:solidFill>
                  <a:srgbClr val="000000"/>
                </a:solidFill>
                <a:latin typeface="Calibri"/>
                <a:ea typeface="Calibri"/>
                <a:cs typeface="Calibri"/>
                <a:sym typeface="Calibri"/>
              </a:rPr>
              <a:t> component</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Either not provided for or as an introductory or additive offer</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Trainees seen as responsible for ensuring sufficient language skills</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The focus should not only be on the trainees, but also the system of nursing training should be critically reflected – not uncommon that trainees are already dismissed in the probationary period due to insufficient academic performance, without first taking supportive measures (Barth 2021: online).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Interviews with trainees</a:t>
            </a:r>
            <a:endParaRPr sz="3800">
              <a:latin typeface="Calibri"/>
              <a:ea typeface="Calibri"/>
              <a:cs typeface="Calibri"/>
              <a:sym typeface="Calibri"/>
            </a:endParaRPr>
          </a:p>
        </p:txBody>
      </p:sp>
      <p:sp>
        <p:nvSpPr>
          <p:cNvPr id="151" name="Google Shape;151;p11"/>
          <p:cNvSpPr/>
          <p:nvPr/>
        </p:nvSpPr>
        <p:spPr>
          <a:xfrm>
            <a:off x="666454" y="2026342"/>
            <a:ext cx="4912200" cy="1594446"/>
          </a:xfrm>
          <a:prstGeom prst="wedgeRoundRectCallout">
            <a:avLst>
              <a:gd fmla="val -20833" name="adj1"/>
              <a:gd fmla="val 62500" name="adj2"/>
              <a:gd fmla="val 0" name="adj3"/>
            </a:avLst>
          </a:prstGeom>
          <a:noFill/>
          <a:ln cap="flat" cmpd="sng" w="38100">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lang="en-GB" sz="2100">
                <a:solidFill>
                  <a:schemeClr val="dk1"/>
                </a:solidFill>
                <a:latin typeface="Calibri"/>
                <a:ea typeface="Calibri"/>
                <a:cs typeface="Calibri"/>
                <a:sym typeface="Calibri"/>
              </a:rPr>
              <a:t>“</a:t>
            </a:r>
            <a:r>
              <a:rPr b="0" i="0" lang="en-GB" sz="2100" u="none" cap="none" strike="noStrike">
                <a:solidFill>
                  <a:schemeClr val="dk1"/>
                </a:solidFill>
                <a:latin typeface="Calibri"/>
                <a:ea typeface="Calibri"/>
                <a:cs typeface="Calibri"/>
                <a:sym typeface="Calibri"/>
              </a:rPr>
              <a:t>at the beginning of the training, you noticed how many people quit because of this language barrier“</a:t>
            </a:r>
            <a:endParaRPr b="0" i="0" sz="21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1" sz="800" u="none" cap="none" strike="noStrike">
              <a:solidFill>
                <a:schemeClr val="dk1"/>
              </a:solidFill>
              <a:latin typeface="Arial"/>
              <a:ea typeface="Arial"/>
              <a:cs typeface="Arial"/>
              <a:sym typeface="Arial"/>
            </a:endParaRPr>
          </a:p>
        </p:txBody>
      </p:sp>
      <p:sp>
        <p:nvSpPr>
          <p:cNvPr id="152" name="Google Shape;152;p11"/>
          <p:cNvSpPr/>
          <p:nvPr/>
        </p:nvSpPr>
        <p:spPr>
          <a:xfrm>
            <a:off x="3412153" y="4037522"/>
            <a:ext cx="4912200" cy="1437807"/>
          </a:xfrm>
          <a:prstGeom prst="wedgeRoundRectCallout">
            <a:avLst>
              <a:gd fmla="val -20833" name="adj1"/>
              <a:gd fmla="val 62500" name="adj2"/>
              <a:gd fmla="val 0" name="adj3"/>
            </a:avLst>
          </a:prstGeom>
          <a:noFill/>
          <a:ln cap="flat" cmpd="sng" w="38100">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lang="en-GB" sz="2100">
                <a:solidFill>
                  <a:schemeClr val="dk1"/>
                </a:solidFill>
                <a:latin typeface="Calibri"/>
                <a:ea typeface="Calibri"/>
                <a:cs typeface="Calibri"/>
                <a:sym typeface="Calibri"/>
              </a:rPr>
              <a:t>“</a:t>
            </a:r>
            <a:r>
              <a:rPr b="0" i="0" lang="en-GB" sz="2100" u="none" cap="none" strike="noStrike">
                <a:solidFill>
                  <a:schemeClr val="dk1"/>
                </a:solidFill>
                <a:latin typeface="Calibri"/>
                <a:ea typeface="Calibri"/>
                <a:cs typeface="Calibri"/>
                <a:sym typeface="Calibri"/>
              </a:rPr>
              <a:t>the TEACHERS [...] that it should be a bit easier to explain to us, [should] °hh that we also get in there, get in SLOWLY“</a:t>
            </a:r>
            <a:endParaRPr b="0" i="1" sz="21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411865" y="358619"/>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Interviews with teachers in vocational education</a:t>
            </a:r>
            <a:endParaRPr sz="3800">
              <a:latin typeface="Calibri"/>
              <a:ea typeface="Calibri"/>
              <a:cs typeface="Calibri"/>
              <a:sym typeface="Calibri"/>
            </a:endParaRPr>
          </a:p>
        </p:txBody>
      </p:sp>
      <p:sp>
        <p:nvSpPr>
          <p:cNvPr id="158" name="Google Shape;158;p12"/>
          <p:cNvSpPr/>
          <p:nvPr/>
        </p:nvSpPr>
        <p:spPr>
          <a:xfrm>
            <a:off x="666454" y="2026342"/>
            <a:ext cx="4912200" cy="1437807"/>
          </a:xfrm>
          <a:prstGeom prst="wedgeRoundRectCallout">
            <a:avLst>
              <a:gd fmla="val -20833" name="adj1"/>
              <a:gd fmla="val 62500" name="adj2"/>
              <a:gd fmla="val 0" name="adj3"/>
            </a:avLst>
          </a:prstGeom>
          <a:noFill/>
          <a:ln cap="flat" cmpd="sng" w="38100">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n-GB" sz="2100" u="none" cap="none" strike="noStrike">
                <a:solidFill>
                  <a:schemeClr val="dk1"/>
                </a:solidFill>
                <a:latin typeface="Calibri"/>
                <a:ea typeface="Calibri"/>
                <a:cs typeface="Calibri"/>
                <a:sym typeface="Calibri"/>
              </a:rPr>
              <a:t>We have courses where a WHOLE lot of people have started and also dropped out again</a:t>
            </a:r>
            <a:endParaRPr b="0" i="1" sz="2100" u="none" cap="none" strike="noStrike">
              <a:solidFill>
                <a:schemeClr val="dk1"/>
              </a:solidFill>
              <a:latin typeface="Calibri"/>
              <a:ea typeface="Calibri"/>
              <a:cs typeface="Calibri"/>
              <a:sym typeface="Calibri"/>
            </a:endParaRPr>
          </a:p>
        </p:txBody>
      </p:sp>
      <p:sp>
        <p:nvSpPr>
          <p:cNvPr id="159" name="Google Shape;159;p12"/>
          <p:cNvSpPr/>
          <p:nvPr/>
        </p:nvSpPr>
        <p:spPr>
          <a:xfrm>
            <a:off x="3412153" y="4037522"/>
            <a:ext cx="4912200" cy="1437807"/>
          </a:xfrm>
          <a:prstGeom prst="wedgeRoundRectCallout">
            <a:avLst>
              <a:gd fmla="val -20833" name="adj1"/>
              <a:gd fmla="val 62500" name="adj2"/>
              <a:gd fmla="val 0" name="adj3"/>
            </a:avLst>
          </a:prstGeom>
          <a:noFill/>
          <a:ln cap="flat" cmpd="sng" w="38100">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rPr b="0" i="0" lang="en-GB" sz="2100" u="none" cap="none" strike="noStrike">
                <a:solidFill>
                  <a:schemeClr val="dk1"/>
                </a:solidFill>
                <a:latin typeface="Calibri"/>
                <a:ea typeface="Calibri"/>
                <a:cs typeface="Calibri"/>
                <a:sym typeface="Calibri"/>
              </a:rPr>
              <a:t>we can only teach the factual, the professional factual, we can NOT teach the language</a:t>
            </a:r>
            <a:endParaRPr b="0" i="1" sz="21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Raising awareness</a:t>
            </a:r>
            <a:endParaRPr sz="3800">
              <a:latin typeface="Calibri"/>
              <a:ea typeface="Calibri"/>
              <a:cs typeface="Calibri"/>
              <a:sym typeface="Calibri"/>
            </a:endParaRPr>
          </a:p>
        </p:txBody>
      </p:sp>
      <p:pic>
        <p:nvPicPr>
          <p:cNvPr id="165" name="Google Shape;165;p13"/>
          <p:cNvPicPr preferRelativeResize="0"/>
          <p:nvPr/>
        </p:nvPicPr>
        <p:blipFill rotWithShape="1">
          <a:blip r:embed="rId3">
            <a:alphaModFix/>
          </a:blip>
          <a:srcRect b="0" l="0" r="0" t="0"/>
          <a:stretch/>
        </p:blipFill>
        <p:spPr>
          <a:xfrm>
            <a:off x="1769143" y="1742534"/>
            <a:ext cx="5605714" cy="392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4"/>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Changing sides</a:t>
            </a:r>
            <a:endParaRPr sz="3800">
              <a:latin typeface="Calibri"/>
              <a:ea typeface="Calibri"/>
              <a:cs typeface="Calibri"/>
              <a:sym typeface="Calibri"/>
            </a:endParaRPr>
          </a:p>
        </p:txBody>
      </p:sp>
      <p:sp>
        <p:nvSpPr>
          <p:cNvPr id="171" name="Google Shape;171;p14"/>
          <p:cNvSpPr txBox="1"/>
          <p:nvPr/>
        </p:nvSpPr>
        <p:spPr>
          <a:xfrm>
            <a:off x="604157" y="1572985"/>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You will receive instructions for making a paper aeroplane.</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Familiarise yourself briefly with the instructions</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Now guide your partner through these instructions using only language.</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You must not show anything</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The person doing the craft is not allowed to ask any comprehension questions.</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After 7 minutes, swap roles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Reflection</a:t>
            </a:r>
            <a:endParaRPr sz="3800">
              <a:latin typeface="Calibri"/>
              <a:ea typeface="Calibri"/>
              <a:cs typeface="Calibri"/>
              <a:sym typeface="Calibri"/>
            </a:endParaRPr>
          </a:p>
        </p:txBody>
      </p:sp>
      <p:sp>
        <p:nvSpPr>
          <p:cNvPr id="177" name="Google Shape;177;p15"/>
          <p:cNvSpPr txBox="1"/>
          <p:nvPr/>
        </p:nvSpPr>
        <p:spPr>
          <a:xfrm>
            <a:off x="517071" y="1736271"/>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How did you feel in the situation?</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What percentage of your attention did you pay to the craft instructions and what percentage to the language?</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What difficulties did you have?</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How did you deal with the difficulties?</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What tools would have helped you?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t>C</a:t>
            </a:r>
            <a:r>
              <a:rPr lang="en-GB" sz="3800">
                <a:latin typeface="Calibri"/>
                <a:ea typeface="Calibri"/>
                <a:cs typeface="Calibri"/>
                <a:sym typeface="Calibri"/>
              </a:rPr>
              <a:t>onsequences for teach</a:t>
            </a:r>
            <a:r>
              <a:rPr lang="en-GB" sz="3800"/>
              <a:t>ers</a:t>
            </a:r>
            <a:endParaRPr sz="3800">
              <a:latin typeface="Calibri"/>
              <a:ea typeface="Calibri"/>
              <a:cs typeface="Calibri"/>
              <a:sym typeface="Calibri"/>
            </a:endParaRPr>
          </a:p>
        </p:txBody>
      </p:sp>
      <p:sp>
        <p:nvSpPr>
          <p:cNvPr id="183" name="Google Shape;183;p16"/>
          <p:cNvSpPr txBox="1"/>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Teaching should be designed to create equal opportunities</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Basic principle of non-discriminatory teaching: all learners should have the same opportunities to act and learn in the classroom, both professionally and linguistically</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Providing opportunities for linguistic support</a:t>
            </a:r>
            <a:endParaRPr/>
          </a:p>
        </p:txBody>
      </p:sp>
      <p:sp>
        <p:nvSpPr>
          <p:cNvPr id="184" name="Google Shape;184;p16"/>
          <p:cNvSpPr txBox="1"/>
          <p:nvPr/>
        </p:nvSpPr>
        <p:spPr>
          <a:xfrm>
            <a:off x="6349872" y="5719761"/>
            <a:ext cx="2794128"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500" u="none" cap="none" strike="noStrike">
                <a:solidFill>
                  <a:srgbClr val="000000"/>
                </a:solidFill>
                <a:latin typeface="Calibri"/>
                <a:ea typeface="Calibri"/>
                <a:cs typeface="Calibri"/>
                <a:sym typeface="Calibri"/>
              </a:rPr>
              <a:t>(Tajmel &amp; Hägi-Mead 2017: 31)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7"/>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Think – pair – share</a:t>
            </a:r>
            <a:endParaRPr sz="3800">
              <a:latin typeface="Calibri"/>
              <a:ea typeface="Calibri"/>
              <a:cs typeface="Calibri"/>
              <a:sym typeface="Calibri"/>
            </a:endParaRPr>
          </a:p>
        </p:txBody>
      </p:sp>
      <p:sp>
        <p:nvSpPr>
          <p:cNvPr id="190" name="Google Shape;190;p17"/>
          <p:cNvSpPr txBox="1"/>
          <p:nvPr/>
        </p:nvSpPr>
        <p:spPr>
          <a:xfrm>
            <a:off x="538843" y="2030186"/>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What experiences/situations in your teaching practice do you now see in a different light?</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What consequences do you draw from this?</a:t>
            </a:r>
            <a:endParaRPr/>
          </a:p>
          <a:p>
            <a:pPr indent="-165100" lvl="0" marL="342900" marR="0" rtl="0" algn="l">
              <a:lnSpc>
                <a:spcPct val="107000"/>
              </a:lnSpc>
              <a:spcBef>
                <a:spcPts val="0"/>
              </a:spcBef>
              <a:spcAft>
                <a:spcPts val="0"/>
              </a:spcAft>
              <a:buClr>
                <a:srgbClr val="000000"/>
              </a:buClr>
              <a:buSzPts val="2800"/>
              <a:buFont typeface="Noto Sans Symbols"/>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8"/>
          <p:cNvSpPr txBox="1"/>
          <p:nvPr>
            <p:ph type="title"/>
          </p:nvPr>
        </p:nvSpPr>
        <p:spPr>
          <a:xfrm>
            <a:off x="836396" y="933752"/>
            <a:ext cx="7471207" cy="68277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Linguistic challenges in vocational education: </a:t>
            </a:r>
            <a:endParaRPr sz="3800"/>
          </a:p>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example from nursing training</a:t>
            </a:r>
            <a:endParaRPr sz="3800">
              <a:latin typeface="Calibri"/>
              <a:ea typeface="Calibri"/>
              <a:cs typeface="Calibri"/>
              <a:sym typeface="Calibri"/>
            </a:endParaRPr>
          </a:p>
        </p:txBody>
      </p:sp>
      <p:pic>
        <p:nvPicPr>
          <p:cNvPr id="196" name="Google Shape;196;p18"/>
          <p:cNvPicPr preferRelativeResize="0"/>
          <p:nvPr/>
        </p:nvPicPr>
        <p:blipFill rotWithShape="1">
          <a:blip r:embed="rId3">
            <a:alphaModFix/>
          </a:blip>
          <a:srcRect b="0" l="0" r="0" t="0"/>
          <a:stretch/>
        </p:blipFill>
        <p:spPr>
          <a:xfrm>
            <a:off x="2542684" y="2593219"/>
            <a:ext cx="4058629" cy="28246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9"/>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Features of proximal and distal language</a:t>
            </a:r>
            <a:endParaRPr sz="3800">
              <a:latin typeface="Calibri"/>
              <a:ea typeface="Calibri"/>
              <a:cs typeface="Calibri"/>
              <a:sym typeface="Calibri"/>
            </a:endParaRPr>
          </a:p>
        </p:txBody>
      </p:sp>
      <p:sp>
        <p:nvSpPr>
          <p:cNvPr id="202" name="Google Shape;202;p19"/>
          <p:cNvSpPr txBox="1"/>
          <p:nvPr/>
        </p:nvSpPr>
        <p:spPr>
          <a:xfrm>
            <a:off x="5869351" y="5870871"/>
            <a:ext cx="3078602" cy="300062"/>
          </a:xfrm>
          <a:prstGeom prst="rect">
            <a:avLst/>
          </a:prstGeom>
          <a:noFill/>
          <a:ln cap="flat" cmpd="sng" w="9525">
            <a:solidFill>
              <a:srgbClr val="595959"/>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GB" sz="1500" u="none" cap="none" strike="noStrike">
                <a:solidFill>
                  <a:srgbClr val="111111"/>
                </a:solidFill>
                <a:latin typeface="Calibri"/>
                <a:ea typeface="Calibri"/>
                <a:cs typeface="Calibri"/>
                <a:sym typeface="Calibri"/>
              </a:rPr>
              <a:t>(Szczepaniak-Kozak et al. 2023: 115)</a:t>
            </a:r>
            <a:endParaRPr b="0" i="0" sz="1500" u="none" cap="none" strike="noStrike">
              <a:solidFill>
                <a:srgbClr val="000000"/>
              </a:solidFill>
              <a:latin typeface="Calibri"/>
              <a:ea typeface="Calibri"/>
              <a:cs typeface="Calibri"/>
              <a:sym typeface="Calibri"/>
            </a:endParaRPr>
          </a:p>
        </p:txBody>
      </p:sp>
      <p:pic>
        <p:nvPicPr>
          <p:cNvPr id="203" name="Google Shape;203;p19"/>
          <p:cNvPicPr preferRelativeResize="0"/>
          <p:nvPr/>
        </p:nvPicPr>
        <p:blipFill rotWithShape="1">
          <a:blip r:embed="rId3">
            <a:alphaModFix/>
          </a:blip>
          <a:srcRect b="0" l="0" r="0" t="0"/>
          <a:stretch/>
        </p:blipFill>
        <p:spPr>
          <a:xfrm>
            <a:off x="743523" y="1464245"/>
            <a:ext cx="7440930" cy="4346029"/>
          </a:xfrm>
          <a:prstGeom prst="rect">
            <a:avLst/>
          </a:prstGeom>
          <a:noFill/>
          <a:ln>
            <a:noFill/>
          </a:ln>
        </p:spPr>
      </p:pic>
      <p:sp>
        <p:nvSpPr>
          <p:cNvPr id="204" name="Google Shape;204;p19"/>
          <p:cNvSpPr/>
          <p:nvPr/>
        </p:nvSpPr>
        <p:spPr>
          <a:xfrm>
            <a:off x="239452" y="1741793"/>
            <a:ext cx="8708501" cy="4375498"/>
          </a:xfrm>
          <a:prstGeom prst="leftRightArrow">
            <a:avLst>
              <a:gd fmla="val 50000" name="adj1"/>
              <a:gd fmla="val 50000" name="adj2"/>
            </a:avLst>
          </a:prstGeom>
          <a:solidFill>
            <a:srgbClr val="9EBFEF">
              <a:alpha val="25882"/>
            </a:srgbClr>
          </a:solidFill>
          <a:ln>
            <a:noFill/>
          </a:ln>
          <a:effectLst>
            <a:outerShdw blurRad="40000" rotWithShape="0" dir="5400000" dist="23000">
              <a:srgbClr val="000000">
                <a:alpha val="34901"/>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5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2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457200" y="274649"/>
            <a:ext cx="8229600" cy="56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en-GB" sz="3600"/>
              <a:t>The MaMLiSE project</a:t>
            </a:r>
            <a:endParaRPr b="1" sz="3600"/>
          </a:p>
        </p:txBody>
      </p:sp>
      <p:sp>
        <p:nvSpPr>
          <p:cNvPr id="94" name="Google Shape;94;p2"/>
          <p:cNvSpPr txBox="1"/>
          <p:nvPr>
            <p:ph idx="1" type="body"/>
          </p:nvPr>
        </p:nvSpPr>
        <p:spPr>
          <a:xfrm>
            <a:off x="457200" y="842975"/>
            <a:ext cx="8229600" cy="52833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1800"/>
              <a:buNone/>
            </a:pPr>
            <a:r>
              <a:rPr i="1" lang="en-GB" sz="2300">
                <a:highlight>
                  <a:srgbClr val="FFFFFF"/>
                </a:highlight>
              </a:rPr>
              <a:t>Majority and Minority Languages in School Environment</a:t>
            </a:r>
            <a:endParaRPr i="1" sz="2300">
              <a:highlight>
                <a:srgbClr val="FFFFFF"/>
              </a:highlight>
            </a:endParaRPr>
          </a:p>
          <a:p>
            <a:pPr indent="-361950" lvl="0" marL="457200" rtl="0" algn="just">
              <a:lnSpc>
                <a:spcPct val="100000"/>
              </a:lnSpc>
              <a:spcBef>
                <a:spcPts val="800"/>
              </a:spcBef>
              <a:spcAft>
                <a:spcPts val="0"/>
              </a:spcAft>
              <a:buSzPts val="2100"/>
              <a:buFont typeface="Calibri"/>
              <a:buChar char="-"/>
            </a:pPr>
            <a:r>
              <a:rPr lang="en-GB" sz="2100">
                <a:highlight>
                  <a:schemeClr val="lt1"/>
                </a:highlight>
              </a:rPr>
              <a:t>an international project funded by Erasmus+ Programme under Action 2 – Strategic Partnerships, School Education; </a:t>
            </a:r>
            <a:endParaRPr sz="2100">
              <a:highlight>
                <a:schemeClr val="lt1"/>
              </a:highlight>
            </a:endParaRPr>
          </a:p>
          <a:p>
            <a:pPr indent="-361950" lvl="0" marL="457200" rtl="0" algn="just">
              <a:lnSpc>
                <a:spcPct val="100000"/>
              </a:lnSpc>
              <a:spcBef>
                <a:spcPts val="0"/>
              </a:spcBef>
              <a:spcAft>
                <a:spcPts val="0"/>
              </a:spcAft>
              <a:buSzPts val="2100"/>
              <a:buFont typeface="Calibri"/>
              <a:buChar char="-"/>
            </a:pPr>
            <a:r>
              <a:rPr lang="en-GB" sz="2100">
                <a:highlight>
                  <a:schemeClr val="lt1"/>
                </a:highlight>
              </a:rPr>
              <a:t>running from 01.11.2020 to 31.07.2023;</a:t>
            </a:r>
            <a:endParaRPr sz="2100">
              <a:highlight>
                <a:schemeClr val="lt1"/>
              </a:highlight>
            </a:endParaRPr>
          </a:p>
          <a:p>
            <a:pPr indent="-361950" lvl="0" marL="457200" rtl="0" algn="just">
              <a:lnSpc>
                <a:spcPct val="100000"/>
              </a:lnSpc>
              <a:spcBef>
                <a:spcPts val="0"/>
              </a:spcBef>
              <a:spcAft>
                <a:spcPts val="0"/>
              </a:spcAft>
              <a:buSzPts val="2100"/>
              <a:buChar char="-"/>
            </a:pPr>
            <a:r>
              <a:rPr b="1" lang="en-GB" sz="2100">
                <a:highlight>
                  <a:schemeClr val="lt1"/>
                </a:highlight>
              </a:rPr>
              <a:t>main aim: supporting school teachers in delivering effective instruction in linguistically diverse classes. </a:t>
            </a:r>
            <a:r>
              <a:rPr lang="en-GB" sz="2100">
                <a:highlight>
                  <a:schemeClr val="lt1"/>
                </a:highlight>
              </a:rPr>
              <a:t>Although multilingualism has been present in EU schools for years, the range of in-service training courses and support materials on offer is still insufficient;</a:t>
            </a:r>
            <a:endParaRPr sz="2100">
              <a:highlight>
                <a:schemeClr val="lt1"/>
              </a:highlight>
            </a:endParaRPr>
          </a:p>
          <a:p>
            <a:pPr indent="-361950" lvl="0" marL="457200" rtl="0" algn="just">
              <a:lnSpc>
                <a:spcPct val="100000"/>
              </a:lnSpc>
              <a:spcBef>
                <a:spcPts val="0"/>
              </a:spcBef>
              <a:spcAft>
                <a:spcPts val="0"/>
              </a:spcAft>
              <a:buSzPts val="2100"/>
              <a:buChar char="-"/>
            </a:pPr>
            <a:r>
              <a:rPr lang="en-GB" sz="2100"/>
              <a:t>The project consortium has been able to prepare a book and materials on how to effectively support teachers and educational staff to teach successfully in linguistically diverse classes and to develop a whole-school inclusion policy, based on the premise that both newcomers and multilingual pupils who have lived in the country for a long time and were born there should be included.</a:t>
            </a:r>
            <a:endParaRPr sz="2100">
              <a:highlight>
                <a:srgbClr val="FFFFFF"/>
              </a:highlight>
            </a:endParaRPr>
          </a:p>
        </p:txBody>
      </p:sp>
      <p:sp>
        <p:nvSpPr>
          <p:cNvPr id="95" name="Google Shape;95;p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0"/>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From proximal to distal language in nursing education</a:t>
            </a:r>
            <a:endParaRPr sz="3800">
              <a:latin typeface="Calibri"/>
              <a:ea typeface="Calibri"/>
              <a:cs typeface="Calibri"/>
              <a:sym typeface="Calibri"/>
            </a:endParaRPr>
          </a:p>
        </p:txBody>
      </p:sp>
      <p:sp>
        <p:nvSpPr>
          <p:cNvPr id="210" name="Google Shape;210;p20"/>
          <p:cNvSpPr/>
          <p:nvPr/>
        </p:nvSpPr>
        <p:spPr>
          <a:xfrm>
            <a:off x="436901" y="3693146"/>
            <a:ext cx="1717337" cy="862421"/>
          </a:xfrm>
          <a:prstGeom prst="rect">
            <a:avLst/>
          </a:prstGeom>
          <a:solidFill>
            <a:srgbClr val="F1C9D7"/>
          </a:solidFill>
          <a:ln>
            <a:noFill/>
          </a:ln>
          <a:effectLst>
            <a:outerShdw blurRad="57150" rotWithShape="0" algn="ctr" dir="5400000" dist="19050">
              <a:srgbClr val="000000">
                <a:alpha val="6196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0" i="1" lang="en-GB" sz="1200" u="none" cap="none" strike="noStrike">
                <a:solidFill>
                  <a:schemeClr val="dk1"/>
                </a:solidFill>
                <a:latin typeface="Calibri"/>
                <a:ea typeface="Calibri"/>
                <a:cs typeface="Calibri"/>
                <a:sym typeface="Calibri"/>
              </a:rPr>
              <a:t>"I see that you are breathing very shallowly. Do you have any pain in your chest?"</a:t>
            </a:r>
            <a:endParaRPr b="0" i="0" sz="1200" u="none" cap="none" strike="noStrike">
              <a:solidFill>
                <a:schemeClr val="dk1"/>
              </a:solidFill>
              <a:latin typeface="Calibri"/>
              <a:ea typeface="Calibri"/>
              <a:cs typeface="Calibri"/>
              <a:sym typeface="Calibri"/>
            </a:endParaRPr>
          </a:p>
        </p:txBody>
      </p:sp>
      <p:pic>
        <p:nvPicPr>
          <p:cNvPr descr="Weibliches Profil mit einfarbiger Füllung" id="211" name="Google Shape;211;p20"/>
          <p:cNvPicPr preferRelativeResize="0"/>
          <p:nvPr/>
        </p:nvPicPr>
        <p:blipFill rotWithShape="1">
          <a:blip r:embed="rId3">
            <a:alphaModFix/>
          </a:blip>
          <a:srcRect b="0" l="0" r="0" t="0"/>
          <a:stretch/>
        </p:blipFill>
        <p:spPr>
          <a:xfrm>
            <a:off x="1017141" y="3269596"/>
            <a:ext cx="479562" cy="479562"/>
          </a:xfrm>
          <a:prstGeom prst="rect">
            <a:avLst/>
          </a:prstGeom>
          <a:noFill/>
          <a:ln>
            <a:noFill/>
          </a:ln>
        </p:spPr>
      </p:pic>
      <p:pic>
        <p:nvPicPr>
          <p:cNvPr descr="Ärztin mit einfarbiger Füllung" id="212" name="Google Shape;212;p20"/>
          <p:cNvPicPr preferRelativeResize="0"/>
          <p:nvPr/>
        </p:nvPicPr>
        <p:blipFill rotWithShape="1">
          <a:blip r:embed="rId4">
            <a:alphaModFix/>
          </a:blip>
          <a:srcRect b="0" l="0" r="0" t="0"/>
          <a:stretch/>
        </p:blipFill>
        <p:spPr>
          <a:xfrm>
            <a:off x="1397942" y="3213584"/>
            <a:ext cx="479562" cy="479562"/>
          </a:xfrm>
          <a:prstGeom prst="rect">
            <a:avLst/>
          </a:prstGeom>
          <a:noFill/>
          <a:ln>
            <a:noFill/>
          </a:ln>
        </p:spPr>
      </p:pic>
      <p:sp>
        <p:nvSpPr>
          <p:cNvPr id="213" name="Google Shape;213;p20"/>
          <p:cNvSpPr txBox="1"/>
          <p:nvPr/>
        </p:nvSpPr>
        <p:spPr>
          <a:xfrm>
            <a:off x="853288" y="4776306"/>
            <a:ext cx="1320314" cy="253885"/>
          </a:xfrm>
          <a:prstGeom prst="rect">
            <a:avLst/>
          </a:prstGeom>
          <a:gradFill>
            <a:gsLst>
              <a:gs pos="0">
                <a:srgbClr val="CEDBF0"/>
              </a:gs>
              <a:gs pos="50000">
                <a:srgbClr val="C1D1EB"/>
              </a:gs>
              <a:gs pos="100000">
                <a:srgbClr val="B7CBEA"/>
              </a:gs>
            </a:gsLst>
            <a:lin ang="5400000" scaled="0"/>
          </a:gradFill>
          <a:ln cap="flat" cmpd="sng" w="9525">
            <a:solidFill>
              <a:schemeClr val="accent6"/>
            </a:solidFill>
            <a:prstDash val="solid"/>
            <a:miter lim="800000"/>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i="0" lang="en-GB" sz="1200" u="none" cap="none" strike="noStrike">
                <a:solidFill>
                  <a:schemeClr val="dk1"/>
                </a:solidFill>
                <a:latin typeface="Calibri"/>
                <a:ea typeface="Calibri"/>
                <a:cs typeface="Calibri"/>
                <a:sym typeface="Calibri"/>
              </a:rPr>
              <a:t>Proximal language</a:t>
            </a:r>
            <a:endParaRPr b="0" i="0" sz="1050" u="none" cap="none" strike="noStrike">
              <a:solidFill>
                <a:srgbClr val="000000"/>
              </a:solidFill>
              <a:latin typeface="Calibri"/>
              <a:ea typeface="Calibri"/>
              <a:cs typeface="Calibri"/>
              <a:sym typeface="Calibri"/>
            </a:endParaRPr>
          </a:p>
        </p:txBody>
      </p:sp>
      <p:sp>
        <p:nvSpPr>
          <p:cNvPr id="214" name="Google Shape;214;p20"/>
          <p:cNvSpPr/>
          <p:nvPr/>
        </p:nvSpPr>
        <p:spPr>
          <a:xfrm>
            <a:off x="2171601" y="3325296"/>
            <a:ext cx="1717337" cy="1230271"/>
          </a:xfrm>
          <a:prstGeom prst="rect">
            <a:avLst/>
          </a:prstGeom>
          <a:solidFill>
            <a:srgbClr val="E195AE"/>
          </a:solidFill>
          <a:ln>
            <a:noFill/>
          </a:ln>
          <a:effectLst>
            <a:outerShdw blurRad="57150" rotWithShape="0" algn="ctr" dir="5400000" dist="19050">
              <a:srgbClr val="000000">
                <a:alpha val="6196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0" i="1" lang="en-GB" sz="1200" u="none" cap="none" strike="noStrike">
                <a:solidFill>
                  <a:schemeClr val="dk1"/>
                </a:solidFill>
                <a:latin typeface="Calibri"/>
                <a:ea typeface="Calibri"/>
                <a:cs typeface="Calibri"/>
                <a:sym typeface="Calibri"/>
              </a:rPr>
              <a:t>"Mrs. XY is clearly breathing easily. We need to ask about the pain medication again in a moment."</a:t>
            </a:r>
            <a:endParaRPr b="0" i="0" sz="1200" u="none" cap="none" strike="noStrike">
              <a:solidFill>
                <a:schemeClr val="dk1"/>
              </a:solidFill>
              <a:latin typeface="Calibri"/>
              <a:ea typeface="Calibri"/>
              <a:cs typeface="Calibri"/>
              <a:sym typeface="Calibri"/>
            </a:endParaRPr>
          </a:p>
        </p:txBody>
      </p:sp>
      <p:sp>
        <p:nvSpPr>
          <p:cNvPr id="215" name="Google Shape;215;p20"/>
          <p:cNvSpPr/>
          <p:nvPr/>
        </p:nvSpPr>
        <p:spPr>
          <a:xfrm rot="-622448">
            <a:off x="1736730" y="2360636"/>
            <a:ext cx="6005734" cy="609238"/>
          </a:xfrm>
          <a:prstGeom prst="curvedDownArrow">
            <a:avLst>
              <a:gd fmla="val 25000" name="adj1"/>
              <a:gd fmla="val 50000" name="adj2"/>
              <a:gd fmla="val 25000" name="adj3"/>
            </a:avLst>
          </a:prstGeom>
          <a:gradFill>
            <a:gsLst>
              <a:gs pos="0">
                <a:srgbClr val="CEDBF0"/>
              </a:gs>
              <a:gs pos="50000">
                <a:srgbClr val="C1D1EB"/>
              </a:gs>
              <a:gs pos="100000">
                <a:srgbClr val="B7CBEA"/>
              </a:gs>
            </a:gsLst>
            <a:lin ang="5400000" scaled="0"/>
          </a:gradFill>
          <a:ln cap="flat" cmpd="sng" w="9525">
            <a:solidFill>
              <a:schemeClr val="accent6"/>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pic>
        <p:nvPicPr>
          <p:cNvPr descr="Arzt Silhouette" id="216" name="Google Shape;216;p20"/>
          <p:cNvPicPr preferRelativeResize="0"/>
          <p:nvPr/>
        </p:nvPicPr>
        <p:blipFill rotWithShape="1">
          <a:blip r:embed="rId5">
            <a:alphaModFix/>
          </a:blip>
          <a:srcRect b="0" l="0" r="0" t="0"/>
          <a:stretch/>
        </p:blipFill>
        <p:spPr>
          <a:xfrm>
            <a:off x="2913133" y="4482545"/>
            <a:ext cx="404966" cy="404966"/>
          </a:xfrm>
          <a:prstGeom prst="rect">
            <a:avLst/>
          </a:prstGeom>
          <a:noFill/>
          <a:ln>
            <a:noFill/>
          </a:ln>
        </p:spPr>
      </p:pic>
      <p:pic>
        <p:nvPicPr>
          <p:cNvPr descr="Männliches Profil mit einfarbiger Füllung" id="217" name="Google Shape;217;p20"/>
          <p:cNvPicPr preferRelativeResize="0"/>
          <p:nvPr/>
        </p:nvPicPr>
        <p:blipFill rotWithShape="1">
          <a:blip r:embed="rId6">
            <a:alphaModFix/>
          </a:blip>
          <a:srcRect b="0" l="0" r="0" t="0"/>
          <a:stretch/>
        </p:blipFill>
        <p:spPr>
          <a:xfrm>
            <a:off x="3210627" y="4471300"/>
            <a:ext cx="341404" cy="341404"/>
          </a:xfrm>
          <a:prstGeom prst="rect">
            <a:avLst/>
          </a:prstGeom>
          <a:noFill/>
          <a:ln>
            <a:noFill/>
          </a:ln>
        </p:spPr>
      </p:pic>
      <p:pic>
        <p:nvPicPr>
          <p:cNvPr descr="Ärztin mit einfarbiger Füllung" id="218" name="Google Shape;218;p20"/>
          <p:cNvPicPr preferRelativeResize="0"/>
          <p:nvPr/>
        </p:nvPicPr>
        <p:blipFill rotWithShape="1">
          <a:blip r:embed="rId4">
            <a:alphaModFix/>
          </a:blip>
          <a:srcRect b="0" l="0" r="0" t="0"/>
          <a:stretch/>
        </p:blipFill>
        <p:spPr>
          <a:xfrm>
            <a:off x="3449943" y="4506001"/>
            <a:ext cx="404966" cy="404966"/>
          </a:xfrm>
          <a:prstGeom prst="rect">
            <a:avLst/>
          </a:prstGeom>
          <a:noFill/>
          <a:ln>
            <a:noFill/>
          </a:ln>
        </p:spPr>
      </p:pic>
      <p:sp>
        <p:nvSpPr>
          <p:cNvPr id="219" name="Google Shape;219;p20"/>
          <p:cNvSpPr/>
          <p:nvPr/>
        </p:nvSpPr>
        <p:spPr>
          <a:xfrm rot="-5400000">
            <a:off x="4626006" y="2565254"/>
            <a:ext cx="270030" cy="4914546"/>
          </a:xfrm>
          <a:prstGeom prst="upDownArrow">
            <a:avLst>
              <a:gd fmla="val 50000" name="adj1"/>
              <a:gd fmla="val 50000" name="adj2"/>
            </a:avLst>
          </a:prstGeom>
          <a:solidFill>
            <a:schemeClr val="accent4"/>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20" name="Google Shape;220;p20"/>
          <p:cNvSpPr txBox="1"/>
          <p:nvPr/>
        </p:nvSpPr>
        <p:spPr>
          <a:xfrm>
            <a:off x="7330181" y="4803235"/>
            <a:ext cx="1333017" cy="253885"/>
          </a:xfrm>
          <a:prstGeom prst="rect">
            <a:avLst/>
          </a:prstGeom>
          <a:gradFill>
            <a:gsLst>
              <a:gs pos="0">
                <a:srgbClr val="CEDBF0"/>
              </a:gs>
              <a:gs pos="50000">
                <a:srgbClr val="C1D1EB"/>
              </a:gs>
              <a:gs pos="100000">
                <a:srgbClr val="B7CBEA"/>
              </a:gs>
            </a:gsLst>
            <a:lin ang="5400000" scaled="0"/>
          </a:gradFill>
          <a:ln cap="flat" cmpd="sng" w="9525">
            <a:solidFill>
              <a:schemeClr val="accent6"/>
            </a:solidFill>
            <a:prstDash val="solid"/>
            <a:miter lim="800000"/>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i="0" lang="en-GB" sz="1200" u="none" cap="none" strike="noStrike">
                <a:solidFill>
                  <a:schemeClr val="dk1"/>
                </a:solidFill>
                <a:latin typeface="Calibri"/>
                <a:ea typeface="Calibri"/>
                <a:cs typeface="Calibri"/>
                <a:sym typeface="Calibri"/>
              </a:rPr>
              <a:t>Distal language:</a:t>
            </a:r>
            <a:endParaRPr b="0" i="0" sz="1050" u="none" cap="none" strike="noStrike">
              <a:solidFill>
                <a:srgbClr val="000000"/>
              </a:solidFill>
              <a:latin typeface="Calibri"/>
              <a:ea typeface="Calibri"/>
              <a:cs typeface="Calibri"/>
              <a:sym typeface="Calibri"/>
            </a:endParaRPr>
          </a:p>
        </p:txBody>
      </p:sp>
      <p:sp>
        <p:nvSpPr>
          <p:cNvPr id="221" name="Google Shape;221;p20"/>
          <p:cNvSpPr/>
          <p:nvPr/>
        </p:nvSpPr>
        <p:spPr>
          <a:xfrm>
            <a:off x="3901014" y="3057733"/>
            <a:ext cx="1892534" cy="1522728"/>
          </a:xfrm>
          <a:prstGeom prst="rect">
            <a:avLst/>
          </a:prstGeom>
          <a:solidFill>
            <a:srgbClr val="D26186"/>
          </a:solidFill>
          <a:ln>
            <a:noFill/>
          </a:ln>
          <a:effectLst>
            <a:outerShdw blurRad="57150" rotWithShape="0" algn="ctr" dir="5400000" dist="19050">
              <a:srgbClr val="000000">
                <a:alpha val="6196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0" i="1" lang="en-GB" sz="1200" u="none" cap="none" strike="noStrike">
                <a:solidFill>
                  <a:schemeClr val="dk1"/>
                </a:solidFill>
                <a:latin typeface="Calibri"/>
                <a:ea typeface="Calibri"/>
                <a:cs typeface="Calibri"/>
                <a:sym typeface="Calibri"/>
              </a:rPr>
              <a:t>"Mrs. XY is clearly showing signs of breathing, therefore the pain medication should be adjusted".</a:t>
            </a:r>
            <a:endParaRPr b="0" i="0" sz="1200" u="none" cap="none" strike="noStrike">
              <a:solidFill>
                <a:schemeClr val="dk1"/>
              </a:solidFill>
              <a:latin typeface="Calibri"/>
              <a:ea typeface="Calibri"/>
              <a:cs typeface="Calibri"/>
              <a:sym typeface="Calibri"/>
            </a:endParaRPr>
          </a:p>
        </p:txBody>
      </p:sp>
      <p:pic>
        <p:nvPicPr>
          <p:cNvPr descr="Dokument mit einfarbiger Füllung" id="222" name="Google Shape;222;p20"/>
          <p:cNvPicPr preferRelativeResize="0"/>
          <p:nvPr/>
        </p:nvPicPr>
        <p:blipFill rotWithShape="1">
          <a:blip r:embed="rId7">
            <a:alphaModFix/>
          </a:blip>
          <a:srcRect b="0" l="0" r="0" t="0"/>
          <a:stretch/>
        </p:blipFill>
        <p:spPr>
          <a:xfrm>
            <a:off x="4675183" y="4543853"/>
            <a:ext cx="282350" cy="282350"/>
          </a:xfrm>
          <a:prstGeom prst="rect">
            <a:avLst/>
          </a:prstGeom>
          <a:noFill/>
          <a:ln>
            <a:noFill/>
          </a:ln>
        </p:spPr>
      </p:pic>
      <p:pic>
        <p:nvPicPr>
          <p:cNvPr descr="Bleistift mit einfarbiger Füllung" id="223" name="Google Shape;223;p20"/>
          <p:cNvPicPr preferRelativeResize="0"/>
          <p:nvPr/>
        </p:nvPicPr>
        <p:blipFill rotWithShape="1">
          <a:blip r:embed="rId8">
            <a:alphaModFix/>
          </a:blip>
          <a:srcRect b="0" l="0" r="0" t="0"/>
          <a:stretch/>
        </p:blipFill>
        <p:spPr>
          <a:xfrm>
            <a:off x="4957533" y="4543852"/>
            <a:ext cx="282350" cy="282350"/>
          </a:xfrm>
          <a:prstGeom prst="rect">
            <a:avLst/>
          </a:prstGeom>
          <a:noFill/>
          <a:ln>
            <a:noFill/>
          </a:ln>
        </p:spPr>
      </p:pic>
      <p:sp>
        <p:nvSpPr>
          <p:cNvPr id="224" name="Google Shape;224;p20"/>
          <p:cNvSpPr/>
          <p:nvPr/>
        </p:nvSpPr>
        <p:spPr>
          <a:xfrm>
            <a:off x="5805624" y="2820775"/>
            <a:ext cx="3218948" cy="1779902"/>
          </a:xfrm>
          <a:prstGeom prst="rect">
            <a:avLst/>
          </a:prstGeom>
          <a:solidFill>
            <a:schemeClr val="accent1"/>
          </a:solidFill>
          <a:ln>
            <a:noFill/>
          </a:ln>
          <a:effectLst>
            <a:outerShdw blurRad="57150" rotWithShape="0" algn="ctr" dir="5400000" dist="19050">
              <a:srgbClr val="000000">
                <a:alpha val="61960"/>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br>
              <a:rPr b="0" i="0" lang="en-GB" sz="975" u="none" cap="none" strike="noStrike">
                <a:solidFill>
                  <a:schemeClr val="lt1"/>
                </a:solidFill>
                <a:latin typeface="Arial"/>
                <a:ea typeface="Arial"/>
                <a:cs typeface="Arial"/>
                <a:sym typeface="Arial"/>
              </a:rPr>
            </a:br>
            <a:endParaRPr b="0" i="0" sz="1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GB" sz="1200" u="none" cap="none" strike="noStrike">
                <a:solidFill>
                  <a:schemeClr val="lt1"/>
                </a:solidFill>
                <a:latin typeface="Calibri"/>
                <a:ea typeface="Calibri"/>
                <a:cs typeface="Calibri"/>
                <a:sym typeface="Calibri"/>
              </a:rPr>
              <a:t>"As the parietal pleura is crossed by sensitive nerves, patients often report severe, stabbing and breath-dependent pain in the chest (thoracic pain). Therefore, they often involuntarily adopt a protective posture and breathing, which is easily recognisable by the shallow breaths and increased breathing rate."</a:t>
            </a:r>
            <a:br>
              <a:rPr b="0" i="0" lang="en-GB" sz="1200" u="none" cap="none" strike="noStrike">
                <a:solidFill>
                  <a:schemeClr val="lt1"/>
                </a:solidFill>
                <a:latin typeface="Verdana"/>
                <a:ea typeface="Verdana"/>
                <a:cs typeface="Verdana"/>
                <a:sym typeface="Verdana"/>
              </a:rPr>
            </a:br>
            <a:br>
              <a:rPr b="0" i="0" lang="en-GB" sz="1200" u="none" cap="none" strike="noStrike">
                <a:solidFill>
                  <a:schemeClr val="lt1"/>
                </a:solidFill>
                <a:latin typeface="Verdana"/>
                <a:ea typeface="Verdana"/>
                <a:cs typeface="Verdana"/>
                <a:sym typeface="Verdana"/>
              </a:rPr>
            </a:br>
            <a:endParaRPr b="0" i="0" sz="1200" u="none" cap="none" strike="noStrike">
              <a:solidFill>
                <a:schemeClr val="lt1"/>
              </a:solidFill>
              <a:latin typeface="Verdana"/>
              <a:ea typeface="Verdana"/>
              <a:cs typeface="Verdana"/>
              <a:sym typeface="Verdana"/>
            </a:endParaRPr>
          </a:p>
        </p:txBody>
      </p:sp>
      <p:pic>
        <p:nvPicPr>
          <p:cNvPr descr="Geöffnetes Buch mit einfarbiger Füllung" id="225" name="Google Shape;225;p20"/>
          <p:cNvPicPr preferRelativeResize="0"/>
          <p:nvPr/>
        </p:nvPicPr>
        <p:blipFill rotWithShape="1">
          <a:blip r:embed="rId9">
            <a:alphaModFix/>
          </a:blip>
          <a:srcRect b="0" l="0" r="0" t="0"/>
          <a:stretch/>
        </p:blipFill>
        <p:spPr>
          <a:xfrm>
            <a:off x="6030163" y="2436255"/>
            <a:ext cx="461990" cy="461990"/>
          </a:xfrm>
          <a:prstGeom prst="rect">
            <a:avLst/>
          </a:prstGeom>
          <a:noFill/>
          <a:ln>
            <a:noFill/>
          </a:ln>
        </p:spPr>
      </p:pic>
      <p:sp>
        <p:nvSpPr>
          <p:cNvPr id="226" name="Google Shape;226;p20"/>
          <p:cNvSpPr txBox="1"/>
          <p:nvPr/>
        </p:nvSpPr>
        <p:spPr>
          <a:xfrm>
            <a:off x="4190794" y="5113037"/>
            <a:ext cx="968777"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GB" sz="1350" u="none" cap="none" strike="noStrike">
                <a:solidFill>
                  <a:schemeClr val="dk1"/>
                </a:solidFill>
                <a:latin typeface="Arial"/>
                <a:ea typeface="Arial"/>
                <a:cs typeface="Arial"/>
                <a:sym typeface="Arial"/>
              </a:rPr>
              <a:t>Continuum </a:t>
            </a:r>
            <a:endParaRPr b="0" i="0" sz="1050" u="none" cap="none" strike="noStrike">
              <a:solidFill>
                <a:srgbClr val="000000"/>
              </a:solidFill>
              <a:latin typeface="Arial"/>
              <a:ea typeface="Arial"/>
              <a:cs typeface="Arial"/>
              <a:sym typeface="Arial"/>
            </a:endParaRPr>
          </a:p>
        </p:txBody>
      </p:sp>
      <p:sp>
        <p:nvSpPr>
          <p:cNvPr id="227" name="Google Shape;227;p20"/>
          <p:cNvSpPr txBox="1"/>
          <p:nvPr/>
        </p:nvSpPr>
        <p:spPr>
          <a:xfrm>
            <a:off x="6501609" y="5820970"/>
            <a:ext cx="2522963"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1500">
                <a:latin typeface="Calibri"/>
                <a:ea typeface="Calibri"/>
                <a:cs typeface="Calibri"/>
                <a:sym typeface="Calibri"/>
              </a:rPr>
              <a:t>(</a:t>
            </a:r>
            <a:r>
              <a:rPr b="0" i="0" lang="en-GB" sz="1500" u="none" cap="none" strike="noStrike">
                <a:solidFill>
                  <a:srgbClr val="000000"/>
                </a:solidFill>
                <a:latin typeface="Calibri"/>
                <a:ea typeface="Calibri"/>
                <a:cs typeface="Calibri"/>
                <a:sym typeface="Calibri"/>
              </a:rPr>
              <a:t> Berendes et al. 2013: 25)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1"/>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Acquisition</a:t>
            </a:r>
            <a:endParaRPr sz="3800">
              <a:latin typeface="Calibri"/>
              <a:ea typeface="Calibri"/>
              <a:cs typeface="Calibri"/>
              <a:sym typeface="Calibri"/>
            </a:endParaRPr>
          </a:p>
        </p:txBody>
      </p:sp>
      <p:sp>
        <p:nvSpPr>
          <p:cNvPr id="233" name="Google Shape;233;p21"/>
          <p:cNvSpPr txBox="1"/>
          <p:nvPr/>
        </p:nvSpPr>
        <p:spPr>
          <a:xfrm>
            <a:off x="457199" y="1600200"/>
            <a:ext cx="8372007" cy="4525963"/>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i="0" lang="en-GB" sz="2500" u="none" cap="none" strike="noStrike">
                <a:solidFill>
                  <a:srgbClr val="000000"/>
                </a:solidFill>
                <a:latin typeface="Calibri"/>
                <a:ea typeface="Calibri"/>
                <a:cs typeface="Calibri"/>
                <a:sym typeface="Calibri"/>
              </a:rPr>
              <a:t>Proximal language</a:t>
            </a:r>
            <a:endParaRPr/>
          </a:p>
          <a:p>
            <a:pPr indent="-342900" lvl="2"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Can be acquired relatively quickly in the second language - in some cases possible within six months if the initial conditions are good.</a:t>
            </a:r>
            <a:endParaRPr/>
          </a:p>
          <a:p>
            <a:pPr indent="0" lvl="0" marL="0" marR="0" rtl="0" algn="just">
              <a:lnSpc>
                <a:spcPct val="107000"/>
              </a:lnSpc>
              <a:spcBef>
                <a:spcPts val="0"/>
              </a:spcBef>
              <a:spcAft>
                <a:spcPts val="0"/>
              </a:spcAft>
              <a:buNone/>
            </a:pPr>
            <a:r>
              <a:rPr b="1" i="0" lang="en-GB" sz="2500" u="none" cap="none" strike="noStrike">
                <a:solidFill>
                  <a:srgbClr val="000000"/>
                </a:solidFill>
                <a:latin typeface="Calibri"/>
                <a:ea typeface="Calibri"/>
                <a:cs typeface="Calibri"/>
                <a:sym typeface="Calibri"/>
              </a:rPr>
              <a:t>Distal language</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Acquisition takes several years → upstream offers not sufficient</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Depends, among other things, on distal language skills in first and other languages</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Possibilities of acquisition must be given – access to complex language structures in communication with language experts of the respective language who provide support and enable learning</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Explicit teaching necessary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2"/>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Reflexion and application</a:t>
            </a:r>
            <a:endParaRPr sz="3800">
              <a:latin typeface="Calibri"/>
              <a:ea typeface="Calibri"/>
              <a:cs typeface="Calibri"/>
              <a:sym typeface="Calibri"/>
            </a:endParaRPr>
          </a:p>
        </p:txBody>
      </p:sp>
      <p:sp>
        <p:nvSpPr>
          <p:cNvPr id="239" name="Google Shape;239;p22"/>
          <p:cNvSpPr txBox="1"/>
          <p:nvPr/>
        </p:nvSpPr>
        <p:spPr>
          <a:xfrm>
            <a:off x="457199" y="1600200"/>
            <a:ext cx="8372007" cy="4525963"/>
          </a:xfrm>
          <a:prstGeom prst="rect">
            <a:avLst/>
          </a:prstGeom>
          <a:noFill/>
          <a:ln>
            <a:noFill/>
          </a:ln>
        </p:spPr>
        <p:txBody>
          <a:bodyPr anchorCtr="0" anchor="t" bIns="45700" lIns="91425" spcFirstLastPara="1" rIns="91425" wrap="square" tIns="45700">
            <a:noAutofit/>
          </a:bodyPr>
          <a:lstStyle/>
          <a:p>
            <a:pPr indent="-342900" lvl="2" marL="342900" marR="0" rtl="0" algn="just">
              <a:lnSpc>
                <a:spcPct val="107000"/>
              </a:lnSpc>
              <a:spcBef>
                <a:spcPts val="100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Get together in pairs or small groups that work in the same professional field. </a:t>
            </a:r>
            <a:endParaRPr/>
          </a:p>
          <a:p>
            <a:pPr indent="-342900" lvl="2" marL="342900" marR="0" rtl="0" algn="just">
              <a:lnSpc>
                <a:spcPct val="107000"/>
              </a:lnSpc>
              <a:spcBef>
                <a:spcPts val="100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Discuss the content of the last slides and link it to your experiences.</a:t>
            </a:r>
            <a:endParaRPr/>
          </a:p>
          <a:p>
            <a:pPr indent="-342900" lvl="2" marL="342900" marR="0" rtl="0" algn="just">
              <a:lnSpc>
                <a:spcPct val="107000"/>
              </a:lnSpc>
              <a:spcBef>
                <a:spcPts val="100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Collect examples from your field that illustrate the continuum from proximal language to distal language.</a:t>
            </a:r>
            <a:endParaRPr/>
          </a:p>
          <a:p>
            <a:pPr indent="-342900" lvl="2" marL="342900" marR="0" rtl="0" algn="just">
              <a:lnSpc>
                <a:spcPct val="107000"/>
              </a:lnSpc>
              <a:spcBef>
                <a:spcPts val="1000"/>
              </a:spcBef>
              <a:spcAft>
                <a:spcPts val="0"/>
              </a:spcAft>
              <a:buClr>
                <a:srgbClr val="000000"/>
              </a:buClr>
              <a:buSzPts val="2100"/>
              <a:buFont typeface="Noto Sans Symbols"/>
              <a:buChar char="∙"/>
            </a:pPr>
            <a:r>
              <a:rPr b="0" i="0" lang="en-GB" sz="2100" u="sng" cap="none" strike="noStrike">
                <a:solidFill>
                  <a:srgbClr val="000000"/>
                </a:solidFill>
                <a:latin typeface="Calibri"/>
                <a:ea typeface="Calibri"/>
                <a:cs typeface="Calibri"/>
                <a:sym typeface="Calibri"/>
              </a:rPr>
              <a:t>Note</a:t>
            </a:r>
            <a:r>
              <a:rPr b="0" i="0" lang="en-GB" sz="2100" u="none" cap="none" strike="noStrike">
                <a:solidFill>
                  <a:srgbClr val="000000"/>
                </a:solidFill>
                <a:latin typeface="Calibri"/>
                <a:ea typeface="Calibri"/>
                <a:cs typeface="Calibri"/>
                <a:sym typeface="Calibri"/>
              </a:rPr>
              <a:t>: The four examples are only meant to illustrate the continuum. There are many more differentiating situations and texts/utterances to be found in reality.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50c7d41036_0_64"/>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Language sensitive teaching in vocational education </a:t>
            </a:r>
            <a:endParaRPr sz="3800">
              <a:latin typeface="Calibri"/>
              <a:ea typeface="Calibri"/>
              <a:cs typeface="Calibri"/>
              <a:sym typeface="Calibri"/>
            </a:endParaRPr>
          </a:p>
        </p:txBody>
      </p:sp>
      <p:pic>
        <p:nvPicPr>
          <p:cNvPr id="245" name="Google Shape;245;g250c7d41036_0_64"/>
          <p:cNvPicPr preferRelativeResize="0"/>
          <p:nvPr/>
        </p:nvPicPr>
        <p:blipFill rotWithShape="1">
          <a:blip r:embed="rId3">
            <a:alphaModFix/>
          </a:blip>
          <a:srcRect b="0" l="0" r="0" t="0"/>
          <a:stretch/>
        </p:blipFill>
        <p:spPr>
          <a:xfrm>
            <a:off x="1029839" y="1450128"/>
            <a:ext cx="5904000" cy="4577454"/>
          </a:xfrm>
          <a:prstGeom prst="rect">
            <a:avLst/>
          </a:prstGeom>
          <a:noFill/>
          <a:ln>
            <a:noFill/>
          </a:ln>
        </p:spPr>
      </p:pic>
      <p:sp>
        <p:nvSpPr>
          <p:cNvPr id="246" name="Google Shape;246;g250c7d41036_0_64"/>
          <p:cNvSpPr txBox="1"/>
          <p:nvPr/>
        </p:nvSpPr>
        <p:spPr>
          <a:xfrm>
            <a:off x="5804141" y="5877551"/>
            <a:ext cx="3020545" cy="300062"/>
          </a:xfrm>
          <a:prstGeom prst="rect">
            <a:avLst/>
          </a:prstGeom>
          <a:noFill/>
          <a:ln cap="flat" cmpd="sng" w="9525">
            <a:solidFill>
              <a:srgbClr val="595959"/>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GB" sz="1500" u="none" cap="none" strike="noStrike">
                <a:solidFill>
                  <a:srgbClr val="111111"/>
                </a:solidFill>
                <a:latin typeface="Calibri"/>
                <a:ea typeface="Calibri"/>
                <a:cs typeface="Calibri"/>
                <a:sym typeface="Calibri"/>
              </a:rPr>
              <a:t>(Szczepaniak-Kozak et al. 2023: 149)</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3"/>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Inclusive language development</a:t>
            </a:r>
            <a:endParaRPr sz="3800">
              <a:latin typeface="Calibri"/>
              <a:ea typeface="Calibri"/>
              <a:cs typeface="Calibri"/>
              <a:sym typeface="Calibri"/>
            </a:endParaRPr>
          </a:p>
        </p:txBody>
      </p:sp>
      <p:sp>
        <p:nvSpPr>
          <p:cNvPr id="252" name="Google Shape;252;p23"/>
          <p:cNvSpPr txBox="1"/>
          <p:nvPr/>
        </p:nvSpPr>
        <p:spPr>
          <a:xfrm>
            <a:off x="457199" y="1600200"/>
            <a:ext cx="8372007" cy="4525963"/>
          </a:xfrm>
          <a:prstGeom prst="rect">
            <a:avLst/>
          </a:prstGeom>
          <a:noFill/>
          <a:ln>
            <a:noFill/>
          </a:ln>
        </p:spPr>
        <p:txBody>
          <a:bodyPr anchorCtr="0" anchor="t" bIns="45700" lIns="91425" spcFirstLastPara="1" rIns="91425" wrap="square" tIns="45700">
            <a:noAutofit/>
          </a:bodyPr>
          <a:lstStyle/>
          <a:p>
            <a:pPr indent="-342900" lvl="2"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Language development is constitutive for subject learning (Schmölzer-Eibinger 2013; Ohm 2017)</a:t>
            </a:r>
            <a:endParaRPr/>
          </a:p>
          <a:p>
            <a:pPr indent="-342900" lvl="2"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Content is primarily conveyed through language and learned by means of language (Schmölzer-Eibinger 2013: 25)</a:t>
            </a:r>
            <a:endParaRPr/>
          </a:p>
          <a:p>
            <a:pPr indent="-342900" lvl="2"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Interlocking of linguistic and subject-related learning</a:t>
            </a:r>
            <a:endParaRPr/>
          </a:p>
          <a:p>
            <a:pPr indent="-342900" lvl="2"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Functional view of language use: not only </a:t>
            </a:r>
            <a:r>
              <a:rPr b="0" i="1" lang="en-GB" sz="2100" u="none" cap="none" strike="noStrike">
                <a:solidFill>
                  <a:srgbClr val="000000"/>
                </a:solidFill>
                <a:latin typeface="Calibri"/>
                <a:ea typeface="Calibri"/>
                <a:cs typeface="Calibri"/>
                <a:sym typeface="Calibri"/>
              </a:rPr>
              <a:t>how</a:t>
            </a:r>
            <a:r>
              <a:rPr b="0" i="0" lang="en-GB" sz="2100" u="none" cap="none" strike="noStrike">
                <a:solidFill>
                  <a:srgbClr val="000000"/>
                </a:solidFill>
                <a:latin typeface="Calibri"/>
                <a:ea typeface="Calibri"/>
                <a:cs typeface="Calibri"/>
                <a:sym typeface="Calibri"/>
              </a:rPr>
              <a:t> (focus on form) and </a:t>
            </a:r>
            <a:r>
              <a:rPr b="0" i="1" lang="en-GB" sz="2100" u="none" cap="none" strike="noStrike">
                <a:solidFill>
                  <a:srgbClr val="000000"/>
                </a:solidFill>
                <a:latin typeface="Calibri"/>
                <a:ea typeface="Calibri"/>
                <a:cs typeface="Calibri"/>
                <a:sym typeface="Calibri"/>
              </a:rPr>
              <a:t>what</a:t>
            </a:r>
            <a:r>
              <a:rPr b="0" i="0" lang="en-GB" sz="2100" u="none" cap="none" strike="noStrike">
                <a:solidFill>
                  <a:srgbClr val="000000"/>
                </a:solidFill>
                <a:latin typeface="Calibri"/>
                <a:ea typeface="Calibri"/>
                <a:cs typeface="Calibri"/>
                <a:sym typeface="Calibri"/>
              </a:rPr>
              <a:t> (focus on meaning), but also what for (function of linguistic means) (Schleppegrell 2004; de Oliveira &amp; Schleppegrell 2015)</a:t>
            </a:r>
            <a:endParaRPr/>
          </a:p>
          <a:p>
            <a:pPr indent="-342900" lvl="2"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important: situational embedding – contexts and language constitute each other (Hasan 2005)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50c7d41036_0_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GB" sz="3800">
                <a:latin typeface="Calibri"/>
                <a:ea typeface="Calibri"/>
                <a:cs typeface="Calibri"/>
                <a:sym typeface="Calibri"/>
              </a:rPr>
              <a:t>supporting and shaping language-sensitive teaching</a:t>
            </a:r>
            <a:endParaRPr sz="3800">
              <a:latin typeface="Calibri"/>
              <a:ea typeface="Calibri"/>
              <a:cs typeface="Calibri"/>
              <a:sym typeface="Calibri"/>
            </a:endParaRPr>
          </a:p>
        </p:txBody>
      </p:sp>
      <p:sp>
        <p:nvSpPr>
          <p:cNvPr id="258" name="Google Shape;258;g250c7d41036_0_16"/>
          <p:cNvSpPr txBox="1"/>
          <p:nvPr>
            <p:ph idx="1" type="body"/>
          </p:nvPr>
        </p:nvSpPr>
        <p:spPr>
          <a:xfrm>
            <a:off x="456400" y="1414674"/>
            <a:ext cx="8229600" cy="4290300"/>
          </a:xfrm>
          <a:prstGeom prst="rect">
            <a:avLst/>
          </a:prstGeom>
          <a:noFill/>
          <a:ln>
            <a:noFill/>
          </a:ln>
        </p:spPr>
        <p:txBody>
          <a:bodyPr anchorCtr="0" anchor="t" bIns="45700" lIns="91425" spcFirstLastPara="1" rIns="91425" wrap="square" tIns="45700">
            <a:normAutofit/>
          </a:bodyPr>
          <a:lstStyle/>
          <a:p>
            <a:pPr indent="0" lvl="0" marL="457200" rtl="0" algn="ctr">
              <a:lnSpc>
                <a:spcPct val="110000"/>
              </a:lnSpc>
              <a:spcBef>
                <a:spcPts val="0"/>
              </a:spcBef>
              <a:spcAft>
                <a:spcPts val="0"/>
              </a:spcAft>
              <a:buClr>
                <a:srgbClr val="000000"/>
              </a:buClr>
              <a:buSzPts val="1800"/>
              <a:buNone/>
            </a:pPr>
            <a:r>
              <a:rPr b="1" i="1" lang="en-GB" sz="1900">
                <a:solidFill>
                  <a:srgbClr val="C00000"/>
                </a:solidFill>
                <a:latin typeface="Verdana"/>
                <a:ea typeface="Verdana"/>
                <a:cs typeface="Verdana"/>
                <a:sym typeface="Verdana"/>
              </a:rPr>
              <a:t>→ </a:t>
            </a:r>
            <a:r>
              <a:rPr b="1" lang="en-GB" sz="1900">
                <a:solidFill>
                  <a:srgbClr val="C00000"/>
                </a:solidFill>
                <a:latin typeface="Verdana"/>
                <a:ea typeface="Verdana"/>
                <a:cs typeface="Verdana"/>
                <a:sym typeface="Verdana"/>
              </a:rPr>
              <a:t>SCAFFOLDING </a:t>
            </a:r>
            <a:r>
              <a:rPr b="1" i="1" lang="en-GB" sz="1900">
                <a:solidFill>
                  <a:srgbClr val="C00000"/>
                </a:solidFill>
                <a:latin typeface="Verdana"/>
                <a:ea typeface="Verdana"/>
                <a:cs typeface="Verdana"/>
                <a:sym typeface="Verdana"/>
              </a:rPr>
              <a:t>←</a:t>
            </a:r>
            <a:endParaRPr b="1" sz="1700">
              <a:solidFill>
                <a:srgbClr val="000000"/>
              </a:solidFill>
              <a:latin typeface="Verdana"/>
              <a:ea typeface="Verdana"/>
              <a:cs typeface="Verdana"/>
              <a:sym typeface="Verdana"/>
            </a:endParaRPr>
          </a:p>
          <a:p>
            <a:pPr indent="-228600" lvl="0" marL="457200" rtl="0" algn="l">
              <a:lnSpc>
                <a:spcPct val="100000"/>
              </a:lnSpc>
              <a:spcBef>
                <a:spcPts val="360"/>
              </a:spcBef>
              <a:spcAft>
                <a:spcPts val="0"/>
              </a:spcAft>
              <a:buClr>
                <a:schemeClr val="dk1"/>
              </a:buClr>
              <a:buSzPts val="1800"/>
              <a:buNone/>
            </a:pPr>
            <a:r>
              <a:t/>
            </a:r>
            <a:endParaRPr/>
          </a:p>
        </p:txBody>
      </p:sp>
      <p:pic>
        <p:nvPicPr>
          <p:cNvPr id="259" name="Google Shape;259;g250c7d41036_0_16"/>
          <p:cNvPicPr preferRelativeResize="0"/>
          <p:nvPr/>
        </p:nvPicPr>
        <p:blipFill rotWithShape="1">
          <a:blip r:embed="rId3">
            <a:alphaModFix/>
          </a:blip>
          <a:srcRect b="0" l="0" r="0" t="0"/>
          <a:stretch/>
        </p:blipFill>
        <p:spPr>
          <a:xfrm>
            <a:off x="1200076" y="1698013"/>
            <a:ext cx="7138987" cy="3798887"/>
          </a:xfrm>
          <a:prstGeom prst="rect">
            <a:avLst/>
          </a:prstGeom>
          <a:noFill/>
          <a:ln>
            <a:noFill/>
          </a:ln>
        </p:spPr>
      </p:pic>
      <p:sp>
        <p:nvSpPr>
          <p:cNvPr id="260" name="Google Shape;260;g250c7d41036_0_16"/>
          <p:cNvSpPr txBox="1"/>
          <p:nvPr/>
        </p:nvSpPr>
        <p:spPr>
          <a:xfrm>
            <a:off x="754675" y="5496900"/>
            <a:ext cx="8295000" cy="669384"/>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50000"/>
              </a:lnSpc>
              <a:spcBef>
                <a:spcPts val="0"/>
              </a:spcBef>
              <a:spcAft>
                <a:spcPts val="0"/>
              </a:spcAft>
              <a:buClr>
                <a:schemeClr val="dk1"/>
              </a:buClr>
              <a:buSzPts val="1800"/>
              <a:buFont typeface="Verdana"/>
              <a:buChar char="-"/>
            </a:pPr>
            <a:r>
              <a:rPr b="0" i="0" lang="en-GB" sz="2100" u="none" cap="none" strike="noStrike">
                <a:solidFill>
                  <a:schemeClr val="dk1"/>
                </a:solidFill>
                <a:latin typeface="Calibri"/>
                <a:ea typeface="Calibri"/>
                <a:cs typeface="Calibri"/>
                <a:sym typeface="Calibri"/>
              </a:rPr>
              <a:t>high challenge and high support </a:t>
            </a:r>
            <a:endParaRPr b="0" i="0" sz="2100" u="none" cap="none" strike="noStrike">
              <a:solidFill>
                <a:schemeClr val="dk1"/>
              </a:solidFill>
              <a:latin typeface="Calibri"/>
              <a:ea typeface="Calibri"/>
              <a:cs typeface="Calibri"/>
              <a:sym typeface="Calibri"/>
            </a:endParaRPr>
          </a:p>
        </p:txBody>
      </p:sp>
      <p:sp>
        <p:nvSpPr>
          <p:cNvPr id="261" name="Google Shape;261;g250c7d41036_0_16"/>
          <p:cNvSpPr txBox="1"/>
          <p:nvPr/>
        </p:nvSpPr>
        <p:spPr>
          <a:xfrm>
            <a:off x="7373256" y="5745641"/>
            <a:ext cx="1598991" cy="402803"/>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Clr>
                <a:schemeClr val="dk1"/>
              </a:buClr>
              <a:buSzPts val="1100"/>
              <a:buFont typeface="Arial"/>
              <a:buNone/>
            </a:pPr>
            <a:r>
              <a:rPr b="0" i="0" lang="en-GB" sz="1500" u="none" cap="none" strike="noStrike">
                <a:solidFill>
                  <a:schemeClr val="dk1"/>
                </a:solidFill>
                <a:latin typeface="Calibri"/>
                <a:ea typeface="Calibri"/>
                <a:cs typeface="Calibri"/>
                <a:sym typeface="Calibri"/>
              </a:rPr>
              <a:t>(Mariani 1997)</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4"/>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Principle: </a:t>
            </a:r>
            <a:r>
              <a:rPr lang="en-GB" sz="3800"/>
              <a:t>S</a:t>
            </a:r>
            <a:r>
              <a:rPr lang="en-GB" sz="3800">
                <a:latin typeface="Calibri"/>
                <a:ea typeface="Calibri"/>
                <a:cs typeface="Calibri"/>
                <a:sym typeface="Calibri"/>
              </a:rPr>
              <a:t>caffolding</a:t>
            </a:r>
            <a:endParaRPr sz="3800">
              <a:latin typeface="Calibri"/>
              <a:ea typeface="Calibri"/>
              <a:cs typeface="Calibri"/>
              <a:sym typeface="Calibri"/>
            </a:endParaRPr>
          </a:p>
        </p:txBody>
      </p:sp>
      <p:sp>
        <p:nvSpPr>
          <p:cNvPr id="267" name="Google Shape;267;p24"/>
          <p:cNvSpPr txBox="1"/>
          <p:nvPr/>
        </p:nvSpPr>
        <p:spPr>
          <a:xfrm>
            <a:off x="607180" y="1166018"/>
            <a:ext cx="8372007" cy="4525963"/>
          </a:xfrm>
          <a:prstGeom prst="rect">
            <a:avLst/>
          </a:prstGeom>
          <a:noFill/>
          <a:ln>
            <a:noFill/>
          </a:ln>
        </p:spPr>
        <p:txBody>
          <a:bodyPr anchorCtr="0" anchor="t" bIns="45700" lIns="91425" spcFirstLastPara="1" rIns="91425" wrap="square" tIns="45700">
            <a:noAutofit/>
          </a:bodyPr>
          <a:lstStyle/>
          <a:p>
            <a:pPr indent="-342900" lvl="2" marL="342900" marR="0" rtl="0" algn="l">
              <a:lnSpc>
                <a:spcPct val="107000"/>
              </a:lnSpc>
              <a:spcBef>
                <a:spcPts val="0"/>
              </a:spcBef>
              <a:spcAft>
                <a:spcPts val="0"/>
              </a:spcAft>
              <a:buClr>
                <a:srgbClr val="000000"/>
              </a:buClr>
              <a:buSzPts val="2400"/>
              <a:buFont typeface="Noto Sans Symbols"/>
              <a:buChar char="∙"/>
            </a:pPr>
            <a:r>
              <a:rPr b="0" i="1" lang="en-GB" sz="2400" u="none" cap="none" strike="noStrike">
                <a:solidFill>
                  <a:srgbClr val="000000"/>
                </a:solidFill>
                <a:latin typeface="Calibri"/>
                <a:ea typeface="Calibri"/>
                <a:cs typeface="Calibri"/>
                <a:sym typeface="Calibri"/>
              </a:rPr>
              <a:t>“Scaffolding</a:t>
            </a:r>
            <a:r>
              <a:rPr b="0" i="0" lang="en-GB" sz="2400" u="none" cap="none" strike="noStrike">
                <a:solidFill>
                  <a:srgbClr val="000000"/>
                </a:solidFill>
                <a:latin typeface="Calibri"/>
                <a:ea typeface="Calibri"/>
                <a:cs typeface="Calibri"/>
                <a:sym typeface="Calibri"/>
              </a:rPr>
              <a:t>, however, is not simply another w</a:t>
            </a:r>
            <a:r>
              <a:rPr lang="en-GB" sz="2400">
                <a:latin typeface="Calibri"/>
                <a:ea typeface="Calibri"/>
                <a:cs typeface="Calibri"/>
                <a:sym typeface="Calibri"/>
              </a:rPr>
              <a:t>o</a:t>
            </a:r>
            <a:r>
              <a:rPr b="0" i="0" lang="en-GB" sz="2400" u="none" cap="none" strike="noStrike">
                <a:solidFill>
                  <a:srgbClr val="000000"/>
                </a:solidFill>
                <a:latin typeface="Calibri"/>
                <a:ea typeface="Calibri"/>
                <a:cs typeface="Calibri"/>
                <a:sym typeface="Calibri"/>
              </a:rPr>
              <a:t>rd for help. It is a special kind of help that assists learners in moving toward new skills, concepts, or levels of understanding. Scaffolding is thus the temporary assistance by which a teacher helps a learner know how to d</a:t>
            </a:r>
            <a:r>
              <a:rPr lang="en-GB" sz="2400">
                <a:latin typeface="Calibri"/>
                <a:ea typeface="Calibri"/>
                <a:cs typeface="Calibri"/>
                <a:sym typeface="Calibri"/>
              </a:rPr>
              <a:t>o</a:t>
            </a:r>
            <a:r>
              <a:rPr b="0" i="0" lang="en-GB" sz="2400" u="none" cap="none" strike="noStrike">
                <a:solidFill>
                  <a:srgbClr val="000000"/>
                </a:solidFill>
                <a:latin typeface="Calibri"/>
                <a:ea typeface="Calibri"/>
                <a:cs typeface="Calibri"/>
                <a:sym typeface="Calibri"/>
              </a:rPr>
              <a:t> something so that the learner will later be able to complete a similar task alone. lt is future ­oriented and aimed at increasing a learner's autonomy. As Vygotsky has said, what a child can da with support today, she or he can do alone tomorrow.” (Gibbons 2015: 16)</a:t>
            </a:r>
            <a:endParaRPr/>
          </a:p>
          <a:p>
            <a:pPr indent="-342900" lvl="2" marL="342900" marR="0" rtl="0" algn="l">
              <a:lnSpc>
                <a:spcPct val="107000"/>
              </a:lnSpc>
              <a:spcBef>
                <a:spcPts val="0"/>
              </a:spcBef>
              <a:spcAft>
                <a:spcPts val="0"/>
              </a:spcAft>
              <a:buClr>
                <a:srgbClr val="000000"/>
              </a:buClr>
              <a:buSzPts val="2400"/>
              <a:buFont typeface="Noto Sans Symbols"/>
              <a:buChar char="∙"/>
            </a:pPr>
            <a:r>
              <a:rPr b="0" i="0" lang="en-GB" sz="2400" u="none" cap="none" strike="noStrike">
                <a:solidFill>
                  <a:srgbClr val="000000"/>
                </a:solidFill>
                <a:latin typeface="Calibri"/>
                <a:ea typeface="Calibri"/>
                <a:cs typeface="Calibri"/>
                <a:sym typeface="Calibri"/>
              </a:rPr>
              <a:t>Using language to construct knowledge together (= learning) through dialogue with the aim of solving problems</a:t>
            </a:r>
            <a:endParaRPr/>
          </a:p>
          <a:p>
            <a:pPr indent="-190500" lvl="2" marL="342900" marR="0" rtl="0" algn="l">
              <a:lnSpc>
                <a:spcPct val="107000"/>
              </a:lnSpc>
              <a:spcBef>
                <a:spcPts val="0"/>
              </a:spcBef>
              <a:spcAft>
                <a:spcPts val="0"/>
              </a:spcAft>
              <a:buClr>
                <a:srgbClr val="000000"/>
              </a:buClr>
              <a:buSzPts val="2400"/>
              <a:buFont typeface="Noto Sans Symbols"/>
              <a:buNone/>
            </a:pPr>
            <a:r>
              <a:t/>
            </a:r>
            <a:endParaRPr b="0" i="0" sz="2400" u="none" cap="none" strike="noStrike">
              <a:solidFill>
                <a:srgbClr val="000000"/>
              </a:solidFill>
              <a:latin typeface="Calibri"/>
              <a:ea typeface="Calibri"/>
              <a:cs typeface="Calibri"/>
              <a:sym typeface="Calibri"/>
            </a:endParaRPr>
          </a:p>
          <a:p>
            <a:pPr indent="-209550" lvl="2" marL="342900" marR="0" rtl="0" algn="l">
              <a:lnSpc>
                <a:spcPct val="107000"/>
              </a:lnSpc>
              <a:spcBef>
                <a:spcPts val="0"/>
              </a:spcBef>
              <a:spcAft>
                <a:spcPts val="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5"/>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What do successful scaffolders</a:t>
            </a:r>
            <a:endParaRPr sz="3800">
              <a:latin typeface="Calibri"/>
              <a:ea typeface="Calibri"/>
              <a:cs typeface="Calibri"/>
              <a:sym typeface="Calibri"/>
            </a:endParaRPr>
          </a:p>
        </p:txBody>
      </p:sp>
      <p:sp>
        <p:nvSpPr>
          <p:cNvPr id="273" name="Google Shape;273;p25"/>
          <p:cNvSpPr txBox="1"/>
          <p:nvPr/>
        </p:nvSpPr>
        <p:spPr>
          <a:xfrm>
            <a:off x="457199" y="1600200"/>
            <a:ext cx="8372007" cy="4525963"/>
          </a:xfrm>
          <a:prstGeom prst="rect">
            <a:avLst/>
          </a:prstGeom>
          <a:noFill/>
          <a:ln>
            <a:noFill/>
          </a:ln>
        </p:spPr>
        <p:txBody>
          <a:bodyPr anchorCtr="0" anchor="t" bIns="45700" lIns="91425" spcFirstLastPara="1" rIns="91425" wrap="square" tIns="45700">
            <a:noAutofit/>
          </a:bodyPr>
          <a:lstStyle/>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Focusing children's attention on task at hand</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Keeping them motivated and working on the task</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Dividing tasks into manageable components</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Directing children</a:t>
            </a:r>
            <a:r>
              <a:rPr lang="en-GB" sz="2100">
                <a:latin typeface="Calibri"/>
                <a:ea typeface="Calibri"/>
                <a:cs typeface="Calibri"/>
                <a:sym typeface="Calibri"/>
              </a:rPr>
              <a:t>’</a:t>
            </a:r>
            <a:r>
              <a:rPr b="0" i="0" lang="en-GB" sz="2100" u="none" cap="none" strike="noStrike">
                <a:solidFill>
                  <a:srgbClr val="000000"/>
                </a:solidFill>
                <a:latin typeface="Calibri"/>
                <a:ea typeface="Calibri"/>
                <a:cs typeface="Calibri"/>
                <a:sym typeface="Calibri"/>
              </a:rPr>
              <a:t>s attention to essential and </a:t>
            </a:r>
            <a:r>
              <a:rPr lang="en-GB" sz="2100">
                <a:latin typeface="Calibri"/>
                <a:ea typeface="Calibri"/>
                <a:cs typeface="Calibri"/>
                <a:sym typeface="Calibri"/>
              </a:rPr>
              <a:t>relevant</a:t>
            </a:r>
            <a:r>
              <a:rPr b="0" i="0" lang="en-GB" sz="2100" u="none" cap="none" strike="noStrike">
                <a:solidFill>
                  <a:srgbClr val="000000"/>
                </a:solidFill>
                <a:latin typeface="Calibri"/>
                <a:ea typeface="Calibri"/>
                <a:cs typeface="Calibri"/>
                <a:sym typeface="Calibri"/>
              </a:rPr>
              <a:t> features</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Demonstrating and modeling successful performance</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Keeping tasks at an appropriate level of difficulty</a:t>
            </a:r>
            <a:endParaRPr/>
          </a:p>
        </p:txBody>
      </p:sp>
      <p:sp>
        <p:nvSpPr>
          <p:cNvPr id="274" name="Google Shape;274;p25"/>
          <p:cNvSpPr txBox="1"/>
          <p:nvPr/>
        </p:nvSpPr>
        <p:spPr>
          <a:xfrm>
            <a:off x="6143905" y="5802998"/>
            <a:ext cx="3420641"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500" u="none" cap="none" strike="noStrike">
                <a:solidFill>
                  <a:srgbClr val="000000"/>
                </a:solidFill>
                <a:latin typeface="Calibri"/>
                <a:ea typeface="Calibri"/>
                <a:cs typeface="Calibri"/>
                <a:sym typeface="Calibri"/>
              </a:rPr>
              <a:t>(Hammond &amp; Gibbons 2001: 14f.)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6"/>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Designed-in Scaffolding</a:t>
            </a:r>
            <a:endParaRPr sz="3800">
              <a:latin typeface="Calibri"/>
              <a:ea typeface="Calibri"/>
              <a:cs typeface="Calibri"/>
              <a:sym typeface="Calibri"/>
            </a:endParaRPr>
          </a:p>
        </p:txBody>
      </p:sp>
      <p:sp>
        <p:nvSpPr>
          <p:cNvPr id="280" name="Google Shape;280;p26"/>
          <p:cNvSpPr txBox="1"/>
          <p:nvPr/>
        </p:nvSpPr>
        <p:spPr>
          <a:xfrm>
            <a:off x="457199" y="1403652"/>
            <a:ext cx="8372100" cy="4526100"/>
          </a:xfrm>
          <a:prstGeom prst="rect">
            <a:avLst/>
          </a:prstGeom>
          <a:noFill/>
          <a:ln>
            <a:noFill/>
          </a:ln>
        </p:spPr>
        <p:txBody>
          <a:bodyPr anchorCtr="0" anchor="t" bIns="45700" lIns="91425" spcFirstLastPara="1" rIns="91425" wrap="square" tIns="45700">
            <a:noAutofit/>
          </a:bodyPr>
          <a:lstStyle/>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clarification and inclusion of prior knowledge and experience</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forms of learning and tasks in which learners interact with each other and thus have to act linguistically</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use of rich input, i.e. linguistic input</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sequencing of learning tasks (e.g. from oral to written)</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selection of appropriate (supplementary) material (e.g. films, own actions)</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selection of/transition to different forms of presentation</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use of mediational texts </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planning of meta-linguistic and meta-cognitive phases</a:t>
            </a:r>
            <a:endParaRPr/>
          </a:p>
        </p:txBody>
      </p:sp>
      <p:sp>
        <p:nvSpPr>
          <p:cNvPr id="281" name="Google Shape;281;p26"/>
          <p:cNvSpPr txBox="1"/>
          <p:nvPr/>
        </p:nvSpPr>
        <p:spPr>
          <a:xfrm>
            <a:off x="4457216" y="5815704"/>
            <a:ext cx="5349235"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500" u="none" cap="none" strike="noStrike">
                <a:solidFill>
                  <a:srgbClr val="000000"/>
                </a:solidFill>
                <a:latin typeface="Calibri"/>
                <a:ea typeface="Calibri"/>
                <a:cs typeface="Calibri"/>
                <a:sym typeface="Calibri"/>
              </a:rPr>
              <a:t>(Hammond &amp; Gibbons 2005: 13; Kniffka 2012: 216–218)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7"/>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Interactional scaffolding</a:t>
            </a:r>
            <a:endParaRPr sz="3800">
              <a:latin typeface="Calibri"/>
              <a:ea typeface="Calibri"/>
              <a:cs typeface="Calibri"/>
              <a:sym typeface="Calibri"/>
            </a:endParaRPr>
          </a:p>
        </p:txBody>
      </p:sp>
      <p:sp>
        <p:nvSpPr>
          <p:cNvPr id="287" name="Google Shape;287;p27"/>
          <p:cNvSpPr txBox="1"/>
          <p:nvPr/>
        </p:nvSpPr>
        <p:spPr>
          <a:xfrm>
            <a:off x="457199" y="1600200"/>
            <a:ext cx="8372007" cy="4525963"/>
          </a:xfrm>
          <a:prstGeom prst="rect">
            <a:avLst/>
          </a:prstGeom>
          <a:noFill/>
          <a:ln>
            <a:noFill/>
          </a:ln>
        </p:spPr>
        <p:txBody>
          <a:bodyPr anchorCtr="0" anchor="t" bIns="45700" lIns="91425" spcFirstLastPara="1" rIns="91425" wrap="square" tIns="45700">
            <a:noAutofit/>
          </a:bodyPr>
          <a:lstStyle/>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Slowing down the interaction between learners and teachers </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More planning time for learner utterances</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Variation of interaction patterns</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Active listening by the teacher</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Re-coding of learners' utterances by the teacher </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Embedding learners' utterances in larger conceptual contexts </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Making thought processes explicit</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Handing over</a:t>
            </a:r>
            <a:endParaRPr/>
          </a:p>
        </p:txBody>
      </p:sp>
      <p:sp>
        <p:nvSpPr>
          <p:cNvPr id="288" name="Google Shape;288;p27"/>
          <p:cNvSpPr txBox="1"/>
          <p:nvPr/>
        </p:nvSpPr>
        <p:spPr>
          <a:xfrm>
            <a:off x="5492569" y="5802998"/>
            <a:ext cx="3782059"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500" u="none" cap="none" strike="noStrike">
                <a:solidFill>
                  <a:srgbClr val="000000"/>
                </a:solidFill>
                <a:latin typeface="Calibri"/>
                <a:ea typeface="Calibri"/>
                <a:cs typeface="Calibri"/>
                <a:sym typeface="Calibri"/>
              </a:rPr>
              <a:t>(Gibbons 2002: 34ff.; Gibbons 2009: 136ff.)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Agenda</a:t>
            </a:r>
            <a:endParaRPr sz="3800">
              <a:latin typeface="Calibri"/>
              <a:ea typeface="Calibri"/>
              <a:cs typeface="Calibri"/>
              <a:sym typeface="Calibri"/>
            </a:endParaRPr>
          </a:p>
        </p:txBody>
      </p:sp>
      <p:sp>
        <p:nvSpPr>
          <p:cNvPr id="101" name="Google Shape;101;p3"/>
          <p:cNvSpPr txBox="1"/>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81000" lvl="0" marL="457200" marR="0" rtl="0" algn="just">
              <a:lnSpc>
                <a:spcPct val="100000"/>
              </a:lnSpc>
              <a:spcBef>
                <a:spcPts val="1000"/>
              </a:spcBef>
              <a:spcAft>
                <a:spcPts val="0"/>
              </a:spcAft>
              <a:buClr>
                <a:schemeClr val="dk1"/>
              </a:buClr>
              <a:buSzPts val="2400"/>
              <a:buFont typeface="Verdana"/>
              <a:buChar char="•"/>
            </a:pPr>
            <a:r>
              <a:rPr b="0" i="0" lang="en-GB" sz="2100" u="none" cap="none" strike="noStrike">
                <a:solidFill>
                  <a:schemeClr val="dk1"/>
                </a:solidFill>
                <a:latin typeface="Calibri"/>
                <a:ea typeface="Calibri"/>
                <a:cs typeface="Calibri"/>
                <a:sym typeface="Calibri"/>
              </a:rPr>
              <a:t>Getting to know each other</a:t>
            </a:r>
            <a:endParaRPr/>
          </a:p>
          <a:p>
            <a:pPr indent="-381000" lvl="0" marL="457200" marR="0" rtl="0" algn="just">
              <a:lnSpc>
                <a:spcPct val="100000"/>
              </a:lnSpc>
              <a:spcBef>
                <a:spcPts val="1000"/>
              </a:spcBef>
              <a:spcAft>
                <a:spcPts val="0"/>
              </a:spcAft>
              <a:buClr>
                <a:schemeClr val="dk1"/>
              </a:buClr>
              <a:buSzPts val="2400"/>
              <a:buFont typeface="Verdana"/>
              <a:buChar char="•"/>
            </a:pPr>
            <a:r>
              <a:rPr b="0" i="0" lang="en-GB" sz="2100" u="none" cap="none" strike="noStrike">
                <a:solidFill>
                  <a:schemeClr val="dk1"/>
                </a:solidFill>
                <a:latin typeface="Calibri"/>
                <a:ea typeface="Calibri"/>
                <a:cs typeface="Calibri"/>
                <a:sym typeface="Calibri"/>
              </a:rPr>
              <a:t>Introduction: Language and multilingualism in vocational education and training</a:t>
            </a:r>
            <a:endParaRPr/>
          </a:p>
          <a:p>
            <a:pPr indent="-381000" lvl="0" marL="457200" marR="0" rtl="0" algn="just">
              <a:lnSpc>
                <a:spcPct val="100000"/>
              </a:lnSpc>
              <a:spcBef>
                <a:spcPts val="1000"/>
              </a:spcBef>
              <a:spcAft>
                <a:spcPts val="0"/>
              </a:spcAft>
              <a:buClr>
                <a:schemeClr val="dk1"/>
              </a:buClr>
              <a:buSzPts val="2400"/>
              <a:buFont typeface="Verdana"/>
              <a:buChar char="•"/>
            </a:pPr>
            <a:r>
              <a:rPr b="0" i="0" lang="en-GB" sz="2100" u="none" cap="none" strike="noStrike">
                <a:solidFill>
                  <a:schemeClr val="dk1"/>
                </a:solidFill>
                <a:latin typeface="Calibri"/>
                <a:ea typeface="Calibri"/>
                <a:cs typeface="Calibri"/>
                <a:sym typeface="Calibri"/>
              </a:rPr>
              <a:t>Dealing with linguistic diversity in nursing education I</a:t>
            </a:r>
            <a:endParaRPr/>
          </a:p>
          <a:p>
            <a:pPr indent="-381000" lvl="0" marL="457200" marR="0" rtl="0" algn="just">
              <a:lnSpc>
                <a:spcPct val="100000"/>
              </a:lnSpc>
              <a:spcBef>
                <a:spcPts val="1000"/>
              </a:spcBef>
              <a:spcAft>
                <a:spcPts val="0"/>
              </a:spcAft>
              <a:buClr>
                <a:schemeClr val="dk1"/>
              </a:buClr>
              <a:buSzPts val="2400"/>
              <a:buFont typeface="Verdana"/>
              <a:buChar char="•"/>
            </a:pPr>
            <a:r>
              <a:rPr b="0" i="0" lang="en-GB" sz="2100" u="none" cap="none" strike="noStrike">
                <a:solidFill>
                  <a:schemeClr val="dk1"/>
                </a:solidFill>
                <a:latin typeface="Calibri"/>
                <a:ea typeface="Calibri"/>
                <a:cs typeface="Calibri"/>
                <a:sym typeface="Calibri"/>
              </a:rPr>
              <a:t>Raising awareness Changing sides</a:t>
            </a:r>
            <a:endParaRPr/>
          </a:p>
          <a:p>
            <a:pPr indent="-381000" lvl="0" marL="457200" marR="0" rtl="0" algn="just">
              <a:lnSpc>
                <a:spcPct val="100000"/>
              </a:lnSpc>
              <a:spcBef>
                <a:spcPts val="1000"/>
              </a:spcBef>
              <a:spcAft>
                <a:spcPts val="0"/>
              </a:spcAft>
              <a:buClr>
                <a:schemeClr val="dk1"/>
              </a:buClr>
              <a:buSzPts val="2400"/>
              <a:buFont typeface="Verdana"/>
              <a:buChar char="•"/>
            </a:pPr>
            <a:r>
              <a:rPr b="0" i="0" lang="en-GB" sz="2100" u="none" cap="none" strike="noStrike">
                <a:solidFill>
                  <a:schemeClr val="dk1"/>
                </a:solidFill>
                <a:latin typeface="Calibri"/>
                <a:ea typeface="Calibri"/>
                <a:cs typeface="Calibri"/>
                <a:sym typeface="Calibri"/>
              </a:rPr>
              <a:t>Linguistic challenges in nursing education</a:t>
            </a:r>
            <a:endParaRPr/>
          </a:p>
          <a:p>
            <a:pPr indent="-381000" lvl="0" marL="457200" marR="0" rtl="0" algn="just">
              <a:lnSpc>
                <a:spcPct val="100000"/>
              </a:lnSpc>
              <a:spcBef>
                <a:spcPts val="1000"/>
              </a:spcBef>
              <a:spcAft>
                <a:spcPts val="0"/>
              </a:spcAft>
              <a:buClr>
                <a:schemeClr val="dk1"/>
              </a:buClr>
              <a:buSzPts val="2400"/>
              <a:buFont typeface="Verdana"/>
              <a:buChar char="•"/>
            </a:pPr>
            <a:r>
              <a:rPr b="0" i="0" lang="en-GB" sz="2100" u="none" cap="none" strike="noStrike">
                <a:solidFill>
                  <a:schemeClr val="dk1"/>
                </a:solidFill>
                <a:latin typeface="Calibri"/>
                <a:ea typeface="Calibri"/>
                <a:cs typeface="Calibri"/>
                <a:sym typeface="Calibri"/>
              </a:rPr>
              <a:t>Language sensitive teaching in vocational education</a:t>
            </a:r>
            <a:endParaRPr/>
          </a:p>
          <a:p>
            <a:pPr indent="-381000" lvl="0" marL="457200" marR="0" rtl="0" algn="just">
              <a:lnSpc>
                <a:spcPct val="100000"/>
              </a:lnSpc>
              <a:spcBef>
                <a:spcPts val="1000"/>
              </a:spcBef>
              <a:spcAft>
                <a:spcPts val="0"/>
              </a:spcAft>
              <a:buClr>
                <a:schemeClr val="dk1"/>
              </a:buClr>
              <a:buSzPts val="2400"/>
              <a:buFont typeface="Verdana"/>
              <a:buChar char="•"/>
            </a:pPr>
            <a:r>
              <a:rPr b="0" i="0" lang="en-GB" sz="2100" u="none" cap="none" strike="noStrike">
                <a:solidFill>
                  <a:schemeClr val="dk1"/>
                </a:solidFill>
                <a:latin typeface="Calibri"/>
                <a:ea typeface="Calibri"/>
                <a:cs typeface="Calibri"/>
                <a:sym typeface="Calibri"/>
              </a:rPr>
              <a:t>Example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8"/>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Reflexion</a:t>
            </a:r>
            <a:endParaRPr sz="3800">
              <a:latin typeface="Calibri"/>
              <a:ea typeface="Calibri"/>
              <a:cs typeface="Calibri"/>
              <a:sym typeface="Calibri"/>
            </a:endParaRPr>
          </a:p>
        </p:txBody>
      </p:sp>
      <p:sp>
        <p:nvSpPr>
          <p:cNvPr id="294" name="Google Shape;294;p28"/>
          <p:cNvSpPr txBox="1"/>
          <p:nvPr/>
        </p:nvSpPr>
        <p:spPr>
          <a:xfrm>
            <a:off x="457199" y="1600200"/>
            <a:ext cx="8372007" cy="4525963"/>
          </a:xfrm>
          <a:prstGeom prst="rect">
            <a:avLst/>
          </a:prstGeom>
          <a:noFill/>
          <a:ln>
            <a:noFill/>
          </a:ln>
        </p:spPr>
        <p:txBody>
          <a:bodyPr anchorCtr="0" anchor="t" bIns="45700" lIns="91425" spcFirstLastPara="1" rIns="91425" wrap="square" tIns="45700">
            <a:noAutofit/>
          </a:bodyPr>
          <a:lstStyle/>
          <a:p>
            <a:pPr indent="-342900" lvl="2" marL="342900" marR="0" rtl="0" algn="just">
              <a:lnSpc>
                <a:spcPct val="107000"/>
              </a:lnSpc>
              <a:spcBef>
                <a:spcPts val="10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What aspect</a:t>
            </a:r>
            <a:r>
              <a:rPr lang="en-GB" sz="2100">
                <a:latin typeface="Calibri"/>
                <a:ea typeface="Calibri"/>
                <a:cs typeface="Calibri"/>
                <a:sym typeface="Calibri"/>
              </a:rPr>
              <a:t>s of scaffolding </a:t>
            </a:r>
            <a:r>
              <a:rPr b="0" i="0" lang="en-GB" sz="2100" u="none" cap="none" strike="noStrike">
                <a:solidFill>
                  <a:srgbClr val="000000"/>
                </a:solidFill>
                <a:latin typeface="Calibri"/>
                <a:ea typeface="Calibri"/>
                <a:cs typeface="Calibri"/>
                <a:sym typeface="Calibri"/>
              </a:rPr>
              <a:t>are you already implementing without </a:t>
            </a:r>
            <a:r>
              <a:rPr lang="en-GB" sz="2100">
                <a:latin typeface="Calibri"/>
                <a:ea typeface="Calibri"/>
                <a:cs typeface="Calibri"/>
                <a:sym typeface="Calibri"/>
              </a:rPr>
              <a:t>realising that you are</a:t>
            </a:r>
            <a:r>
              <a:rPr b="0" i="0" lang="en-GB" sz="2100" u="none" cap="none" strike="noStrike">
                <a:solidFill>
                  <a:srgbClr val="000000"/>
                </a:solidFill>
                <a:latin typeface="Calibri"/>
                <a:ea typeface="Calibri"/>
                <a:cs typeface="Calibri"/>
                <a:sym typeface="Calibri"/>
              </a:rPr>
              <a:t>? </a:t>
            </a:r>
            <a:endParaRPr/>
          </a:p>
          <a:p>
            <a:pPr indent="-342900" lvl="2" marL="342900" marR="0" rtl="0" algn="just">
              <a:lnSpc>
                <a:spcPct val="107000"/>
              </a:lnSpc>
              <a:spcBef>
                <a:spcPts val="10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What approaches do you see in your teaching?</a:t>
            </a:r>
            <a:endParaRPr/>
          </a:p>
          <a:p>
            <a:pPr indent="-342900" lvl="2" marL="342900" marR="0" rtl="0" algn="just">
              <a:lnSpc>
                <a:spcPct val="107000"/>
              </a:lnSpc>
              <a:spcBef>
                <a:spcPts val="10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Where is there still room for improvement?</a:t>
            </a:r>
            <a:endParaRPr/>
          </a:p>
          <a:p>
            <a:pPr indent="-342900" lvl="2" marL="342900" marR="0" rtl="0" algn="just">
              <a:lnSpc>
                <a:spcPct val="107000"/>
              </a:lnSpc>
              <a:spcBef>
                <a:spcPts val="10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What could you spontaneously integrate into your lessons?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9"/>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Example from nursing training</a:t>
            </a:r>
            <a:endParaRPr sz="3800">
              <a:latin typeface="Calibri"/>
              <a:ea typeface="Calibri"/>
              <a:cs typeface="Calibri"/>
              <a:sym typeface="Calibri"/>
            </a:endParaRPr>
          </a:p>
        </p:txBody>
      </p:sp>
      <p:pic>
        <p:nvPicPr>
          <p:cNvPr id="300" name="Google Shape;300;p29"/>
          <p:cNvPicPr preferRelativeResize="0"/>
          <p:nvPr/>
        </p:nvPicPr>
        <p:blipFill rotWithShape="1">
          <a:blip r:embed="rId3">
            <a:alphaModFix/>
          </a:blip>
          <a:srcRect b="0" l="0" r="0" t="0"/>
          <a:stretch/>
        </p:blipFill>
        <p:spPr>
          <a:xfrm>
            <a:off x="1737360" y="1639704"/>
            <a:ext cx="5904000" cy="393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0"/>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Reflexion</a:t>
            </a:r>
            <a:endParaRPr sz="3800">
              <a:latin typeface="Calibri"/>
              <a:ea typeface="Calibri"/>
              <a:cs typeface="Calibri"/>
              <a:sym typeface="Calibri"/>
            </a:endParaRPr>
          </a:p>
        </p:txBody>
      </p:sp>
      <p:pic>
        <p:nvPicPr>
          <p:cNvPr id="306" name="Google Shape;306;p30"/>
          <p:cNvPicPr preferRelativeResize="0"/>
          <p:nvPr/>
        </p:nvPicPr>
        <p:blipFill rotWithShape="1">
          <a:blip r:embed="rId3">
            <a:alphaModFix/>
          </a:blip>
          <a:srcRect b="0" l="0" r="0" t="0"/>
          <a:stretch/>
        </p:blipFill>
        <p:spPr>
          <a:xfrm>
            <a:off x="370336" y="1527707"/>
            <a:ext cx="8280000" cy="2210609"/>
          </a:xfrm>
          <a:prstGeom prst="rect">
            <a:avLst/>
          </a:prstGeom>
          <a:noFill/>
          <a:ln>
            <a:noFill/>
          </a:ln>
        </p:spPr>
      </p:pic>
      <p:sp>
        <p:nvSpPr>
          <p:cNvPr id="307" name="Google Shape;307;p30"/>
          <p:cNvSpPr txBox="1"/>
          <p:nvPr/>
        </p:nvSpPr>
        <p:spPr>
          <a:xfrm>
            <a:off x="370336" y="3910512"/>
            <a:ext cx="8342064" cy="209288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2100" u="none" cap="none" strike="noStrike">
                <a:solidFill>
                  <a:srgbClr val="000000"/>
                </a:solidFill>
                <a:latin typeface="Calibri"/>
                <a:ea typeface="Calibri"/>
                <a:cs typeface="Calibri"/>
                <a:sym typeface="Calibri"/>
              </a:rPr>
              <a:t>Change of dressing for perifervenous vascular access</a:t>
            </a:r>
            <a:endParaRPr/>
          </a:p>
          <a:p>
            <a:pPr indent="0" lvl="0" marL="0" marR="0" rtl="0" algn="just">
              <a:lnSpc>
                <a:spcPct val="100000"/>
              </a:lnSpc>
              <a:spcBef>
                <a:spcPts val="0"/>
              </a:spcBef>
              <a:spcAft>
                <a:spcPts val="0"/>
              </a:spcAft>
              <a:buNone/>
            </a:pPr>
            <a:r>
              <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1" i="0" lang="en-GB" sz="2500" u="none" cap="none" strike="noStrike">
                <a:solidFill>
                  <a:srgbClr val="000000"/>
                </a:solidFill>
                <a:latin typeface="Calibri"/>
                <a:ea typeface="Calibri"/>
                <a:cs typeface="Calibri"/>
                <a:sym typeface="Calibri"/>
              </a:rPr>
              <a:t>Task</a:t>
            </a:r>
            <a:endParaRPr/>
          </a:p>
          <a:p>
            <a:pPr indent="0" lvl="0" marL="0" marR="0" rtl="0" algn="just">
              <a:lnSpc>
                <a:spcPct val="100000"/>
              </a:lnSpc>
              <a:spcBef>
                <a:spcPts val="0"/>
              </a:spcBef>
              <a:spcAft>
                <a:spcPts val="0"/>
              </a:spcAft>
              <a:buNone/>
            </a:pPr>
            <a:r>
              <a:rPr b="0" i="0" lang="en-GB" sz="2100" u="none" cap="none" strike="noStrike">
                <a:solidFill>
                  <a:srgbClr val="000000"/>
                </a:solidFill>
                <a:latin typeface="Calibri"/>
                <a:ea typeface="Calibri"/>
                <a:cs typeface="Calibri"/>
                <a:sym typeface="Calibri"/>
              </a:rPr>
              <a:t>Perform a simulated wound bandage change of a peripheral vascular access on your course mates. Describe in bullet points the materials required and the individual steps in the table below.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3"/>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Supposed simplification</a:t>
            </a:r>
            <a:endParaRPr sz="3800">
              <a:latin typeface="Calibri"/>
              <a:ea typeface="Calibri"/>
              <a:cs typeface="Calibri"/>
              <a:sym typeface="Calibri"/>
            </a:endParaRPr>
          </a:p>
        </p:txBody>
      </p:sp>
      <p:sp>
        <p:nvSpPr>
          <p:cNvPr id="313" name="Google Shape;313;p43"/>
          <p:cNvSpPr txBox="1"/>
          <p:nvPr/>
        </p:nvSpPr>
        <p:spPr>
          <a:xfrm>
            <a:off x="457199" y="1600200"/>
            <a:ext cx="8372007" cy="4525963"/>
          </a:xfrm>
          <a:prstGeom prst="rect">
            <a:avLst/>
          </a:prstGeom>
          <a:noFill/>
          <a:ln>
            <a:noFill/>
          </a:ln>
        </p:spPr>
        <p:txBody>
          <a:bodyPr anchorCtr="0" anchor="t" bIns="45700" lIns="91425" spcFirstLastPara="1" rIns="91425" wrap="square" tIns="45700">
            <a:noAutofit/>
          </a:bodyPr>
          <a:lstStyle/>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 Didacticisation with bullet points is supposed to simplify</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However, this makes the task more difficult, and the trainees cannot learn the full forms/sentences</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Linguistic information is missing, unclear blanks</a:t>
            </a:r>
            <a:endParaRPr/>
          </a:p>
          <a:p>
            <a:pPr indent="-342900" lvl="8" marL="7020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Selecting/formulating bullet points → complex (What is important? How long/short/precise?) </a:t>
            </a:r>
            <a:endParaRPr/>
          </a:p>
          <a:p>
            <a:pPr indent="-342900" lvl="4" marL="7020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(What is important? How long/short/precise is the formulation?)</a:t>
            </a:r>
            <a:endParaRPr/>
          </a:p>
          <a:p>
            <a:pPr indent="-342900" lvl="2" marL="342900" marR="0" rtl="0" algn="just">
              <a:lnSpc>
                <a:spcPct val="107000"/>
              </a:lnSpc>
              <a:spcBef>
                <a:spcPts val="6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better: going the other way round: first enrich → then shorten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4"/>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Alternative with scaffolding</a:t>
            </a:r>
            <a:endParaRPr sz="3800">
              <a:latin typeface="Calibri"/>
              <a:ea typeface="Calibri"/>
              <a:cs typeface="Calibri"/>
              <a:sym typeface="Calibri"/>
            </a:endParaRPr>
          </a:p>
        </p:txBody>
      </p:sp>
      <p:sp>
        <p:nvSpPr>
          <p:cNvPr id="319" name="Google Shape;319;p44"/>
          <p:cNvSpPr txBox="1"/>
          <p:nvPr/>
        </p:nvSpPr>
        <p:spPr>
          <a:xfrm>
            <a:off x="457199" y="1600200"/>
            <a:ext cx="8372007" cy="4525963"/>
          </a:xfrm>
          <a:prstGeom prst="rect">
            <a:avLst/>
          </a:prstGeom>
          <a:noFill/>
          <a:ln>
            <a:noFill/>
          </a:ln>
        </p:spPr>
        <p:txBody>
          <a:bodyPr anchorCtr="0" anchor="t" bIns="45700" lIns="91425" spcFirstLastPara="1" rIns="91425" wrap="square" tIns="45700">
            <a:noAutofit/>
          </a:bodyPr>
          <a:lstStyle/>
          <a:p>
            <a:pPr indent="-457200" lvl="2" marL="457200" marR="0" rtl="0" algn="just">
              <a:lnSpc>
                <a:spcPct val="107000"/>
              </a:lnSpc>
              <a:spcBef>
                <a:spcPts val="600"/>
              </a:spcBef>
              <a:spcAft>
                <a:spcPts val="0"/>
              </a:spcAft>
              <a:buClr>
                <a:srgbClr val="000000"/>
              </a:buClr>
              <a:buSzPts val="2800"/>
              <a:buFont typeface="Arial"/>
              <a:buAutoNum type="arabicPeriod"/>
            </a:pPr>
            <a:r>
              <a:rPr b="0" i="0" lang="en-GB" sz="2100" u="none" cap="none" strike="noStrike">
                <a:solidFill>
                  <a:srgbClr val="000000"/>
                </a:solidFill>
                <a:latin typeface="Calibri"/>
                <a:ea typeface="Calibri"/>
                <a:cs typeface="Calibri"/>
                <a:sym typeface="Calibri"/>
              </a:rPr>
              <a:t>Carry out a practical wound bandage change (concrete demonstration)</a:t>
            </a:r>
            <a:endParaRPr/>
          </a:p>
          <a:p>
            <a:pPr indent="-457200" lvl="2" marL="457200" marR="0" rtl="0" algn="just">
              <a:lnSpc>
                <a:spcPct val="107000"/>
              </a:lnSpc>
              <a:spcBef>
                <a:spcPts val="600"/>
              </a:spcBef>
              <a:spcAft>
                <a:spcPts val="0"/>
              </a:spcAft>
              <a:buClr>
                <a:srgbClr val="000000"/>
              </a:buClr>
              <a:buSzPts val="2800"/>
              <a:buFont typeface="Arial"/>
              <a:buAutoNum type="arabicPeriod"/>
            </a:pPr>
            <a:r>
              <a:rPr b="0" i="0" lang="en-GB" sz="2100" u="none" cap="none" strike="noStrike">
                <a:solidFill>
                  <a:srgbClr val="000000"/>
                </a:solidFill>
                <a:latin typeface="Calibri"/>
                <a:ea typeface="Calibri"/>
                <a:cs typeface="Calibri"/>
                <a:sym typeface="Calibri"/>
              </a:rPr>
              <a:t>Oral exchange in partner work– recapitulating what they have done</a:t>
            </a:r>
            <a:endParaRPr/>
          </a:p>
          <a:p>
            <a:pPr indent="-457200" lvl="2" marL="457200" marR="0" rtl="0" algn="just">
              <a:lnSpc>
                <a:spcPct val="107000"/>
              </a:lnSpc>
              <a:spcBef>
                <a:spcPts val="600"/>
              </a:spcBef>
              <a:spcAft>
                <a:spcPts val="0"/>
              </a:spcAft>
              <a:buClr>
                <a:srgbClr val="000000"/>
              </a:buClr>
              <a:buSzPts val="2800"/>
              <a:buFont typeface="Arial"/>
              <a:buAutoNum type="arabicPeriod"/>
            </a:pPr>
            <a:r>
              <a:rPr lang="en-GB" sz="2100">
                <a:latin typeface="Calibri"/>
                <a:ea typeface="Calibri"/>
                <a:cs typeface="Calibri"/>
                <a:sym typeface="Calibri"/>
              </a:rPr>
              <a:t>S</a:t>
            </a:r>
            <a:r>
              <a:rPr b="0" i="0" lang="en-GB" sz="2100" u="none" cap="none" strike="noStrike">
                <a:solidFill>
                  <a:srgbClr val="000000"/>
                </a:solidFill>
                <a:latin typeface="Calibri"/>
                <a:ea typeface="Calibri"/>
                <a:cs typeface="Calibri"/>
                <a:sym typeface="Calibri"/>
              </a:rPr>
              <a:t>ummarising in the plenary what has been done, teacher supports contributions linguistically, reformulates, secures central terms and phrases on the board</a:t>
            </a:r>
            <a:endParaRPr/>
          </a:p>
          <a:p>
            <a:pPr indent="-457200" lvl="2" marL="457200" marR="0" rtl="0" algn="just">
              <a:lnSpc>
                <a:spcPct val="107000"/>
              </a:lnSpc>
              <a:spcBef>
                <a:spcPts val="600"/>
              </a:spcBef>
              <a:spcAft>
                <a:spcPts val="0"/>
              </a:spcAft>
              <a:buClr>
                <a:srgbClr val="000000"/>
              </a:buClr>
              <a:buSzPts val="2800"/>
              <a:buFont typeface="Arial"/>
              <a:buAutoNum type="arabicPeriod"/>
            </a:pPr>
            <a:r>
              <a:rPr b="0" i="0" lang="en-GB" sz="2100" u="none" cap="none" strike="noStrike">
                <a:solidFill>
                  <a:srgbClr val="000000"/>
                </a:solidFill>
                <a:latin typeface="Calibri"/>
                <a:ea typeface="Calibri"/>
                <a:cs typeface="Calibri"/>
                <a:sym typeface="Calibri"/>
              </a:rPr>
              <a:t>Groups: photos (action steps of changing the wound bandage) and word material (verbs, temporal adverbs: "first, then ...") + notes on blackboard from step 3 </a:t>
            </a:r>
            <a:endParaRPr/>
          </a:p>
          <a:p>
            <a:pPr indent="-279400" lvl="2" marL="457200" marR="0" rtl="0" algn="l">
              <a:lnSpc>
                <a:spcPct val="107000"/>
              </a:lnSpc>
              <a:spcBef>
                <a:spcPts val="600"/>
              </a:spcBef>
              <a:spcAft>
                <a:spcPts val="0"/>
              </a:spcAft>
              <a:buClr>
                <a:srgbClr val="000000"/>
              </a:buClr>
              <a:buSzPts val="2800"/>
              <a:buFont typeface="Arial"/>
              <a:buNone/>
            </a:pPr>
            <a:r>
              <a:t/>
            </a:r>
            <a:endParaRPr b="0" i="0" sz="2400" u="none" cap="none" strike="noStrike">
              <a:solidFill>
                <a:srgbClr val="000000"/>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5"/>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Alternative with scaffolding</a:t>
            </a:r>
            <a:endParaRPr sz="3800">
              <a:latin typeface="Calibri"/>
              <a:ea typeface="Calibri"/>
              <a:cs typeface="Calibri"/>
              <a:sym typeface="Calibri"/>
            </a:endParaRPr>
          </a:p>
        </p:txBody>
      </p:sp>
      <p:sp>
        <p:nvSpPr>
          <p:cNvPr id="325" name="Google Shape;325;p45"/>
          <p:cNvSpPr txBox="1"/>
          <p:nvPr/>
        </p:nvSpPr>
        <p:spPr>
          <a:xfrm>
            <a:off x="457199" y="1600200"/>
            <a:ext cx="8372007" cy="4525963"/>
          </a:xfrm>
          <a:prstGeom prst="rect">
            <a:avLst/>
          </a:prstGeom>
          <a:noFill/>
          <a:ln>
            <a:noFill/>
          </a:ln>
        </p:spPr>
        <p:txBody>
          <a:bodyPr anchorCtr="0" anchor="t" bIns="45700" lIns="91425" spcFirstLastPara="1" rIns="91425" wrap="square" tIns="45700">
            <a:noAutofit/>
          </a:bodyPr>
          <a:lstStyle/>
          <a:p>
            <a:pPr indent="-457200" lvl="2" marL="457200" marR="0" rtl="0" algn="l">
              <a:lnSpc>
                <a:spcPct val="107000"/>
              </a:lnSpc>
              <a:spcBef>
                <a:spcPts val="600"/>
              </a:spcBef>
              <a:spcAft>
                <a:spcPts val="0"/>
              </a:spcAft>
              <a:buClr>
                <a:srgbClr val="000000"/>
              </a:buClr>
              <a:buSzPts val="2800"/>
              <a:buFont typeface="Arial"/>
              <a:buAutoNum type="arabicPeriod" startAt="5"/>
            </a:pPr>
            <a:r>
              <a:rPr b="0" i="0" lang="en-GB" sz="2100" u="none" cap="none" strike="noStrike">
                <a:solidFill>
                  <a:srgbClr val="000000"/>
                </a:solidFill>
                <a:latin typeface="Calibri"/>
                <a:ea typeface="Calibri"/>
                <a:cs typeface="Calibri"/>
                <a:sym typeface="Calibri"/>
              </a:rPr>
              <a:t>Plenary: writing down the results in the form of complete sentences</a:t>
            </a:r>
            <a:endParaRPr/>
          </a:p>
          <a:p>
            <a:pPr indent="-457200" lvl="2" marL="457200" marR="0" rtl="0" algn="l">
              <a:lnSpc>
                <a:spcPct val="107000"/>
              </a:lnSpc>
              <a:spcBef>
                <a:spcPts val="600"/>
              </a:spcBef>
              <a:spcAft>
                <a:spcPts val="0"/>
              </a:spcAft>
              <a:buClr>
                <a:srgbClr val="000000"/>
              </a:buClr>
              <a:buSzPts val="2800"/>
              <a:buFont typeface="Arial"/>
              <a:buAutoNum type="arabicPeriod" startAt="5"/>
            </a:pPr>
            <a:r>
              <a:rPr b="0" i="0" lang="en-GB" sz="2100" u="none" cap="none" strike="noStrike">
                <a:solidFill>
                  <a:srgbClr val="000000"/>
                </a:solidFill>
                <a:latin typeface="Calibri"/>
                <a:ea typeface="Calibri"/>
                <a:cs typeface="Calibri"/>
                <a:sym typeface="Calibri"/>
              </a:rPr>
              <a:t>Reading the corresponding textbook text</a:t>
            </a:r>
            <a:endParaRPr/>
          </a:p>
          <a:p>
            <a:pPr indent="-457200" lvl="2" marL="457200" marR="0" rtl="0" algn="l">
              <a:lnSpc>
                <a:spcPct val="107000"/>
              </a:lnSpc>
              <a:spcBef>
                <a:spcPts val="600"/>
              </a:spcBef>
              <a:spcAft>
                <a:spcPts val="0"/>
              </a:spcAft>
              <a:buClr>
                <a:srgbClr val="000000"/>
              </a:buClr>
              <a:buSzPts val="2800"/>
              <a:buFont typeface="Arial"/>
              <a:buAutoNum type="arabicPeriod" startAt="5"/>
            </a:pPr>
            <a:r>
              <a:rPr b="0" i="0" lang="en-GB" sz="2100" u="none" cap="none" strike="noStrike">
                <a:solidFill>
                  <a:srgbClr val="000000"/>
                </a:solidFill>
                <a:latin typeface="Calibri"/>
                <a:ea typeface="Calibri"/>
                <a:cs typeface="Calibri"/>
                <a:sym typeface="Calibri"/>
              </a:rPr>
              <a:t>Pairs: marking important aspects that have to be written in the table</a:t>
            </a:r>
            <a:endParaRPr/>
          </a:p>
          <a:p>
            <a:pPr indent="-457200" lvl="2" marL="457200" marR="0" rtl="0" algn="l">
              <a:lnSpc>
                <a:spcPct val="107000"/>
              </a:lnSpc>
              <a:spcBef>
                <a:spcPts val="600"/>
              </a:spcBef>
              <a:spcAft>
                <a:spcPts val="0"/>
              </a:spcAft>
              <a:buClr>
                <a:srgbClr val="000000"/>
              </a:buClr>
              <a:buSzPts val="2800"/>
              <a:buFont typeface="Arial"/>
              <a:buAutoNum type="arabicPeriod" startAt="5"/>
            </a:pPr>
            <a:r>
              <a:rPr b="0" i="0" lang="en-GB" sz="2100" u="none" cap="none" strike="noStrike">
                <a:solidFill>
                  <a:srgbClr val="000000"/>
                </a:solidFill>
                <a:latin typeface="Calibri"/>
                <a:ea typeface="Calibri"/>
                <a:cs typeface="Calibri"/>
                <a:sym typeface="Calibri"/>
              </a:rPr>
              <a:t>Plenary: Teachers shows formulation (shortening of sentences into bullet points) using an example, joint practising</a:t>
            </a:r>
            <a:endParaRPr/>
          </a:p>
          <a:p>
            <a:pPr indent="-457200" lvl="2" marL="457200" marR="0" rtl="0" algn="l">
              <a:lnSpc>
                <a:spcPct val="107000"/>
              </a:lnSpc>
              <a:spcBef>
                <a:spcPts val="600"/>
              </a:spcBef>
              <a:spcAft>
                <a:spcPts val="0"/>
              </a:spcAft>
              <a:buClr>
                <a:srgbClr val="000000"/>
              </a:buClr>
              <a:buSzPts val="2800"/>
              <a:buFont typeface="Arial"/>
              <a:buAutoNum type="arabicPeriod" startAt="5"/>
            </a:pPr>
            <a:r>
              <a:rPr b="0" i="0" lang="en-GB" sz="2100" u="none" cap="none" strike="noStrike">
                <a:solidFill>
                  <a:srgbClr val="000000"/>
                </a:solidFill>
                <a:latin typeface="Calibri"/>
                <a:ea typeface="Calibri"/>
                <a:cs typeface="Calibri"/>
                <a:sym typeface="Calibri"/>
              </a:rPr>
              <a:t>Pairs: transferring the action steps to the table in bullet points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9" name="Shape 329"/>
        <p:cNvGrpSpPr/>
        <p:nvPr/>
      </p:nvGrpSpPr>
      <p:grpSpPr>
        <a:xfrm>
          <a:off x="0" y="0"/>
          <a:ext cx="0" cy="0"/>
          <a:chOff x="0" y="0"/>
          <a:chExt cx="0" cy="0"/>
        </a:xfrm>
      </p:grpSpPr>
      <p:sp>
        <p:nvSpPr>
          <p:cNvPr id="330" name="Google Shape;330;p46"/>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Task</a:t>
            </a:r>
            <a:endParaRPr sz="3800">
              <a:latin typeface="Calibri"/>
              <a:ea typeface="Calibri"/>
              <a:cs typeface="Calibri"/>
              <a:sym typeface="Calibri"/>
            </a:endParaRPr>
          </a:p>
        </p:txBody>
      </p:sp>
      <p:sp>
        <p:nvSpPr>
          <p:cNvPr id="331" name="Google Shape;331;p46"/>
          <p:cNvSpPr txBox="1"/>
          <p:nvPr/>
        </p:nvSpPr>
        <p:spPr>
          <a:xfrm>
            <a:off x="457199" y="1600200"/>
            <a:ext cx="8372007" cy="4525963"/>
          </a:xfrm>
          <a:prstGeom prst="rect">
            <a:avLst/>
          </a:prstGeom>
          <a:noFill/>
          <a:ln>
            <a:noFill/>
          </a:ln>
        </p:spPr>
        <p:txBody>
          <a:bodyPr anchorCtr="0" anchor="t" bIns="45700" lIns="91425" spcFirstLastPara="1" rIns="91425" wrap="square" tIns="45700">
            <a:noAutofit/>
          </a:bodyPr>
          <a:lstStyle/>
          <a:p>
            <a:pPr indent="-342900" lvl="2" marL="342900" marR="0" rtl="0" algn="just">
              <a:lnSpc>
                <a:spcPct val="107000"/>
              </a:lnSpc>
              <a:spcBef>
                <a:spcPts val="10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Take a task from your lessons and try to design it step by step in such a way that it offers opportunities for integrated and demand-oriented Language learning.</a:t>
            </a:r>
            <a:endParaRPr/>
          </a:p>
          <a:p>
            <a:pPr indent="-342900" lvl="2" marL="342900" marR="0" rtl="0" algn="just">
              <a:lnSpc>
                <a:spcPct val="107000"/>
              </a:lnSpc>
              <a:spcBef>
                <a:spcPts val="10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You can do this on your own, but experience shows that it works better in dialogue with others at the beginning.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7"/>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Final reflexion</a:t>
            </a:r>
            <a:endParaRPr sz="3800">
              <a:latin typeface="Calibri"/>
              <a:ea typeface="Calibri"/>
              <a:cs typeface="Calibri"/>
              <a:sym typeface="Calibri"/>
            </a:endParaRPr>
          </a:p>
        </p:txBody>
      </p:sp>
      <p:sp>
        <p:nvSpPr>
          <p:cNvPr id="337" name="Google Shape;337;p47"/>
          <p:cNvSpPr txBox="1"/>
          <p:nvPr/>
        </p:nvSpPr>
        <p:spPr>
          <a:xfrm>
            <a:off x="457199" y="1600200"/>
            <a:ext cx="8372007" cy="4525963"/>
          </a:xfrm>
          <a:prstGeom prst="rect">
            <a:avLst/>
          </a:prstGeom>
          <a:noFill/>
          <a:ln>
            <a:noFill/>
          </a:ln>
        </p:spPr>
        <p:txBody>
          <a:bodyPr anchorCtr="0" anchor="t" bIns="45700" lIns="91425" spcFirstLastPara="1" rIns="91425" wrap="square" tIns="45700">
            <a:noAutofit/>
          </a:bodyPr>
          <a:lstStyle/>
          <a:p>
            <a:pPr indent="-342900" lvl="2" marL="342900" marR="0" rtl="0" algn="just">
              <a:lnSpc>
                <a:spcPct val="107000"/>
              </a:lnSpc>
              <a:spcBef>
                <a:spcPts val="10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What insight do you take with you?</a:t>
            </a:r>
            <a:endParaRPr/>
          </a:p>
          <a:p>
            <a:pPr indent="-342900" lvl="2" marL="342900" marR="0" rtl="0" algn="just">
              <a:lnSpc>
                <a:spcPct val="107000"/>
              </a:lnSpc>
              <a:spcBef>
                <a:spcPts val="10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What do you want to work on?</a:t>
            </a:r>
            <a:endParaRPr/>
          </a:p>
          <a:p>
            <a:pPr indent="-342900" lvl="2" marL="342900" marR="0" rtl="0" algn="just">
              <a:lnSpc>
                <a:spcPct val="107000"/>
              </a:lnSpc>
              <a:spcBef>
                <a:spcPts val="10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What do you still need?</a:t>
            </a:r>
            <a:endParaRPr/>
          </a:p>
          <a:p>
            <a:pPr indent="-342900" lvl="2" marL="342900" marR="0" rtl="0" algn="just">
              <a:lnSpc>
                <a:spcPct val="107000"/>
              </a:lnSpc>
              <a:spcBef>
                <a:spcPts val="10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Write down short answers for each question on a presentation card.</a:t>
            </a:r>
            <a:endParaRPr/>
          </a:p>
          <a:p>
            <a:pPr indent="-342900" lvl="2" marL="342900" marR="0" rtl="0" algn="just">
              <a:lnSpc>
                <a:spcPct val="107000"/>
              </a:lnSpc>
              <a:spcBef>
                <a:spcPts val="10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Collect your cards in the whole group.</a:t>
            </a:r>
            <a:endParaRPr/>
          </a:p>
          <a:p>
            <a:pPr indent="-342900" lvl="2" marL="342900" marR="0" rtl="0" algn="just">
              <a:lnSpc>
                <a:spcPct val="107000"/>
              </a:lnSpc>
              <a:spcBef>
                <a:spcPts val="1000"/>
              </a:spcBef>
              <a:spcAft>
                <a:spcPts val="0"/>
              </a:spcAft>
              <a:buClr>
                <a:srgbClr val="000000"/>
              </a:buClr>
              <a:buSzPts val="2800"/>
              <a:buFont typeface="Noto Sans Symbols"/>
              <a:buChar char="∙"/>
            </a:pPr>
            <a:r>
              <a:rPr b="0" i="0" lang="en-GB" sz="2100" u="none" cap="none" strike="noStrike">
                <a:solidFill>
                  <a:srgbClr val="000000"/>
                </a:solidFill>
                <a:latin typeface="Calibri"/>
                <a:ea typeface="Calibri"/>
                <a:cs typeface="Calibri"/>
                <a:sym typeface="Calibri"/>
              </a:rPr>
              <a:t>Have a look at the answers of the other participants.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250c7d41036_0_78"/>
          <p:cNvSpPr txBox="1"/>
          <p:nvPr>
            <p:ph type="title"/>
          </p:nvPr>
        </p:nvSpPr>
        <p:spPr>
          <a:xfrm>
            <a:off x="560286" y="114619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15000"/>
              </a:lnSpc>
              <a:spcBef>
                <a:spcPts val="400"/>
              </a:spcBef>
              <a:spcAft>
                <a:spcPts val="0"/>
              </a:spcAft>
              <a:buClr>
                <a:schemeClr val="dk1"/>
              </a:buClr>
              <a:buSzPct val="30555"/>
              <a:buFont typeface="Arial"/>
              <a:buNone/>
            </a:pPr>
            <a:r>
              <a:rPr lang="en-GB" sz="4200">
                <a:latin typeface="Calibri"/>
                <a:ea typeface="Calibri"/>
                <a:cs typeface="Calibri"/>
                <a:sym typeface="Calibri"/>
              </a:rPr>
              <a:t>Thank you for your attention!</a:t>
            </a:r>
            <a:br>
              <a:rPr lang="en-GB" sz="4200">
                <a:latin typeface="Calibri"/>
                <a:ea typeface="Calibri"/>
                <a:cs typeface="Calibri"/>
                <a:sym typeface="Calibri"/>
              </a:rPr>
            </a:br>
            <a:r>
              <a:rPr lang="en-GB" sz="4200">
                <a:latin typeface="Calibri"/>
                <a:ea typeface="Calibri"/>
                <a:cs typeface="Calibri"/>
                <a:sym typeface="Calibri"/>
              </a:rPr>
              <a:t> Dziękujemy za uwagę!</a:t>
            </a:r>
            <a:endParaRPr sz="4200">
              <a:latin typeface="Calibri"/>
              <a:ea typeface="Calibri"/>
              <a:cs typeface="Calibri"/>
              <a:sym typeface="Calibri"/>
            </a:endParaRPr>
          </a:p>
          <a:p>
            <a:pPr indent="0" lvl="0" marL="0" rtl="0" algn="ctr">
              <a:lnSpc>
                <a:spcPct val="115000"/>
              </a:lnSpc>
              <a:spcBef>
                <a:spcPts val="0"/>
              </a:spcBef>
              <a:spcAft>
                <a:spcPts val="0"/>
              </a:spcAft>
              <a:buClr>
                <a:schemeClr val="dk1"/>
              </a:buClr>
              <a:buSzPct val="30555"/>
              <a:buFont typeface="Arial"/>
              <a:buNone/>
            </a:pPr>
            <a:r>
              <a:rPr lang="en-GB" sz="4200">
                <a:latin typeface="Calibri"/>
                <a:ea typeface="Calibri"/>
                <a:cs typeface="Calibri"/>
                <a:sym typeface="Calibri"/>
              </a:rPr>
              <a:t>Ευχαριστώ για την προσοχή σας!</a:t>
            </a:r>
            <a:endParaRPr sz="4200">
              <a:latin typeface="Calibri"/>
              <a:ea typeface="Calibri"/>
              <a:cs typeface="Calibri"/>
              <a:sym typeface="Calibri"/>
            </a:endParaRPr>
          </a:p>
          <a:p>
            <a:pPr indent="0" lvl="0" marL="0" rtl="0" algn="ctr">
              <a:lnSpc>
                <a:spcPct val="100000"/>
              </a:lnSpc>
              <a:spcBef>
                <a:spcPts val="0"/>
              </a:spcBef>
              <a:spcAft>
                <a:spcPts val="0"/>
              </a:spcAft>
              <a:buClr>
                <a:schemeClr val="dk1"/>
              </a:buClr>
              <a:buSzPct val="100000"/>
              <a:buFont typeface="Verdana"/>
              <a:buNone/>
            </a:pPr>
            <a:r>
              <a:t/>
            </a:r>
            <a:endParaRPr>
              <a:latin typeface="Verdana"/>
              <a:ea typeface="Verdana"/>
              <a:cs typeface="Verdana"/>
              <a:sym typeface="Verdana"/>
            </a:endParaRPr>
          </a:p>
        </p:txBody>
      </p:sp>
      <p:pic>
        <p:nvPicPr>
          <p:cNvPr id="343" name="Google Shape;343;g250c7d41036_0_78"/>
          <p:cNvPicPr preferRelativeResize="0"/>
          <p:nvPr/>
        </p:nvPicPr>
        <p:blipFill rotWithShape="1">
          <a:blip r:embed="rId3">
            <a:alphaModFix/>
          </a:blip>
          <a:srcRect b="0" l="0" r="0" t="0"/>
          <a:stretch/>
        </p:blipFill>
        <p:spPr>
          <a:xfrm>
            <a:off x="2522165" y="2801257"/>
            <a:ext cx="4099670" cy="27795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3"/>
          <p:cNvSpPr txBox="1"/>
          <p:nvPr>
            <p:ph type="title"/>
          </p:nvPr>
        </p:nvSpPr>
        <p:spPr>
          <a:xfrm>
            <a:off x="457200" y="729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en-GB" sz="3800">
                <a:extLst>
                  <a:ext uri="http://customooxmlschemas.google.com/">
                    <go:slidesCustomData xmlns:go="http://customooxmlschemas.google.com/" textRoundtripDataId="0"/>
                  </a:ext>
                </a:extLst>
              </a:rPr>
              <a:t>References</a:t>
            </a:r>
            <a:endParaRPr sz="3800"/>
          </a:p>
        </p:txBody>
      </p:sp>
      <p:sp>
        <p:nvSpPr>
          <p:cNvPr id="349" name="Google Shape;349;p53"/>
          <p:cNvSpPr txBox="1"/>
          <p:nvPr>
            <p:ph idx="1" type="body"/>
          </p:nvPr>
        </p:nvSpPr>
        <p:spPr>
          <a:xfrm>
            <a:off x="457200" y="933750"/>
            <a:ext cx="8511000" cy="4990500"/>
          </a:xfrm>
          <a:prstGeom prst="rect">
            <a:avLst/>
          </a:prstGeom>
          <a:noFill/>
          <a:ln>
            <a:noFill/>
          </a:ln>
        </p:spPr>
        <p:txBody>
          <a:bodyPr anchorCtr="0" anchor="t" bIns="45700" lIns="91425" spcFirstLastPara="1" rIns="91425" wrap="square" tIns="45700">
            <a:noAutofit/>
          </a:bodyPr>
          <a:lstStyle/>
          <a:p>
            <a:pPr indent="-457200" lvl="0" marL="457200" rtl="0" algn="just">
              <a:lnSpc>
                <a:spcPct val="100000"/>
              </a:lnSpc>
              <a:spcBef>
                <a:spcPts val="0"/>
              </a:spcBef>
              <a:spcAft>
                <a:spcPts val="0"/>
              </a:spcAft>
              <a:buClr>
                <a:srgbClr val="000000"/>
              </a:buClr>
              <a:buSzPts val="1800"/>
              <a:buNone/>
            </a:pPr>
            <a:r>
              <a:rPr lang="en-GB" sz="1300">
                <a:solidFill>
                  <a:srgbClr val="000000"/>
                </a:solidFill>
                <a:latin typeface="Calibri"/>
                <a:ea typeface="Calibri"/>
                <a:cs typeface="Calibri"/>
                <a:sym typeface="Calibri"/>
              </a:rPr>
              <a:t>Barth, Judith Marlies (2021)</a:t>
            </a:r>
            <a:r>
              <a:rPr lang="en-GB" sz="1300">
                <a:solidFill>
                  <a:srgbClr val="000000"/>
                </a:solidFill>
              </a:rPr>
              <a:t>. </a:t>
            </a:r>
            <a:r>
              <a:rPr i="1" lang="en-GB" sz="1300">
                <a:solidFill>
                  <a:srgbClr val="000000"/>
                </a:solidFill>
                <a:latin typeface="Calibri"/>
                <a:ea typeface="Calibri"/>
                <a:cs typeface="Calibri"/>
                <a:sym typeface="Calibri"/>
              </a:rPr>
              <a:t>Abbruch der Pflegeausbildung: Jede:r Dritte schmeißt die Lehre</a:t>
            </a:r>
            <a:r>
              <a:rPr lang="en-GB" sz="1300">
                <a:solidFill>
                  <a:srgbClr val="000000"/>
                </a:solidFill>
              </a:rPr>
              <a:t>, at:</a:t>
            </a:r>
            <a:r>
              <a:rPr lang="en-GB" sz="1300">
                <a:solidFill>
                  <a:srgbClr val="000000"/>
                </a:solidFill>
                <a:latin typeface="Calibri"/>
                <a:ea typeface="Calibri"/>
                <a:cs typeface="Calibri"/>
                <a:sym typeface="Calibri"/>
              </a:rPr>
              <a:t> </a:t>
            </a:r>
            <a:r>
              <a:rPr lang="en-GB" sz="1300" u="sng">
                <a:solidFill>
                  <a:srgbClr val="000000"/>
                </a:solidFill>
                <a:latin typeface="Calibri"/>
                <a:ea typeface="Calibri"/>
                <a:cs typeface="Calibri"/>
                <a:sym typeface="Calibri"/>
                <a:hlinkClick r:id="rId3">
                  <a:extLst>
                    <a:ext uri="{A12FA001-AC4F-418D-AE19-62706E023703}">
                      <ahyp:hlinkClr val="tx"/>
                    </a:ext>
                  </a:extLst>
                </a:hlinkClick>
              </a:rPr>
              <a:t>https://medwing.com/DE/de/magazine/artikel/pflegeausbildung-abbruch/</a:t>
            </a:r>
            <a:r>
              <a:rPr lang="en-GB" sz="1300">
                <a:solidFill>
                  <a:srgbClr val="000000"/>
                </a:solidFill>
                <a:latin typeface="Calibri"/>
                <a:ea typeface="Calibri"/>
                <a:cs typeface="Calibri"/>
                <a:sym typeface="Calibri"/>
              </a:rPr>
              <a:t> (11.03.2023).</a:t>
            </a:r>
            <a:endParaRPr/>
          </a:p>
          <a:p>
            <a:pPr indent="-457200" lvl="0" marL="457200" rtl="0" algn="just">
              <a:lnSpc>
                <a:spcPct val="100000"/>
              </a:lnSpc>
              <a:spcBef>
                <a:spcPts val="0"/>
              </a:spcBef>
              <a:spcAft>
                <a:spcPts val="0"/>
              </a:spcAft>
              <a:buClr>
                <a:schemeClr val="dk1"/>
              </a:buClr>
              <a:buSzPts val="1800"/>
              <a:buNone/>
            </a:pPr>
            <a:r>
              <a:rPr lang="en-GB" sz="1300">
                <a:latin typeface="Calibri"/>
                <a:ea typeface="Calibri"/>
                <a:cs typeface="Calibri"/>
                <a:sym typeface="Calibri"/>
              </a:rPr>
              <a:t>Gibbons, Pauline (2009)</a:t>
            </a:r>
            <a:r>
              <a:rPr lang="en-GB" sz="1300"/>
              <a:t>.</a:t>
            </a:r>
            <a:r>
              <a:rPr i="1" lang="en-GB" sz="1300">
                <a:latin typeface="Calibri"/>
                <a:ea typeface="Calibri"/>
                <a:cs typeface="Calibri"/>
                <a:sym typeface="Calibri"/>
              </a:rPr>
              <a:t>English Learners, Academic Literacy, and Thinking. Learning in the Challenge Zone</a:t>
            </a:r>
            <a:r>
              <a:rPr lang="en-GB" sz="1300">
                <a:latin typeface="Calibri"/>
                <a:ea typeface="Calibri"/>
                <a:cs typeface="Calibri"/>
                <a:sym typeface="Calibri"/>
              </a:rPr>
              <a:t>. Portsmouth: Heinemann.</a:t>
            </a:r>
            <a:endParaRPr/>
          </a:p>
          <a:p>
            <a:pPr indent="-457200" lvl="0" marL="457200" rtl="0" algn="just">
              <a:lnSpc>
                <a:spcPct val="100000"/>
              </a:lnSpc>
              <a:spcBef>
                <a:spcPts val="0"/>
              </a:spcBef>
              <a:spcAft>
                <a:spcPts val="0"/>
              </a:spcAft>
              <a:buClr>
                <a:schemeClr val="dk1"/>
              </a:buClr>
              <a:buSzPts val="1800"/>
              <a:buNone/>
            </a:pPr>
            <a:r>
              <a:rPr lang="en-GB" sz="1300">
                <a:latin typeface="Calibri"/>
                <a:ea typeface="Calibri"/>
                <a:cs typeface="Calibri"/>
                <a:sym typeface="Calibri"/>
              </a:rPr>
              <a:t>Gibbons, Pauline (2015)</a:t>
            </a:r>
            <a:r>
              <a:rPr lang="en-GB" sz="1300"/>
              <a:t>.</a:t>
            </a:r>
            <a:r>
              <a:rPr lang="en-GB" sz="1300">
                <a:latin typeface="Calibri"/>
                <a:ea typeface="Calibri"/>
                <a:cs typeface="Calibri"/>
                <a:sym typeface="Calibri"/>
              </a:rPr>
              <a:t> </a:t>
            </a:r>
            <a:r>
              <a:rPr i="1" lang="en-GB" sz="1300">
                <a:latin typeface="Calibri"/>
                <a:ea typeface="Calibri"/>
                <a:cs typeface="Calibri"/>
                <a:sym typeface="Calibri"/>
              </a:rPr>
              <a:t>Scaffolding Language, Scaffolding Learning. Teaching English Language Learners in the Mainstream Classroom</a:t>
            </a:r>
            <a:r>
              <a:rPr lang="en-GB" sz="1300">
                <a:latin typeface="Calibri"/>
                <a:ea typeface="Calibri"/>
                <a:cs typeface="Calibri"/>
                <a:sym typeface="Calibri"/>
              </a:rPr>
              <a:t>. 2nd Ed. Portsmouth: Heinemann.</a:t>
            </a:r>
            <a:endParaRPr/>
          </a:p>
          <a:p>
            <a:pPr indent="-457200" lvl="0" marL="457200" rtl="0" algn="just">
              <a:lnSpc>
                <a:spcPct val="100000"/>
              </a:lnSpc>
              <a:spcBef>
                <a:spcPts val="360"/>
              </a:spcBef>
              <a:spcAft>
                <a:spcPts val="0"/>
              </a:spcAft>
              <a:buSzPts val="1800"/>
              <a:buNone/>
            </a:pPr>
            <a:r>
              <a:rPr lang="en-GB" sz="1300">
                <a:solidFill>
                  <a:srgbClr val="000000"/>
                </a:solidFill>
                <a:latin typeface="Calibri"/>
                <a:ea typeface="Calibri"/>
                <a:cs typeface="Calibri"/>
                <a:sym typeface="Calibri"/>
              </a:rPr>
              <a:t>Hammond, J. / Gibbons, P. (2001). What is scaffolding? In: Hammdond, J. (Ed.)</a:t>
            </a:r>
            <a:r>
              <a:rPr lang="en-GB" sz="1300">
                <a:solidFill>
                  <a:srgbClr val="000000"/>
                </a:solidFill>
              </a:rPr>
              <a:t>, </a:t>
            </a:r>
            <a:r>
              <a:rPr i="1" lang="en-GB" sz="1300">
                <a:solidFill>
                  <a:srgbClr val="000000"/>
                </a:solidFill>
                <a:latin typeface="Calibri"/>
                <a:ea typeface="Calibri"/>
                <a:cs typeface="Calibri"/>
                <a:sym typeface="Calibri"/>
              </a:rPr>
              <a:t>Scaffolding: Teaching and Learning in Language and Literacy Education</a:t>
            </a:r>
            <a:r>
              <a:rPr lang="en-GB" sz="1300">
                <a:solidFill>
                  <a:srgbClr val="000000"/>
                </a:solidFill>
                <a:latin typeface="Calibri"/>
                <a:ea typeface="Calibri"/>
                <a:cs typeface="Calibri"/>
                <a:sym typeface="Calibri"/>
              </a:rPr>
              <a:t>. Newton: PTA, pp. 13–26.</a:t>
            </a:r>
            <a:endParaRPr/>
          </a:p>
          <a:p>
            <a:pPr indent="-457200" lvl="0" marL="457200" rtl="0" algn="just">
              <a:lnSpc>
                <a:spcPct val="100000"/>
              </a:lnSpc>
              <a:spcBef>
                <a:spcPts val="360"/>
              </a:spcBef>
              <a:spcAft>
                <a:spcPts val="0"/>
              </a:spcAft>
              <a:buSzPts val="1800"/>
              <a:buNone/>
            </a:pPr>
            <a:r>
              <a:rPr lang="en-GB" sz="1300">
                <a:latin typeface="Calibri"/>
                <a:ea typeface="Calibri"/>
                <a:cs typeface="Calibri"/>
                <a:sym typeface="Calibri"/>
              </a:rPr>
              <a:t>Kniffka, G. / Siebert-Ott, G. (2007/2009)</a:t>
            </a:r>
            <a:r>
              <a:rPr lang="en-GB" sz="1300"/>
              <a:t>. </a:t>
            </a:r>
            <a:r>
              <a:rPr i="1" lang="en-GB" sz="1300">
                <a:latin typeface="Calibri"/>
                <a:ea typeface="Calibri"/>
                <a:cs typeface="Calibri"/>
                <a:sym typeface="Calibri"/>
              </a:rPr>
              <a:t>Deutsch als Zweitsprache – Lehren und lernen</a:t>
            </a:r>
            <a:r>
              <a:rPr lang="en-GB" sz="1300">
                <a:latin typeface="Calibri"/>
                <a:ea typeface="Calibri"/>
                <a:cs typeface="Calibri"/>
                <a:sym typeface="Calibri"/>
              </a:rPr>
              <a:t>. 2</a:t>
            </a:r>
            <a:r>
              <a:rPr baseline="30000" lang="en-GB" sz="1300">
                <a:latin typeface="Calibri"/>
                <a:ea typeface="Calibri"/>
                <a:cs typeface="Calibri"/>
                <a:sym typeface="Calibri"/>
              </a:rPr>
              <a:t>nd</a:t>
            </a:r>
            <a:r>
              <a:rPr lang="en-GB" sz="1300">
                <a:latin typeface="Calibri"/>
                <a:ea typeface="Calibri"/>
                <a:cs typeface="Calibri"/>
                <a:sym typeface="Calibri"/>
              </a:rPr>
              <a:t>. Ed. Paderborn: Schöningh.</a:t>
            </a:r>
            <a:endParaRPr sz="1300">
              <a:solidFill>
                <a:srgbClr val="000000"/>
              </a:solidFill>
              <a:latin typeface="Calibri"/>
              <a:ea typeface="Calibri"/>
              <a:cs typeface="Calibri"/>
              <a:sym typeface="Calibri"/>
            </a:endParaRPr>
          </a:p>
          <a:p>
            <a:pPr indent="-457200" lvl="0" marL="457200" rtl="0" algn="just">
              <a:lnSpc>
                <a:spcPct val="100000"/>
              </a:lnSpc>
              <a:spcBef>
                <a:spcPts val="360"/>
              </a:spcBef>
              <a:spcAft>
                <a:spcPts val="0"/>
              </a:spcAft>
              <a:buSzPts val="1800"/>
              <a:buNone/>
            </a:pPr>
            <a:r>
              <a:rPr lang="en-GB" sz="1300">
                <a:solidFill>
                  <a:srgbClr val="000000"/>
                </a:solidFill>
                <a:latin typeface="Calibri"/>
                <a:ea typeface="Calibri"/>
                <a:cs typeface="Calibri"/>
                <a:sym typeface="Calibri"/>
              </a:rPr>
              <a:t>Kniffka, G. (2012)</a:t>
            </a:r>
            <a:r>
              <a:rPr lang="en-GB" sz="1300">
                <a:solidFill>
                  <a:srgbClr val="000000"/>
                </a:solidFill>
              </a:rPr>
              <a:t>.</a:t>
            </a:r>
            <a:r>
              <a:rPr lang="en-GB" sz="1300">
                <a:solidFill>
                  <a:srgbClr val="000000"/>
                </a:solidFill>
                <a:latin typeface="Calibri"/>
                <a:ea typeface="Calibri"/>
                <a:cs typeface="Calibri"/>
                <a:sym typeface="Calibri"/>
              </a:rPr>
              <a:t> Scaffolding – Möglichkeiten im Fachunterricht sprachliche Komptenzen zu vermitteln. In: Michalak, Magdalena; Kuchenreuther, Michaela (</a:t>
            </a:r>
            <a:r>
              <a:rPr lang="en-GB" sz="1300">
                <a:solidFill>
                  <a:srgbClr val="000000"/>
                </a:solidFill>
              </a:rPr>
              <a:t>eds</a:t>
            </a:r>
            <a:r>
              <a:rPr lang="en-GB" sz="1300">
                <a:solidFill>
                  <a:srgbClr val="000000"/>
                </a:solidFill>
                <a:latin typeface="Calibri"/>
                <a:ea typeface="Calibri"/>
                <a:cs typeface="Calibri"/>
                <a:sym typeface="Calibri"/>
              </a:rPr>
              <a:t>.)</a:t>
            </a:r>
            <a:r>
              <a:rPr lang="en-GB" sz="1300">
                <a:solidFill>
                  <a:srgbClr val="000000"/>
                </a:solidFill>
              </a:rPr>
              <a:t>,</a:t>
            </a:r>
            <a:r>
              <a:rPr lang="en-GB" sz="1300">
                <a:solidFill>
                  <a:srgbClr val="000000"/>
                </a:solidFill>
                <a:latin typeface="Calibri"/>
                <a:ea typeface="Calibri"/>
                <a:cs typeface="Calibri"/>
                <a:sym typeface="Calibri"/>
              </a:rPr>
              <a:t> </a:t>
            </a:r>
            <a:r>
              <a:rPr i="1" lang="en-GB" sz="1300">
                <a:solidFill>
                  <a:srgbClr val="000000"/>
                </a:solidFill>
                <a:latin typeface="Calibri"/>
                <a:ea typeface="Calibri"/>
                <a:cs typeface="Calibri"/>
                <a:sym typeface="Calibri"/>
              </a:rPr>
              <a:t>Grundlagen der Sprachdidaktik Deutsch als Zweitsprache</a:t>
            </a:r>
            <a:r>
              <a:rPr lang="en-GB" sz="1300">
                <a:solidFill>
                  <a:srgbClr val="000000"/>
                </a:solidFill>
                <a:latin typeface="Calibri"/>
                <a:ea typeface="Calibri"/>
                <a:cs typeface="Calibri"/>
                <a:sym typeface="Calibri"/>
              </a:rPr>
              <a:t>. Baltmannsweiler: Schneider Verlag Hohengehren, 208–225.</a:t>
            </a:r>
            <a:endParaRPr/>
          </a:p>
          <a:p>
            <a:pPr indent="-457200" lvl="0" marL="457200" rtl="0" algn="just">
              <a:lnSpc>
                <a:spcPct val="100000"/>
              </a:lnSpc>
              <a:spcBef>
                <a:spcPts val="360"/>
              </a:spcBef>
              <a:spcAft>
                <a:spcPts val="0"/>
              </a:spcAft>
              <a:buSzPts val="1800"/>
              <a:buNone/>
            </a:pPr>
            <a:r>
              <a:rPr lang="en-GB" sz="1300">
                <a:latin typeface="Calibri"/>
                <a:ea typeface="Calibri"/>
                <a:cs typeface="Calibri"/>
                <a:sym typeface="Calibri"/>
              </a:rPr>
              <a:t>Mariani, L. (1997). Teacher support and teacher challenge in promoting learner autonomy. </a:t>
            </a:r>
            <a:r>
              <a:rPr i="1" lang="en-GB" sz="1300">
                <a:latin typeface="Calibri"/>
                <a:ea typeface="Calibri"/>
                <a:cs typeface="Calibri"/>
                <a:sym typeface="Calibri"/>
              </a:rPr>
              <a:t>Perspectives</a:t>
            </a:r>
            <a:r>
              <a:rPr lang="en-GB" sz="1300">
                <a:latin typeface="Calibri"/>
                <a:ea typeface="Calibri"/>
                <a:cs typeface="Calibri"/>
                <a:sym typeface="Calibri"/>
              </a:rPr>
              <a:t>, 23(2), 5–19.</a:t>
            </a:r>
            <a:endParaRPr/>
          </a:p>
          <a:p>
            <a:pPr indent="-457200" lvl="0" marL="457200" rtl="0" algn="just">
              <a:lnSpc>
                <a:spcPct val="100000"/>
              </a:lnSpc>
              <a:spcBef>
                <a:spcPts val="360"/>
              </a:spcBef>
              <a:spcAft>
                <a:spcPts val="0"/>
              </a:spcAft>
              <a:buSzPts val="1800"/>
              <a:buNone/>
            </a:pPr>
            <a:r>
              <a:rPr b="0" i="0" lang="en-GB" sz="1300" u="none" strike="noStrike">
                <a:solidFill>
                  <a:srgbClr val="000000"/>
                </a:solidFill>
                <a:latin typeface="Calibri"/>
                <a:ea typeface="Calibri"/>
                <a:cs typeface="Calibri"/>
                <a:sym typeface="Calibri"/>
              </a:rPr>
              <a:t>Schmölzer-Eibinger, S. (2013)</a:t>
            </a:r>
            <a:r>
              <a:rPr lang="en-GB" sz="1300">
                <a:solidFill>
                  <a:srgbClr val="000000"/>
                </a:solidFill>
              </a:rPr>
              <a:t>,</a:t>
            </a:r>
            <a:r>
              <a:rPr b="0" i="0" lang="en-GB" sz="1300" u="none" strike="noStrike">
                <a:solidFill>
                  <a:srgbClr val="000000"/>
                </a:solidFill>
                <a:latin typeface="Calibri"/>
                <a:ea typeface="Calibri"/>
                <a:cs typeface="Calibri"/>
                <a:sym typeface="Calibri"/>
              </a:rPr>
              <a:t> Sprache als Medium des Lernens im Fach. In: Becker-Mrotzek, Michael; Schramm, Karen; Thürmann, Eike; Vollmer, Helmut J. (</a:t>
            </a:r>
            <a:r>
              <a:rPr lang="en-GB" sz="1300">
                <a:solidFill>
                  <a:srgbClr val="000000"/>
                </a:solidFill>
              </a:rPr>
              <a:t>eds</a:t>
            </a:r>
            <a:r>
              <a:rPr b="0" i="0" lang="en-GB" sz="1300" u="none" strike="noStrike">
                <a:solidFill>
                  <a:srgbClr val="000000"/>
                </a:solidFill>
                <a:latin typeface="Calibri"/>
                <a:ea typeface="Calibri"/>
                <a:cs typeface="Calibri"/>
                <a:sym typeface="Calibri"/>
              </a:rPr>
              <a:t>.): </a:t>
            </a:r>
            <a:r>
              <a:rPr b="0" i="1" lang="en-GB" sz="1300" u="none" strike="noStrike">
                <a:solidFill>
                  <a:srgbClr val="000000"/>
                </a:solidFill>
                <a:latin typeface="Calibri"/>
                <a:ea typeface="Calibri"/>
                <a:cs typeface="Calibri"/>
                <a:sym typeface="Calibri"/>
              </a:rPr>
              <a:t>Sprache im Fach. Sprachlichkeit und fachliches Lernen</a:t>
            </a:r>
            <a:r>
              <a:rPr b="0" i="0" lang="en-GB" sz="1300" u="none" strike="noStrike">
                <a:solidFill>
                  <a:srgbClr val="000000"/>
                </a:solidFill>
                <a:latin typeface="Calibri"/>
                <a:ea typeface="Calibri"/>
                <a:cs typeface="Calibri"/>
                <a:sym typeface="Calibri"/>
              </a:rPr>
              <a:t>. Münster et al.: Waxmann, 25–40.</a:t>
            </a:r>
            <a:endParaRPr/>
          </a:p>
          <a:p>
            <a:pPr indent="-457200" lvl="0" marL="457200" rtl="0" algn="just">
              <a:lnSpc>
                <a:spcPct val="100000"/>
              </a:lnSpc>
              <a:spcBef>
                <a:spcPts val="360"/>
              </a:spcBef>
              <a:spcAft>
                <a:spcPts val="0"/>
              </a:spcAft>
              <a:buSzPts val="1800"/>
              <a:buNone/>
            </a:pPr>
            <a:r>
              <a:rPr b="0" i="0" lang="en-GB" sz="1300" u="none" strike="noStrike">
                <a:solidFill>
                  <a:srgbClr val="111111"/>
                </a:solidFill>
                <a:latin typeface="Calibri"/>
                <a:ea typeface="Calibri"/>
                <a:cs typeface="Calibri"/>
                <a:sym typeface="Calibri"/>
              </a:rPr>
              <a:t>Szczepaniak-Kozak, A. / Farrell, A. / Ballweg, S. / Wąsikiewicz-Firlej, E. /Daase, A. / Masterson, M. (2023</a:t>
            </a:r>
            <a:r>
              <a:rPr b="0" i="1" lang="en-GB" sz="1300" u="none" strike="noStrike">
                <a:solidFill>
                  <a:srgbClr val="111111"/>
                </a:solidFill>
                <a:latin typeface="Calibri"/>
                <a:ea typeface="Calibri"/>
                <a:cs typeface="Calibri"/>
                <a:sym typeface="Calibri"/>
              </a:rPr>
              <a:t>) Promoting multilingual practices in school and home environments </a:t>
            </a:r>
            <a:r>
              <a:rPr b="0" i="0" lang="en-GB" sz="1300" u="none" strike="noStrike">
                <a:solidFill>
                  <a:srgbClr val="111111"/>
                </a:solidFill>
                <a:latin typeface="Calibri"/>
                <a:ea typeface="Calibri"/>
                <a:cs typeface="Calibri"/>
                <a:sym typeface="Calibri"/>
              </a:rPr>
              <a:t>(Interdisziplinäre Verortungen der Angewandten Linguistik, 8). Göttingen: V&amp;R unipress.</a:t>
            </a:r>
            <a:endParaRPr sz="1300">
              <a:latin typeface="Calibri"/>
              <a:ea typeface="Calibri"/>
              <a:cs typeface="Calibri"/>
              <a:sym typeface="Calibri"/>
            </a:endParaRPr>
          </a:p>
          <a:p>
            <a:pPr indent="-457200" lvl="0" marL="457200" rtl="0" algn="just">
              <a:lnSpc>
                <a:spcPct val="100000"/>
              </a:lnSpc>
              <a:spcBef>
                <a:spcPts val="0"/>
              </a:spcBef>
              <a:spcAft>
                <a:spcPts val="0"/>
              </a:spcAft>
              <a:buSzPts val="1800"/>
              <a:buNone/>
            </a:pPr>
            <a:r>
              <a:rPr lang="en-GB" sz="1300">
                <a:latin typeface="Calibri"/>
                <a:ea typeface="Calibri"/>
                <a:cs typeface="Calibri"/>
                <a:sym typeface="Calibri"/>
              </a:rPr>
              <a:t>Tajmel, Tanja; Hägi-Mead, Sara (2017)</a:t>
            </a:r>
            <a:r>
              <a:rPr lang="en-GB" sz="1300"/>
              <a:t>. </a:t>
            </a:r>
            <a:r>
              <a:rPr b="0" i="1" lang="en-GB" sz="1300" u="none" strike="noStrike">
                <a:solidFill>
                  <a:srgbClr val="000000"/>
                </a:solidFill>
                <a:latin typeface="Calibri"/>
                <a:ea typeface="Calibri"/>
                <a:cs typeface="Calibri"/>
                <a:sym typeface="Calibri"/>
              </a:rPr>
              <a:t>Sprachbewusste Unterrichtsplanung – Prinzipien, Methoden und Beispiele für die Umsetzung</a:t>
            </a:r>
            <a:r>
              <a:rPr b="0" i="0" lang="en-GB" sz="1300" u="none" strike="noStrike">
                <a:solidFill>
                  <a:srgbClr val="000000"/>
                </a:solidFill>
                <a:latin typeface="Calibri"/>
                <a:ea typeface="Calibri"/>
                <a:cs typeface="Calibri"/>
                <a:sym typeface="Calibri"/>
              </a:rPr>
              <a:t> (FörMig Material,9). Münster: Waxmann.</a:t>
            </a:r>
            <a:endParaRPr/>
          </a:p>
          <a:p>
            <a:pPr indent="-457200" lvl="0" marL="457200" rtl="0" algn="just">
              <a:lnSpc>
                <a:spcPct val="100000"/>
              </a:lnSpc>
              <a:spcBef>
                <a:spcPts val="360"/>
              </a:spcBef>
              <a:spcAft>
                <a:spcPts val="0"/>
              </a:spcAft>
              <a:buSzPts val="1800"/>
              <a:buNone/>
            </a:pPr>
            <a:r>
              <a:rPr lang="en-GB" sz="1300">
                <a:latin typeface="Calibri"/>
                <a:ea typeface="Calibri"/>
                <a:cs typeface="Calibri"/>
                <a:sym typeface="Calibri"/>
              </a:rPr>
              <a:t>Vygotsky, L, S. (1978): </a:t>
            </a:r>
            <a:r>
              <a:rPr i="1" lang="en-GB" sz="1300">
                <a:latin typeface="Calibri"/>
                <a:ea typeface="Calibri"/>
                <a:cs typeface="Calibri"/>
                <a:sym typeface="Calibri"/>
              </a:rPr>
              <a:t>Mind in society. The development of higher psychological processes</a:t>
            </a:r>
            <a:r>
              <a:rPr lang="en-GB" sz="1300">
                <a:latin typeface="Calibri"/>
                <a:ea typeface="Calibri"/>
                <a:cs typeface="Calibri"/>
                <a:sym typeface="Calibri"/>
              </a:rPr>
              <a:t>. Cambridge, Mass.: Harvard Univ. Press.</a:t>
            </a:r>
            <a:endParaRPr sz="1300">
              <a:solidFill>
                <a:srgbClr val="000000"/>
              </a:solidFill>
              <a:latin typeface="Calibri"/>
              <a:ea typeface="Calibri"/>
              <a:cs typeface="Calibri"/>
              <a:sym typeface="Calibri"/>
            </a:endParaRPr>
          </a:p>
          <a:p>
            <a:pPr indent="-457200" lvl="0" marL="457200" rtl="0" algn="just">
              <a:lnSpc>
                <a:spcPct val="100000"/>
              </a:lnSpc>
              <a:spcBef>
                <a:spcPts val="0"/>
              </a:spcBef>
              <a:spcAft>
                <a:spcPts val="0"/>
              </a:spcAft>
              <a:buSzPts val="1800"/>
              <a:buNone/>
            </a:pPr>
            <a:r>
              <a:rPr lang="en-GB" sz="1300">
                <a:solidFill>
                  <a:srgbClr val="000000"/>
                </a:solidFill>
                <a:latin typeface="Calibri"/>
                <a:ea typeface="Calibri"/>
                <a:cs typeface="Calibri"/>
                <a:sym typeface="Calibri"/>
              </a:rPr>
              <a:t>Wood, D. / Bruner J.S. / Ross, G. (1976). The Role of Tutoring in Problem Solving. </a:t>
            </a:r>
            <a:r>
              <a:rPr i="1" lang="en-GB" sz="1300">
                <a:solidFill>
                  <a:srgbClr val="000000"/>
                </a:solidFill>
                <a:latin typeface="Calibri"/>
                <a:ea typeface="Calibri"/>
                <a:cs typeface="Calibri"/>
                <a:sym typeface="Calibri"/>
              </a:rPr>
              <a:t>Journal of Child Psychology and Psychiatry</a:t>
            </a:r>
            <a:r>
              <a:rPr lang="en-GB" sz="1300">
                <a:solidFill>
                  <a:srgbClr val="000000"/>
                </a:solidFill>
                <a:latin typeface="Calibri"/>
                <a:ea typeface="Calibri"/>
                <a:cs typeface="Calibri"/>
                <a:sym typeface="Calibri"/>
              </a:rPr>
              <a:t> 17, 89–100.</a:t>
            </a:r>
            <a:endParaRPr b="0" sz="1300">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t/>
            </a:r>
            <a:endParaRPr b="0" i="0" sz="1300" u="none" strike="noStrike">
              <a:solidFill>
                <a:srgbClr val="111111"/>
              </a:solidFill>
              <a:latin typeface="Calibri"/>
              <a:ea typeface="Calibri"/>
              <a:cs typeface="Calibri"/>
              <a:sym typeface="Calibri"/>
            </a:endParaRPr>
          </a:p>
          <a:p>
            <a:pPr indent="-444500" lvl="0" marL="673100" rtl="0" algn="just">
              <a:lnSpc>
                <a:spcPct val="100000"/>
              </a:lnSpc>
              <a:spcBef>
                <a:spcPts val="0"/>
              </a:spcBef>
              <a:spcAft>
                <a:spcPts val="0"/>
              </a:spcAft>
              <a:buClr>
                <a:schemeClr val="dk1"/>
              </a:buClr>
              <a:buSzPts val="1100"/>
              <a:buFont typeface="Arial"/>
              <a:buNone/>
            </a:pPr>
            <a:r>
              <a:t/>
            </a:r>
            <a:endParaRPr sz="1300">
              <a:latin typeface="Calibri"/>
              <a:ea typeface="Calibri"/>
              <a:cs typeface="Calibri"/>
              <a:sym typeface="Calibri"/>
            </a:endParaRPr>
          </a:p>
          <a:p>
            <a:pPr indent="0" lvl="0" marL="0" rtl="0" algn="just">
              <a:lnSpc>
                <a:spcPct val="100000"/>
              </a:lnSpc>
              <a:spcBef>
                <a:spcPts val="0"/>
              </a:spcBef>
              <a:spcAft>
                <a:spcPts val="0"/>
              </a:spcAft>
              <a:buSzPts val="1800"/>
              <a:buNone/>
            </a:pPr>
            <a:r>
              <a:t/>
            </a:r>
            <a:endParaRPr sz="13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txBox="1"/>
          <p:nvPr>
            <p:ph type="title"/>
          </p:nvPr>
        </p:nvSpPr>
        <p:spPr>
          <a:xfrm>
            <a:off x="424799" y="38583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Getting to know each other</a:t>
            </a:r>
            <a:endParaRPr sz="3800">
              <a:latin typeface="Calibri"/>
              <a:ea typeface="Calibri"/>
              <a:cs typeface="Calibri"/>
              <a:sym typeface="Calibri"/>
            </a:endParaRPr>
          </a:p>
        </p:txBody>
      </p:sp>
      <p:pic>
        <p:nvPicPr>
          <p:cNvPr id="107" name="Google Shape;107;p5"/>
          <p:cNvPicPr preferRelativeResize="0"/>
          <p:nvPr/>
        </p:nvPicPr>
        <p:blipFill rotWithShape="1">
          <a:blip r:embed="rId3">
            <a:alphaModFix/>
          </a:blip>
          <a:srcRect b="0" l="0" r="0" t="0"/>
          <a:stretch/>
        </p:blipFill>
        <p:spPr>
          <a:xfrm>
            <a:off x="424799" y="2052456"/>
            <a:ext cx="8294402" cy="3456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Calibri"/>
              <a:buNone/>
            </a:pPr>
            <a:r>
              <a:rPr lang="en-GB" sz="4400">
                <a:latin typeface="Calibri"/>
                <a:ea typeface="Calibri"/>
                <a:cs typeface="Calibri"/>
                <a:sym typeface="Calibri"/>
              </a:rPr>
              <a:t>CERTIFICATES</a:t>
            </a:r>
            <a:br>
              <a:rPr lang="en-GB" sz="4400">
                <a:latin typeface="Calibri"/>
                <a:ea typeface="Calibri"/>
                <a:cs typeface="Calibri"/>
                <a:sym typeface="Calibri"/>
              </a:rPr>
            </a:br>
            <a:endParaRPr/>
          </a:p>
        </p:txBody>
      </p:sp>
      <p:sp>
        <p:nvSpPr>
          <p:cNvPr id="355" name="Google Shape;355;p4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88888"/>
              </a:buClr>
              <a:buSzPts val="2000"/>
              <a:buNone/>
            </a:pPr>
            <a:r>
              <a:rPr lang="en-GB" sz="3000"/>
              <a:t>Thank you for your participation</a:t>
            </a:r>
            <a:endParaRPr sz="3000"/>
          </a:p>
        </p:txBody>
      </p:sp>
      <p:sp>
        <p:nvSpPr>
          <p:cNvPr id="356" name="Google Shape;356;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Network of commonalities</a:t>
            </a:r>
            <a:endParaRPr sz="3800">
              <a:latin typeface="Calibri"/>
              <a:ea typeface="Calibri"/>
              <a:cs typeface="Calibri"/>
              <a:sym typeface="Calibri"/>
            </a:endParaRPr>
          </a:p>
        </p:txBody>
      </p:sp>
      <p:sp>
        <p:nvSpPr>
          <p:cNvPr id="113" name="Google Shape;113;p4"/>
          <p:cNvSpPr txBox="1"/>
          <p:nvPr/>
        </p:nvSpPr>
        <p:spPr>
          <a:xfrm>
            <a:off x="395536" y="1166018"/>
            <a:ext cx="4219731" cy="4525963"/>
          </a:xfrm>
          <a:prstGeom prst="rect">
            <a:avLst/>
          </a:prstGeom>
          <a:noFill/>
          <a:ln>
            <a:noFill/>
          </a:ln>
        </p:spPr>
        <p:txBody>
          <a:bodyPr anchorCtr="0" anchor="t" bIns="45700" lIns="91425" spcFirstLastPara="1" rIns="91425" wrap="square" tIns="45700">
            <a:normAutofit/>
          </a:bodyPr>
          <a:lstStyle/>
          <a:p>
            <a:pPr indent="-381000" lvl="0" marL="457200" marR="0" rtl="0" algn="just">
              <a:lnSpc>
                <a:spcPct val="100000"/>
              </a:lnSpc>
              <a:spcBef>
                <a:spcPts val="400"/>
              </a:spcBef>
              <a:spcAft>
                <a:spcPts val="0"/>
              </a:spcAft>
              <a:buClr>
                <a:schemeClr val="dk1"/>
              </a:buClr>
              <a:buSzPts val="2400"/>
              <a:buFont typeface="Verdana"/>
              <a:buChar char="•"/>
            </a:pPr>
            <a:r>
              <a:rPr b="0" i="0" lang="en-GB" sz="2100" u="none" cap="none" strike="noStrike">
                <a:solidFill>
                  <a:schemeClr val="dk1"/>
                </a:solidFill>
                <a:latin typeface="Calibri"/>
                <a:ea typeface="Calibri"/>
                <a:cs typeface="Calibri"/>
                <a:sym typeface="Calibri"/>
              </a:rPr>
              <a:t>Find commonalities (place of birth, hobbies, favourite food, etc.) which every participant, but not directly related to your occupation, the subject of this workshop or your participation in it. </a:t>
            </a:r>
            <a:endParaRPr/>
          </a:p>
          <a:p>
            <a:pPr indent="-381000" lvl="0" marL="457200" marR="0" rtl="0" algn="just">
              <a:lnSpc>
                <a:spcPct val="100000"/>
              </a:lnSpc>
              <a:spcBef>
                <a:spcPts val="400"/>
              </a:spcBef>
              <a:spcAft>
                <a:spcPts val="0"/>
              </a:spcAft>
              <a:buClr>
                <a:schemeClr val="dk1"/>
              </a:buClr>
              <a:buSzPts val="2400"/>
              <a:buFont typeface="Verdana"/>
              <a:buChar char="•"/>
            </a:pPr>
            <a:r>
              <a:rPr b="0" i="0" lang="en-GB" sz="2100" u="none" cap="none" strike="noStrike">
                <a:solidFill>
                  <a:schemeClr val="dk1"/>
                </a:solidFill>
                <a:latin typeface="Calibri"/>
                <a:ea typeface="Calibri"/>
                <a:cs typeface="Calibri"/>
                <a:sym typeface="Calibri"/>
              </a:rPr>
              <a:t>Write the commonality across a connecting line between your names.</a:t>
            </a:r>
            <a:endParaRPr/>
          </a:p>
          <a:p>
            <a:pPr indent="-381000" lvl="0" marL="457200" marR="0" rtl="0" algn="just">
              <a:lnSpc>
                <a:spcPct val="100000"/>
              </a:lnSpc>
              <a:spcBef>
                <a:spcPts val="400"/>
              </a:spcBef>
              <a:spcAft>
                <a:spcPts val="0"/>
              </a:spcAft>
              <a:buClr>
                <a:schemeClr val="dk1"/>
              </a:buClr>
              <a:buSzPts val="2400"/>
              <a:buFont typeface="Verdana"/>
              <a:buChar char="•"/>
            </a:pPr>
            <a:r>
              <a:rPr b="0" i="0" lang="en-GB" sz="2100" u="none" cap="none" strike="noStrike">
                <a:solidFill>
                  <a:schemeClr val="dk1"/>
                </a:solidFill>
                <a:latin typeface="Calibri"/>
                <a:ea typeface="Calibri"/>
                <a:cs typeface="Calibri"/>
                <a:sym typeface="Calibri"/>
              </a:rPr>
              <a:t>You should not repeat the commonality with another person.</a:t>
            </a:r>
            <a:endParaRPr b="0" i="0" sz="2100" u="none" cap="none" strike="noStrike">
              <a:solidFill>
                <a:schemeClr val="dk1"/>
              </a:solidFill>
              <a:latin typeface="Calibri"/>
              <a:ea typeface="Calibri"/>
              <a:cs typeface="Calibri"/>
              <a:sym typeface="Calibri"/>
            </a:endParaRPr>
          </a:p>
        </p:txBody>
      </p:sp>
      <p:pic>
        <p:nvPicPr>
          <p:cNvPr descr="page1image2739660816" id="114" name="Google Shape;114;p4"/>
          <p:cNvPicPr preferRelativeResize="0"/>
          <p:nvPr/>
        </p:nvPicPr>
        <p:blipFill rotWithShape="1">
          <a:blip r:embed="rId3">
            <a:alphaModFix/>
          </a:blip>
          <a:srcRect b="0" l="0" r="0" t="0"/>
          <a:stretch/>
        </p:blipFill>
        <p:spPr>
          <a:xfrm>
            <a:off x="4710798" y="1166018"/>
            <a:ext cx="4250960" cy="4387304"/>
          </a:xfrm>
          <a:prstGeom prst="rect">
            <a:avLst/>
          </a:prstGeom>
          <a:noFill/>
          <a:ln>
            <a:noFill/>
          </a:ln>
        </p:spPr>
      </p:pic>
      <p:sp>
        <p:nvSpPr>
          <p:cNvPr id="115" name="Google Shape;115;p4"/>
          <p:cNvSpPr txBox="1"/>
          <p:nvPr/>
        </p:nvSpPr>
        <p:spPr>
          <a:xfrm>
            <a:off x="410528" y="5575992"/>
            <a:ext cx="4536228" cy="7848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5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https://www.seminarmarkt.de/anbieterdocs/splendid_Methoden_Perle_das_Netz_der_Gemeinsamkeiten1_31554.pdf</a:t>
            </a:r>
            <a:r>
              <a:rPr b="0" i="0" lang="en-GB" sz="1500" u="none" cap="none" strike="noStrike">
                <a:solidFill>
                  <a:srgbClr val="000000"/>
                </a:solidFill>
                <a:latin typeface="Calibri"/>
                <a:ea typeface="Calibri"/>
                <a:cs typeface="Calibri"/>
                <a:sym typeface="Calibri"/>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6"/>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Introduction I</a:t>
            </a:r>
            <a:endParaRPr sz="3800">
              <a:latin typeface="Calibri"/>
              <a:ea typeface="Calibri"/>
              <a:cs typeface="Calibri"/>
              <a:sym typeface="Calibri"/>
            </a:endParaRPr>
          </a:p>
        </p:txBody>
      </p:sp>
      <p:pic>
        <p:nvPicPr>
          <p:cNvPr id="121" name="Google Shape;121;p6"/>
          <p:cNvPicPr preferRelativeResize="0"/>
          <p:nvPr/>
        </p:nvPicPr>
        <p:blipFill rotWithShape="1">
          <a:blip r:embed="rId3">
            <a:alphaModFix/>
          </a:blip>
          <a:srcRect b="0" l="0" r="0" t="0"/>
          <a:stretch/>
        </p:blipFill>
        <p:spPr>
          <a:xfrm>
            <a:off x="1636158" y="1684840"/>
            <a:ext cx="5871683" cy="392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Discussion </a:t>
            </a:r>
            <a:endParaRPr sz="3800">
              <a:latin typeface="Calibri"/>
              <a:ea typeface="Calibri"/>
              <a:cs typeface="Calibri"/>
              <a:sym typeface="Calibri"/>
            </a:endParaRPr>
          </a:p>
        </p:txBody>
      </p:sp>
      <p:sp>
        <p:nvSpPr>
          <p:cNvPr id="127" name="Google Shape;127;p7"/>
          <p:cNvSpPr txBox="1"/>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What experience have you gained with the topic of language and multilingualism in vocational training?</a:t>
            </a:r>
            <a:endParaRPr b="0" i="0" sz="21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Why do you think the topic of language education in vocational training is still important for the second and third generation of migrants?</a:t>
            </a:r>
            <a:endParaRPr b="0" i="0" sz="21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What sociocultural challenges may be crucial?</a:t>
            </a:r>
            <a:endParaRPr b="0" i="0" sz="21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Find overarching aspects under which your experiences can be linked and write each of these down on a presentation card.</a:t>
            </a:r>
            <a:endParaRPr/>
          </a:p>
          <a:p>
            <a:pPr indent="-342900" lvl="0" marL="342900" marR="0" rtl="0" algn="just">
              <a:lnSpc>
                <a:spcPct val="107000"/>
              </a:lnSpc>
              <a:spcBef>
                <a:spcPts val="800"/>
              </a:spcBef>
              <a:spcAft>
                <a:spcPts val="80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If questions about the topic remain open in the group, record these on cards as well.</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395536" y="347733"/>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Dealing with linguistic diversity in vocational education</a:t>
            </a:r>
            <a:endParaRPr sz="3800">
              <a:latin typeface="Calibri"/>
              <a:ea typeface="Calibri"/>
              <a:cs typeface="Calibri"/>
              <a:sym typeface="Calibri"/>
            </a:endParaRPr>
          </a:p>
        </p:txBody>
      </p:sp>
      <p:pic>
        <p:nvPicPr>
          <p:cNvPr id="133" name="Google Shape;133;p8"/>
          <p:cNvPicPr preferRelativeResize="0"/>
          <p:nvPr/>
        </p:nvPicPr>
        <p:blipFill rotWithShape="1">
          <a:blip r:embed="rId3">
            <a:alphaModFix/>
          </a:blip>
          <a:srcRect b="14130" l="0" r="0" t="13325"/>
          <a:stretch/>
        </p:blipFill>
        <p:spPr>
          <a:xfrm>
            <a:off x="1569646" y="1602965"/>
            <a:ext cx="6004708" cy="435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en-GB" sz="3800">
                <a:latin typeface="Calibri"/>
                <a:ea typeface="Calibri"/>
                <a:cs typeface="Calibri"/>
                <a:sym typeface="Calibri"/>
              </a:rPr>
              <a:t>Background</a:t>
            </a:r>
            <a:r>
              <a:rPr lang="en-GB">
                <a:latin typeface="Verdana"/>
                <a:ea typeface="Verdana"/>
                <a:cs typeface="Verdana"/>
                <a:sym typeface="Verdana"/>
              </a:rPr>
              <a:t> </a:t>
            </a:r>
            <a:endParaRPr>
              <a:latin typeface="Verdana"/>
              <a:ea typeface="Verdana"/>
              <a:cs typeface="Verdana"/>
              <a:sym typeface="Verdana"/>
            </a:endParaRPr>
          </a:p>
        </p:txBody>
      </p:sp>
      <p:sp>
        <p:nvSpPr>
          <p:cNvPr id="139" name="Google Shape;139;p9"/>
          <p:cNvSpPr txBox="1"/>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migration-related heterogeneity as the normal case </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current numbers</a:t>
            </a:r>
            <a:r>
              <a:rPr lang="en-GB" sz="2100">
                <a:latin typeface="Calibri"/>
                <a:ea typeface="Calibri"/>
                <a:cs typeface="Calibri"/>
                <a:sym typeface="Calibri"/>
              </a:rPr>
              <a:t> </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migration background does not automatically indicate multilingualism</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multilingualism does not automatically indicate that the national language has been acquired as a second language</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people who have acquired the national language as a second language do not necessarily have linguistic difficulties in the national language</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no statements about linguistic competence in German</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en-GB" sz="2100" u="none" cap="none" strike="noStrike">
                <a:solidFill>
                  <a:srgbClr val="000000"/>
                </a:solidFill>
                <a:latin typeface="Calibri"/>
                <a:ea typeface="Calibri"/>
                <a:cs typeface="Calibri"/>
                <a:sym typeface="Calibri"/>
              </a:rPr>
              <a:t>but: linguistic diversity is increasing – often also due to socio-economic disparities</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2020-11-13T16:44:01Z</dcterms:created>
  <dc:creator>Grzegorz</dc:creator>
</cp:coreProperties>
</file>