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jIzQ+uD5JMDYhKkM3s3T/br06s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5" name="Google Shape;14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latin typeface="Calibri"/>
                <a:ea typeface="Calibri"/>
                <a:cs typeface="Calibri"/>
                <a:sym typeface="Calibri"/>
              </a:rPr>
              <a:t>Note to bullet point two: </a:t>
            </a:r>
            <a:endParaRPr/>
          </a:p>
          <a:p>
            <a:pPr indent="0" lvl="0" marL="0" rtl="0" algn="l">
              <a:spcBef>
                <a:spcPts val="0"/>
              </a:spcBef>
              <a:spcAft>
                <a:spcPts val="0"/>
              </a:spcAft>
              <a:buNone/>
            </a:pPr>
            <a:r>
              <a:rPr lang="de-DE">
                <a:latin typeface="Calibri"/>
                <a:ea typeface="Calibri"/>
                <a:cs typeface="Calibri"/>
                <a:sym typeface="Calibri"/>
              </a:rPr>
              <a:t>Whether an event is traumatising for a person or not depends not only on external circumstances, but also on the inner experience, evaluation and handling of the event.</a:t>
            </a:r>
            <a:endParaRPr/>
          </a:p>
          <a:p>
            <a:pPr indent="0" lvl="0" marL="0" rtl="0" algn="l">
              <a:spcBef>
                <a:spcPts val="0"/>
              </a:spcBef>
              <a:spcAft>
                <a:spcPts val="0"/>
              </a:spcAft>
              <a:buNone/>
            </a:pPr>
            <a:r>
              <a:rPr lang="de-DE">
                <a:latin typeface="Calibri"/>
                <a:ea typeface="Calibri"/>
                <a:cs typeface="Calibri"/>
                <a:sym typeface="Calibri"/>
              </a:rPr>
              <a:t>A number of factors play a role here: </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Individual factors: </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Previous experiences</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processing strategies</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Personality</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cognitive coping abilities, age, etc.</a:t>
            </a:r>
            <a:endParaRPr/>
          </a:p>
          <a:p>
            <a:pPr indent="0" lvl="0" marL="0" rtl="0" algn="l">
              <a:spcBef>
                <a:spcPts val="0"/>
              </a:spcBef>
              <a:spcAft>
                <a:spcPts val="0"/>
              </a:spcAft>
              <a:buNone/>
            </a:pPr>
            <a:r>
              <a:rPr b="1" lang="de-DE">
                <a:latin typeface="Calibri"/>
                <a:ea typeface="Calibri"/>
                <a:cs typeface="Calibri"/>
                <a:sym typeface="Calibri"/>
              </a:rPr>
              <a:t>Environmental factors:</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Relationships and support through social networks</a:t>
            </a:r>
            <a:endParaRPr/>
          </a:p>
          <a:p>
            <a:pPr indent="-171450" lvl="0" marL="171450" rtl="0" algn="l">
              <a:spcBef>
                <a:spcPts val="0"/>
              </a:spcBef>
              <a:spcAft>
                <a:spcPts val="0"/>
              </a:spcAft>
              <a:buClr>
                <a:schemeClr val="dk1"/>
              </a:buClr>
              <a:buSzPts val="1200"/>
              <a:buFont typeface="Arial"/>
              <a:buChar char="•"/>
            </a:pPr>
            <a:r>
              <a:rPr lang="de-DE">
                <a:latin typeface="Calibri"/>
                <a:ea typeface="Calibri"/>
                <a:cs typeface="Calibri"/>
                <a:sym typeface="Calibri"/>
              </a:rPr>
              <a:t>experience of safe places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1" name="Google Shape;1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minute 8:55 or play this excerpt to the participants.</a:t>
            </a:r>
            <a:endParaRPr/>
          </a:p>
          <a:p>
            <a:pPr indent="0" lvl="0" marL="0" rtl="0" algn="l">
              <a:lnSpc>
                <a:spcPct val="100000"/>
              </a:lnSpc>
              <a:spcBef>
                <a:spcPts val="0"/>
              </a:spcBef>
              <a:spcAft>
                <a:spcPts val="0"/>
              </a:spcAft>
              <a:buClr>
                <a:schemeClr val="dk1"/>
              </a:buClr>
              <a:buSzPts val="1400"/>
              <a:buFont typeface="Calibri"/>
              <a:buNone/>
            </a:pPr>
            <a:r>
              <a:rPr lang="de-DE"/>
              <a:t>https://odnpoznan-my.sharepoint.com/personal/malgorzata_dynowska_odnpoznan_edu_pl/_layouts/15/stream.aspx?id=%2Fpersonal%2Fmalgorzata%5Fdynowska%5Fodnpoznan%5Fedu%5Fpl%2FDocuments%2Funtitled%2Emp4&amp;ga=1</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7" name="Google Shape;15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1:11 to 4:18 or play this excerpt to the participants.</a:t>
            </a:r>
            <a:endParaRPr/>
          </a:p>
        </p:txBody>
      </p:sp>
      <p:sp>
        <p:nvSpPr>
          <p:cNvPr id="164" name="Google Shape;16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1:11 to 4:18 or play this excerpt to the participants.</a:t>
            </a:r>
            <a:endParaRPr/>
          </a:p>
        </p:txBody>
      </p:sp>
      <p:sp>
        <p:nvSpPr>
          <p:cNvPr id="173" name="Google Shape;17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1:11 to 4:18 or play this excerpt to the participants.</a:t>
            </a:r>
            <a:endParaRPr/>
          </a:p>
        </p:txBody>
      </p:sp>
      <p:sp>
        <p:nvSpPr>
          <p:cNvPr id="180" name="Google Shape;18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1:11 to 4:18 or play this excerpt to the participants.</a:t>
            </a:r>
            <a:endParaRPr/>
          </a:p>
        </p:txBody>
      </p:sp>
      <p:sp>
        <p:nvSpPr>
          <p:cNvPr id="188" name="Google Shape;18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94" name="Google Shape;19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0" name="Google Shape;20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7" name="Google Shape;20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4" name="Google Shape;94;p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4" name="Google Shape;21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1" name="Google Shape;22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7" name="Google Shape;22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3" name="Google Shape;2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9" name="Google Shape;2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5" name="Google Shape;2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1" name="Google Shape;25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7" name="Google Shape;25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3" name="Google Shape;26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9" name="Google Shape;269;p29: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7" name="Google Shape;107;p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4" name="Google Shape;11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0" name="Google Shape;1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de-DE"/>
              <a:t>You can prepare yourself for this slide with the excerpt from the video by Verena Plutzar from 1:11 to 4:18 or play this excerpt to the participants.</a:t>
            </a:r>
            <a:endParaRPr/>
          </a:p>
        </p:txBody>
      </p:sp>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9" name="Google Shape;13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4" name="Shape 54"/>
        <p:cNvGrpSpPr/>
        <p:nvPr/>
      </p:nvGrpSpPr>
      <p:grpSpPr>
        <a:xfrm>
          <a:off x="0" y="0"/>
          <a:ext cx="0" cy="0"/>
          <a:chOff x="0" y="0"/>
          <a:chExt cx="0" cy="0"/>
        </a:xfrm>
      </p:grpSpPr>
      <p:sp>
        <p:nvSpPr>
          <p:cNvPr id="55" name="Google Shape;5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9"/>
          <p:cNvSpPr/>
          <p:nvPr>
            <p:ph idx="2" type="pic"/>
          </p:nvPr>
        </p:nvSpPr>
        <p:spPr>
          <a:xfrm>
            <a:off x="1792288" y="612775"/>
            <a:ext cx="5486400" cy="4114800"/>
          </a:xfrm>
          <a:prstGeom prst="rect">
            <a:avLst/>
          </a:prstGeom>
          <a:noFill/>
          <a:ln>
            <a:noFill/>
          </a:ln>
        </p:spPr>
      </p:sp>
      <p:sp>
        <p:nvSpPr>
          <p:cNvPr id="68" name="Google Shape;68;p3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mamlise.home.amu.edu.pl/?page_id=35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0" y="44624"/>
            <a:ext cx="9136761" cy="1817804"/>
          </a:xfrm>
          <a:prstGeom prst="rect">
            <a:avLst/>
          </a:prstGeom>
          <a:noFill/>
          <a:ln>
            <a:noFill/>
          </a:ln>
        </p:spPr>
      </p:pic>
      <p:sp>
        <p:nvSpPr>
          <p:cNvPr id="89" name="Google Shape;89;p1"/>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3200"/>
              <a:buFont typeface="Calibri"/>
              <a:buNone/>
            </a:pPr>
            <a:r>
              <a:rPr b="1" lang="de-DE" sz="3200">
                <a:solidFill>
                  <a:srgbClr val="000000"/>
                </a:solidFill>
              </a:rPr>
              <a:t>Psychological, emotional and cultural aspects of migrant experience and its impact on learning (focus on trauma) </a:t>
            </a:r>
            <a:endParaRPr sz="3200"/>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rgbClr val="888888"/>
              </a:buClr>
              <a:buSzPts val="3200"/>
              <a:buNone/>
            </a:pPr>
            <a:r>
              <a:rPr b="1" lang="de-DE" sz="3200">
                <a:latin typeface="Calibri"/>
                <a:ea typeface="Calibri"/>
                <a:cs typeface="Calibri"/>
                <a:sym typeface="Calibri"/>
              </a:rPr>
              <a:t>Workshop 8</a:t>
            </a:r>
            <a:endParaRPr b="1" sz="3200">
              <a:latin typeface="Calibri"/>
              <a:ea typeface="Calibri"/>
              <a:cs typeface="Calibri"/>
              <a:sym typeface="Calibri"/>
            </a:endParaRPr>
          </a:p>
          <a:p>
            <a:pPr indent="0" lvl="0" marL="0" rtl="0" algn="ctr">
              <a:lnSpc>
                <a:spcPct val="100000"/>
              </a:lnSpc>
              <a:spcBef>
                <a:spcPts val="0"/>
              </a:spcBef>
              <a:spcAft>
                <a:spcPts val="0"/>
              </a:spcAft>
              <a:buClr>
                <a:srgbClr val="888888"/>
              </a:buClr>
              <a:buSzPts val="3200"/>
              <a:buNone/>
            </a:pPr>
            <a:r>
              <a:t/>
            </a:r>
            <a:endParaRPr b="1"/>
          </a:p>
          <a:p>
            <a:pPr indent="0" lvl="0" marL="0" rtl="0" algn="l">
              <a:lnSpc>
                <a:spcPct val="100000"/>
              </a:lnSpc>
              <a:spcBef>
                <a:spcPts val="0"/>
              </a:spcBef>
              <a:spcAft>
                <a:spcPts val="0"/>
              </a:spcAft>
              <a:buClr>
                <a:srgbClr val="888888"/>
              </a:buClr>
              <a:buSzPts val="3200"/>
              <a:buNone/>
            </a:pPr>
            <a:r>
              <a:t/>
            </a:r>
            <a:endParaRPr b="1"/>
          </a:p>
          <a:p>
            <a:pPr indent="0" lvl="0" marL="0" rtl="0" algn="ctr">
              <a:lnSpc>
                <a:spcPct val="100000"/>
              </a:lnSpc>
              <a:spcBef>
                <a:spcPts val="0"/>
              </a:spcBef>
              <a:spcAft>
                <a:spcPts val="0"/>
              </a:spcAft>
              <a:buClr>
                <a:srgbClr val="888888"/>
              </a:buClr>
              <a:buSzPts val="3200"/>
              <a:buNone/>
            </a:pPr>
            <a:r>
              <a:rPr lang="de-DE" sz="1700">
                <a:solidFill>
                  <a:schemeClr val="dk1"/>
                </a:solidFill>
                <a:latin typeface="Arial"/>
                <a:ea typeface="Arial"/>
                <a:cs typeface="Arial"/>
                <a:sym typeface="Arial"/>
              </a:rPr>
              <a:t>IO2 © 2023 by MaMLiSE is licensed under CC BY-NC-ND 4.0</a:t>
            </a:r>
            <a:endParaRPr b="1" sz="3100"/>
          </a:p>
        </p:txBody>
      </p:sp>
      <p:pic>
        <p:nvPicPr>
          <p:cNvPr descr="MaMlise-stopka.jpg" id="91" name="Google Shape;91;p1"/>
          <p:cNvPicPr preferRelativeResize="0"/>
          <p:nvPr/>
        </p:nvPicPr>
        <p:blipFill rotWithShape="1">
          <a:blip r:embed="rId4">
            <a:alphaModFix/>
          </a:blip>
          <a:srcRect b="0" l="0" r="0" t="0"/>
          <a:stretch/>
        </p:blipFill>
        <p:spPr>
          <a:xfrm>
            <a:off x="0" y="57834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Challenge migration &amp; migration crisis</a:t>
            </a:r>
            <a:endParaRPr sz="3800">
              <a:latin typeface="Calibri"/>
              <a:ea typeface="Calibri"/>
              <a:cs typeface="Calibri"/>
              <a:sym typeface="Calibri"/>
            </a:endParaRPr>
          </a:p>
        </p:txBody>
      </p:sp>
      <p:sp>
        <p:nvSpPr>
          <p:cNvPr id="148" name="Google Shape;148;p10"/>
          <p:cNvSpPr txBox="1"/>
          <p:nvPr/>
        </p:nvSpPr>
        <p:spPr>
          <a:xfrm>
            <a:off x="457200" y="1340768"/>
            <a:ext cx="8229600" cy="4525963"/>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not only flight, but also migration and the necessity of starting life and school in another country can be a very distressing situation (Plutzar 2019)</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to bear in mind: even so-called voluntary migration is usually involuntary for children, as others (parents, caregivers) decide to migrate</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trauma can also arise „from repeated experiences of discrimination, challenging or undignified conditions of living in a new environment or by leaving loved ones behind (Fanning 2018; Lyons 2010; Smyth et al. 2009)” (</a:t>
            </a:r>
            <a:r>
              <a:rPr b="0" i="0" lang="de-DE" sz="2100" u="none" strike="noStrike">
                <a:solidFill>
                  <a:srgbClr val="111111"/>
                </a:solidFill>
                <a:latin typeface="Calibri"/>
                <a:ea typeface="Calibri"/>
                <a:cs typeface="Calibri"/>
                <a:sym typeface="Calibri"/>
              </a:rPr>
              <a:t>Szczepaniak-Kozak et al 2023: 179)</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migration, for whatever reason, can always lead to a migration crisis, which can affect learning (Plutzar 2019)</a:t>
            </a:r>
            <a:endParaRPr/>
          </a:p>
          <a:p>
            <a:pPr indent="-190500" lvl="0" marL="342900" marR="0" rtl="0" algn="just">
              <a:lnSpc>
                <a:spcPct val="107000"/>
              </a:lnSpc>
              <a:spcBef>
                <a:spcPts val="0"/>
              </a:spcBef>
              <a:spcAft>
                <a:spcPts val="0"/>
              </a:spcAft>
              <a:buClr>
                <a:srgbClr val="000000"/>
              </a:buClr>
              <a:buSzPts val="2400"/>
              <a:buFont typeface="Noto Sans Symbols"/>
              <a:buNone/>
            </a:pPr>
            <a:r>
              <a:t/>
            </a:r>
            <a:endParaRPr sz="2400">
              <a:solidFill>
                <a:srgbClr val="000000"/>
              </a:solidFill>
              <a:latin typeface="Calibri"/>
              <a:ea typeface="Calibri"/>
              <a:cs typeface="Calibri"/>
              <a:sym typeface="Calibri"/>
            </a:endParaRPr>
          </a:p>
          <a:p>
            <a:pPr indent="-190500" lvl="0" marL="342900" marR="0" rtl="0" algn="just">
              <a:lnSpc>
                <a:spcPct val="117000"/>
              </a:lnSpc>
              <a:spcBef>
                <a:spcPts val="0"/>
              </a:spcBef>
              <a:spcAft>
                <a:spcPts val="0"/>
              </a:spcAft>
              <a:buClr>
                <a:srgbClr val="000000"/>
              </a:buClr>
              <a:buSzPts val="2400"/>
              <a:buFont typeface="Noto Sans Symbols"/>
              <a:buNone/>
            </a:pPr>
            <a:r>
              <a:t/>
            </a:r>
            <a:endParaRPr sz="24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M</a:t>
            </a:r>
            <a:r>
              <a:rPr lang="de-DE" sz="3800">
                <a:latin typeface="Calibri"/>
                <a:ea typeface="Calibri"/>
                <a:cs typeface="Calibri"/>
                <a:sym typeface="Calibri"/>
              </a:rPr>
              <a:t>igration and trauma</a:t>
            </a:r>
            <a:endParaRPr sz="3800">
              <a:latin typeface="Calibri"/>
              <a:ea typeface="Calibri"/>
              <a:cs typeface="Calibri"/>
              <a:sym typeface="Calibri"/>
            </a:endParaRPr>
          </a:p>
        </p:txBody>
      </p:sp>
      <p:sp>
        <p:nvSpPr>
          <p:cNvPr id="154" name="Google Shape;154;p11"/>
          <p:cNvSpPr txBox="1"/>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Not every flight or migration inevitably triggers trauma</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latin typeface="Calibri"/>
                <a:ea typeface="Calibri"/>
                <a:cs typeface="Calibri"/>
                <a:sym typeface="Calibri"/>
              </a:rPr>
              <a:t>A</a:t>
            </a:r>
            <a:r>
              <a:rPr lang="de-DE" sz="2100">
                <a:solidFill>
                  <a:srgbClr val="000000"/>
                </a:solidFill>
                <a:latin typeface="Calibri"/>
                <a:ea typeface="Calibri"/>
                <a:cs typeface="Calibri"/>
                <a:sym typeface="Calibri"/>
              </a:rPr>
              <a:t> potentially traumatising experience can lead to traumatisation in one person but not in another</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Teacher should keep in mind that pupils </a:t>
            </a:r>
            <a:r>
              <a:rPr i="1" lang="de-DE" sz="2100">
                <a:solidFill>
                  <a:srgbClr val="000000"/>
                </a:solidFill>
                <a:latin typeface="Calibri"/>
                <a:ea typeface="Calibri"/>
                <a:cs typeface="Calibri"/>
                <a:sym typeface="Calibri"/>
              </a:rPr>
              <a:t>might be </a:t>
            </a:r>
            <a:r>
              <a:rPr lang="de-DE" sz="2100">
                <a:solidFill>
                  <a:srgbClr val="000000"/>
                </a:solidFill>
                <a:latin typeface="Calibri"/>
                <a:ea typeface="Calibri"/>
                <a:cs typeface="Calibri"/>
                <a:sym typeface="Calibri"/>
              </a:rPr>
              <a:t>traumatised without linking every different behaviour to trauma</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latin typeface="Calibri"/>
                <a:ea typeface="Calibri"/>
                <a:cs typeface="Calibri"/>
                <a:sym typeface="Calibri"/>
              </a:rPr>
              <a:t>D</a:t>
            </a:r>
            <a:r>
              <a:rPr lang="de-DE" sz="2100">
                <a:solidFill>
                  <a:srgbClr val="000000"/>
                </a:solidFill>
                <a:latin typeface="Calibri"/>
                <a:ea typeface="Calibri"/>
                <a:cs typeface="Calibri"/>
                <a:sym typeface="Calibri"/>
              </a:rPr>
              <a:t>ifficulty of children living with traumatised parents – Taking on tasks that are actually in the role of parents and the resulting overload</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u="sng">
                <a:solidFill>
                  <a:srgbClr val="000000"/>
                </a:solidFill>
                <a:latin typeface="Calibri"/>
                <a:ea typeface="Calibri"/>
                <a:cs typeface="Calibri"/>
                <a:sym typeface="Calibri"/>
              </a:rPr>
              <a:t>Important</a:t>
            </a:r>
            <a:r>
              <a:rPr lang="de-DE" sz="2100">
                <a:solidFill>
                  <a:srgbClr val="000000"/>
                </a:solidFill>
                <a:latin typeface="Calibri"/>
                <a:ea typeface="Calibri"/>
                <a:cs typeface="Calibri"/>
                <a:sym typeface="Calibri"/>
              </a:rPr>
              <a:t>: no quick diagnoses, without an expert’s assistance</a:t>
            </a:r>
            <a:endParaRPr sz="21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ph type="title"/>
          </p:nvPr>
        </p:nvSpPr>
        <p:spPr>
          <a:xfrm>
            <a:off x="251520" y="505625"/>
            <a:ext cx="86868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Flight and admission as part of traumatisation – sequential traumatisation</a:t>
            </a:r>
            <a:endParaRPr sz="3800">
              <a:latin typeface="Calibri"/>
              <a:ea typeface="Calibri"/>
              <a:cs typeface="Calibri"/>
              <a:sym typeface="Calibri"/>
            </a:endParaRPr>
          </a:p>
        </p:txBody>
      </p:sp>
      <p:sp>
        <p:nvSpPr>
          <p:cNvPr id="160" name="Google Shape;160;p12"/>
          <p:cNvSpPr txBox="1"/>
          <p:nvPr/>
        </p:nvSpPr>
        <p:spPr>
          <a:xfrm>
            <a:off x="611560" y="2353854"/>
            <a:ext cx="8229600" cy="4525963"/>
          </a:xfrm>
          <a:prstGeom prst="rect">
            <a:avLst/>
          </a:prstGeom>
          <a:noFill/>
          <a:ln>
            <a:noFill/>
          </a:ln>
        </p:spPr>
        <p:txBody>
          <a:bodyPr anchorCtr="0" anchor="t" bIns="45700" lIns="91425" spcFirstLastPara="1" rIns="91425" wrap="square" tIns="45700">
            <a:normAutofit/>
          </a:bodyPr>
          <a:lstStyle/>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from the beginning of persecution to flight</a:t>
            </a:r>
            <a:endParaRPr/>
          </a:p>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on the flight</a:t>
            </a:r>
            <a:endParaRPr/>
          </a:p>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transition 1 – the initial period at the place of arrival </a:t>
            </a:r>
            <a:endParaRPr/>
          </a:p>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chronification of the temporary</a:t>
            </a:r>
            <a:endParaRPr/>
          </a:p>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transition 2 – The return</a:t>
            </a:r>
            <a:endParaRPr/>
          </a:p>
          <a:p>
            <a:pPr indent="-514350" lvl="0" marL="514350" marR="0" rtl="0" algn="l">
              <a:spcBef>
                <a:spcPts val="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after the persecution</a:t>
            </a:r>
            <a:endParaRPr/>
          </a:p>
          <a:p>
            <a:pPr indent="-190500" lvl="0" marL="342900" marR="0" rtl="0" algn="just">
              <a:lnSpc>
                <a:spcPct val="107000"/>
              </a:lnSpc>
              <a:spcBef>
                <a:spcPts val="0"/>
              </a:spcBef>
              <a:spcAft>
                <a:spcPts val="0"/>
              </a:spcAft>
              <a:buClr>
                <a:srgbClr val="000000"/>
              </a:buClr>
              <a:buSzPts val="2400"/>
              <a:buFont typeface="Noto Sans Symbols"/>
              <a:buNone/>
            </a:pPr>
            <a:r>
              <a:t/>
            </a:r>
            <a:endParaRPr sz="2400">
              <a:solidFill>
                <a:schemeClr val="dk1"/>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61" name="Google Shape;161;p12"/>
          <p:cNvSpPr txBox="1"/>
          <p:nvPr/>
        </p:nvSpPr>
        <p:spPr>
          <a:xfrm>
            <a:off x="5292080" y="5851423"/>
            <a:ext cx="4248472"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500">
                <a:solidFill>
                  <a:schemeClr val="dk1"/>
                </a:solidFill>
                <a:latin typeface="Arial"/>
                <a:ea typeface="Arial"/>
                <a:cs typeface="Arial"/>
                <a:sym typeface="Arial"/>
              </a:rPr>
              <a:t>(Becker 2006: 193f.; Plutzar 2016: 111ff.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166748" y="340357"/>
            <a:ext cx="894968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Experiences of loss through migration/flight</a:t>
            </a:r>
            <a:endParaRPr sz="3800">
              <a:latin typeface="Calibri"/>
              <a:ea typeface="Calibri"/>
              <a:cs typeface="Calibri"/>
              <a:sym typeface="Calibri"/>
            </a:endParaRPr>
          </a:p>
        </p:txBody>
      </p:sp>
      <p:sp>
        <p:nvSpPr>
          <p:cNvPr id="167" name="Google Shape;167;p13"/>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57200" lvl="0" marL="457200" marR="0" rtl="0" algn="just">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family members</a:t>
            </a:r>
            <a:endParaRPr/>
          </a:p>
          <a:p>
            <a:pPr indent="-457200" lvl="0" marL="457200" marR="0" rtl="0" algn="just">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friends </a:t>
            </a:r>
            <a:endParaRPr/>
          </a:p>
          <a:p>
            <a:pPr indent="-457200" lvl="0" marL="457200" marR="0" rtl="0" algn="just">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status</a:t>
            </a:r>
            <a:endParaRPr/>
          </a:p>
          <a:p>
            <a:pPr indent="-457200" lvl="0" marL="457200" marR="0" rtl="0" algn="just">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property</a:t>
            </a:r>
            <a:endParaRPr/>
          </a:p>
          <a:p>
            <a:pPr indent="-457200" lvl="0" marL="457200" marR="0" rtl="0" algn="just">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taken-for-granted use of languages that are familiar to the pupils </a:t>
            </a:r>
            <a:endParaRPr/>
          </a:p>
          <a:p>
            <a:pPr indent="0" lvl="1" marL="457200" marR="0" rtl="0" algn="just">
              <a:spcBef>
                <a:spcPts val="0"/>
              </a:spcBef>
              <a:spcAft>
                <a:spcPts val="0"/>
              </a:spcAft>
              <a:buNone/>
            </a:pPr>
            <a:r>
              <a:rPr b="0" i="0" lang="de-DE" sz="2300" u="none" cap="none" strike="noStrike">
                <a:solidFill>
                  <a:srgbClr val="000000"/>
                </a:solidFill>
                <a:latin typeface="Calibri"/>
                <a:ea typeface="Calibri"/>
                <a:cs typeface="Calibri"/>
                <a:sym typeface="Calibri"/>
              </a:rPr>
              <a:t>reinforces the feeling of helplessness on the part of the pupils</a:t>
            </a:r>
            <a:endParaRPr/>
          </a:p>
          <a:p>
            <a:pPr indent="0" lvl="1" marL="457200" marR="0" rtl="0" algn="just">
              <a:spcBef>
                <a:spcPts val="0"/>
              </a:spcBef>
              <a:spcAft>
                <a:spcPts val="0"/>
              </a:spcAft>
              <a:buNone/>
            </a:pPr>
            <a:r>
              <a:rPr b="0" i="0" lang="de-DE" sz="2300" u="none" cap="none" strike="noStrike">
                <a:solidFill>
                  <a:srgbClr val="000000"/>
                </a:solidFill>
                <a:latin typeface="Calibri"/>
                <a:ea typeface="Calibri"/>
                <a:cs typeface="Calibri"/>
                <a:sym typeface="Calibri"/>
              </a:rPr>
              <a:t>unfavorable conditions for learning a new language or learning at all</a:t>
            </a:r>
            <a:endParaRPr/>
          </a:p>
          <a:p>
            <a:pPr indent="-241300" lvl="0" marL="457200" marR="0" rtl="0" algn="l">
              <a:spcBef>
                <a:spcPts val="0"/>
              </a:spcBef>
              <a:spcAft>
                <a:spcPts val="0"/>
              </a:spcAft>
              <a:buClr>
                <a:schemeClr val="dk1"/>
              </a:buClr>
              <a:buSzPts val="3400"/>
              <a:buFont typeface="Arial"/>
              <a:buNone/>
            </a:pPr>
            <a:r>
              <a:t/>
            </a:r>
            <a:endParaRPr sz="34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68" name="Google Shape;168;p13"/>
          <p:cNvSpPr txBox="1"/>
          <p:nvPr/>
        </p:nvSpPr>
        <p:spPr>
          <a:xfrm>
            <a:off x="7308304" y="5784040"/>
            <a:ext cx="2160240"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500">
                <a:solidFill>
                  <a:schemeClr val="dk1"/>
                </a:solidFill>
                <a:latin typeface="Arial"/>
                <a:ea typeface="Arial"/>
                <a:cs typeface="Arial"/>
                <a:sym typeface="Arial"/>
              </a:rPr>
              <a:t>(Plutzar 2019)</a:t>
            </a:r>
            <a:endParaRPr/>
          </a:p>
        </p:txBody>
      </p:sp>
      <p:sp>
        <p:nvSpPr>
          <p:cNvPr id="169" name="Google Shape;169;p13"/>
          <p:cNvSpPr/>
          <p:nvPr/>
        </p:nvSpPr>
        <p:spPr>
          <a:xfrm>
            <a:off x="395536" y="3717032"/>
            <a:ext cx="483296" cy="36004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395536" y="4149080"/>
            <a:ext cx="483296" cy="36004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395536" y="4872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Impact on identity and learning</a:t>
            </a:r>
            <a:endParaRPr sz="3800">
              <a:latin typeface="Calibri"/>
              <a:ea typeface="Calibri"/>
              <a:cs typeface="Calibri"/>
              <a:sym typeface="Calibri"/>
            </a:endParaRPr>
          </a:p>
        </p:txBody>
      </p:sp>
      <p:sp>
        <p:nvSpPr>
          <p:cNvPr id="176" name="Google Shape;176;p14"/>
          <p:cNvSpPr txBox="1"/>
          <p:nvPr/>
        </p:nvSpPr>
        <p:spPr>
          <a:xfrm>
            <a:off x="539552" y="1844824"/>
            <a:ext cx="8229600" cy="4525963"/>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None/>
            </a:pPr>
            <a:r>
              <a:rPr lang="de-DE" sz="2100">
                <a:solidFill>
                  <a:srgbClr val="000000"/>
                </a:solidFill>
                <a:latin typeface="Calibri"/>
                <a:ea typeface="Calibri"/>
                <a:cs typeface="Calibri"/>
                <a:sym typeface="Calibri"/>
              </a:rPr>
              <a:t>Pupils´ experience of pupils of speechlessness</a:t>
            </a:r>
            <a:endParaRPr/>
          </a:p>
          <a:p>
            <a:pPr indent="-457200" lvl="0" marL="457200" marR="0" rtl="0" algn="just">
              <a:spcBef>
                <a:spcPts val="0"/>
              </a:spcBef>
              <a:spcAft>
                <a:spcPts val="0"/>
              </a:spcAft>
              <a:buClr>
                <a:srgbClr val="000000"/>
              </a:buClr>
              <a:buSzPts val="2100"/>
              <a:buFont typeface="Arial"/>
              <a:buChar char="•"/>
            </a:pPr>
            <a:r>
              <a:rPr lang="de-DE" sz="2100">
                <a:solidFill>
                  <a:srgbClr val="000000"/>
                </a:solidFill>
                <a:latin typeface="Calibri"/>
                <a:ea typeface="Calibri"/>
                <a:cs typeface="Calibri"/>
                <a:sym typeface="Calibri"/>
              </a:rPr>
              <a:t>reinforces the feeling of helplessness</a:t>
            </a:r>
            <a:endParaRPr/>
          </a:p>
          <a:p>
            <a:pPr indent="-457200" lvl="0" marL="457200" marR="0" rtl="0" algn="just">
              <a:spcBef>
                <a:spcPts val="0"/>
              </a:spcBef>
              <a:spcAft>
                <a:spcPts val="0"/>
              </a:spcAft>
              <a:buClr>
                <a:srgbClr val="000000"/>
              </a:buClr>
              <a:buSzPts val="2100"/>
              <a:buFont typeface="Arial"/>
              <a:buChar char="•"/>
            </a:pPr>
            <a:r>
              <a:rPr lang="de-DE" sz="2100">
                <a:solidFill>
                  <a:srgbClr val="000000"/>
                </a:solidFill>
                <a:latin typeface="Calibri"/>
                <a:ea typeface="Calibri"/>
                <a:cs typeface="Calibri"/>
                <a:sym typeface="Calibri"/>
              </a:rPr>
              <a:t>supports the regressive states</a:t>
            </a:r>
            <a:endParaRPr/>
          </a:p>
          <a:p>
            <a:pPr indent="-457200" lvl="0" marL="457200" marR="0" rtl="0" algn="just">
              <a:spcBef>
                <a:spcPts val="0"/>
              </a:spcBef>
              <a:spcAft>
                <a:spcPts val="0"/>
              </a:spcAft>
              <a:buClr>
                <a:srgbClr val="000000"/>
              </a:buClr>
              <a:buSzPts val="2100"/>
              <a:buFont typeface="Arial"/>
              <a:buChar char="•"/>
            </a:pPr>
            <a:r>
              <a:rPr lang="de-DE" sz="2100">
                <a:solidFill>
                  <a:srgbClr val="000000"/>
                </a:solidFill>
                <a:latin typeface="Calibri"/>
                <a:ea typeface="Calibri"/>
                <a:cs typeface="Calibri"/>
                <a:sym typeface="Calibri"/>
              </a:rPr>
              <a:t>unfavourable conditions for learning a new language or learning at all</a:t>
            </a:r>
            <a:endParaRPr/>
          </a:p>
          <a:p>
            <a:pPr indent="-241300" lvl="0" marL="457200" marR="0" rtl="0" algn="l">
              <a:spcBef>
                <a:spcPts val="0"/>
              </a:spcBef>
              <a:spcAft>
                <a:spcPts val="0"/>
              </a:spcAft>
              <a:buClr>
                <a:schemeClr val="dk1"/>
              </a:buClr>
              <a:buSzPts val="3400"/>
              <a:buFont typeface="Arial"/>
              <a:buNone/>
            </a:pPr>
            <a:r>
              <a:t/>
            </a:r>
            <a:endParaRPr sz="3400">
              <a:solidFill>
                <a:srgbClr val="000000"/>
              </a:solidFill>
              <a:latin typeface="Calibri"/>
              <a:ea typeface="Calibri"/>
              <a:cs typeface="Calibri"/>
              <a:sym typeface="Calibri"/>
            </a:endParaRPr>
          </a:p>
          <a:p>
            <a:pPr indent="-241300" lvl="0" marL="457200" marR="0" rtl="0" algn="l">
              <a:spcBef>
                <a:spcPts val="0"/>
              </a:spcBef>
              <a:spcAft>
                <a:spcPts val="0"/>
              </a:spcAft>
              <a:buClr>
                <a:schemeClr val="dk1"/>
              </a:buClr>
              <a:buSzPts val="3400"/>
              <a:buFont typeface="Arial"/>
              <a:buNone/>
            </a:pPr>
            <a:r>
              <a:t/>
            </a:r>
            <a:endParaRPr sz="34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77" name="Google Shape;177;p14"/>
          <p:cNvSpPr txBox="1"/>
          <p:nvPr/>
        </p:nvSpPr>
        <p:spPr>
          <a:xfrm>
            <a:off x="7380312" y="5802998"/>
            <a:ext cx="2160240"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500">
                <a:solidFill>
                  <a:schemeClr val="dk1"/>
                </a:solidFill>
                <a:latin typeface="Arial"/>
                <a:ea typeface="Arial"/>
                <a:cs typeface="Arial"/>
                <a:sym typeface="Arial"/>
              </a:rPr>
              <a:t>(Plutzar 2019)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179512" y="260648"/>
            <a:ext cx="8445624"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Possible manifestations of post-traumatic disorders</a:t>
            </a:r>
            <a:endParaRPr sz="3800">
              <a:latin typeface="Calibri"/>
              <a:ea typeface="Calibri"/>
              <a:cs typeface="Calibri"/>
              <a:sym typeface="Calibri"/>
            </a:endParaRPr>
          </a:p>
        </p:txBody>
      </p:sp>
      <p:sp>
        <p:nvSpPr>
          <p:cNvPr id="183" name="Google Shape;183;p15"/>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recurrent, intrusive memories</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constantly repeating (repetitive) behaviours</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fears</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avoidance</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dissociation</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hypervigilance </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regressive behaviour</a:t>
            </a:r>
            <a:endParaRPr/>
          </a:p>
          <a:p>
            <a:pPr indent="-457200" lvl="0" marL="457200" marR="0" rtl="0" algn="l">
              <a:lnSpc>
                <a:spcPct val="110000"/>
              </a:lnSpc>
              <a:spcBef>
                <a:spcPts val="0"/>
              </a:spcBef>
              <a:spcAft>
                <a:spcPts val="0"/>
              </a:spcAft>
              <a:buClr>
                <a:srgbClr val="000000"/>
              </a:buClr>
              <a:buSzPts val="2300"/>
              <a:buFont typeface="Arial"/>
              <a:buChar char="•"/>
            </a:pPr>
            <a:r>
              <a:rPr lang="de-DE" sz="2300">
                <a:solidFill>
                  <a:srgbClr val="000000"/>
                </a:solidFill>
                <a:latin typeface="Calibri"/>
                <a:ea typeface="Calibri"/>
                <a:cs typeface="Calibri"/>
                <a:sym typeface="Calibri"/>
              </a:rPr>
              <a:t>physical feeling</a:t>
            </a:r>
            <a:endParaRPr/>
          </a:p>
          <a:p>
            <a:pPr indent="-241300" lvl="0" marL="457200" marR="0" rtl="0" algn="l">
              <a:spcBef>
                <a:spcPts val="0"/>
              </a:spcBef>
              <a:spcAft>
                <a:spcPts val="0"/>
              </a:spcAft>
              <a:buClr>
                <a:schemeClr val="dk1"/>
              </a:buClr>
              <a:buSzPts val="3400"/>
              <a:buFont typeface="Arial"/>
              <a:buNone/>
            </a:pPr>
            <a:r>
              <a:t/>
            </a:r>
            <a:endParaRPr sz="3400">
              <a:solidFill>
                <a:srgbClr val="000000"/>
              </a:solidFill>
              <a:latin typeface="Calibri"/>
              <a:ea typeface="Calibri"/>
              <a:cs typeface="Calibri"/>
              <a:sym typeface="Calibri"/>
            </a:endParaRPr>
          </a:p>
          <a:p>
            <a:pPr indent="-241300" lvl="0" marL="457200" marR="0" rtl="0" algn="l">
              <a:spcBef>
                <a:spcPts val="0"/>
              </a:spcBef>
              <a:spcAft>
                <a:spcPts val="0"/>
              </a:spcAft>
              <a:buClr>
                <a:schemeClr val="dk1"/>
              </a:buClr>
              <a:buSzPts val="3400"/>
              <a:buFont typeface="Arial"/>
              <a:buNone/>
            </a:pPr>
            <a:r>
              <a:t/>
            </a:r>
            <a:endParaRPr sz="34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84" name="Google Shape;184;p15"/>
          <p:cNvSpPr txBox="1"/>
          <p:nvPr/>
        </p:nvSpPr>
        <p:spPr>
          <a:xfrm>
            <a:off x="7308304" y="5802998"/>
            <a:ext cx="2160240"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500">
                <a:solidFill>
                  <a:schemeClr val="dk1"/>
                </a:solidFill>
                <a:latin typeface="Arial"/>
                <a:ea typeface="Arial"/>
                <a:cs typeface="Arial"/>
                <a:sym typeface="Arial"/>
              </a:rPr>
              <a:t>(Plutzar 2022)</a:t>
            </a:r>
            <a:endParaRPr/>
          </a:p>
        </p:txBody>
      </p:sp>
      <p:sp>
        <p:nvSpPr>
          <p:cNvPr id="185" name="Google Shape;185;p15"/>
          <p:cNvSpPr txBox="1"/>
          <p:nvPr/>
        </p:nvSpPr>
        <p:spPr>
          <a:xfrm>
            <a:off x="5508104" y="3068960"/>
            <a:ext cx="3312368" cy="2677656"/>
          </a:xfrm>
          <a:prstGeom prst="rect">
            <a:avLst/>
          </a:prstGeom>
          <a:noFill/>
          <a:ln cap="flat" cmpd="sng" w="381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de-DE" sz="2100">
                <a:solidFill>
                  <a:schemeClr val="dk1"/>
                </a:solidFill>
                <a:latin typeface="Calibri"/>
                <a:ea typeface="Calibri"/>
                <a:cs typeface="Calibri"/>
                <a:sym typeface="Calibri"/>
              </a:rPr>
              <a:t>Note: If these symptoms are observed for several weeks, post-traumatic stress disorder is probably present. Sometimes, however, they disappear again quickly - human capacity for resilience.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The common experience of regression</a:t>
            </a:r>
            <a:endParaRPr sz="3800">
              <a:latin typeface="Calibri"/>
              <a:ea typeface="Calibri"/>
              <a:cs typeface="Calibri"/>
              <a:sym typeface="Calibri"/>
            </a:endParaRPr>
          </a:p>
        </p:txBody>
      </p:sp>
      <p:sp>
        <p:nvSpPr>
          <p:cNvPr id="191" name="Google Shape;191;p16"/>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marR="0" rtl="0" algn="just">
              <a:lnSpc>
                <a:spcPct val="97000"/>
              </a:lnSpc>
              <a:spcBef>
                <a:spcPts val="0"/>
              </a:spcBef>
              <a:spcAft>
                <a:spcPts val="0"/>
              </a:spcAft>
              <a:buNone/>
            </a:pPr>
            <a:r>
              <a:rPr lang="de-DE" sz="2100">
                <a:solidFill>
                  <a:srgbClr val="000000"/>
                </a:solidFill>
                <a:latin typeface="Calibri"/>
                <a:ea typeface="Calibri"/>
                <a:cs typeface="Calibri"/>
                <a:sym typeface="Calibri"/>
              </a:rPr>
              <a:t>“The feelings of insecurity experienced by newcomers are determined not only by the uncertainties and fears in the face of the unknown but also by the inevitable regression that is carried along by these fears. It is this regression that evokes in them a sense of helplessness and sometimes prevents them from making effective use of the resources they have at their disposal which are part of their 'luggage'." (Becker 2006: 84)</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The classroom as a safe place</a:t>
            </a:r>
            <a:endParaRPr/>
          </a:p>
        </p:txBody>
      </p:sp>
      <p:pic>
        <p:nvPicPr>
          <p:cNvPr id="197" name="Google Shape;197;p17"/>
          <p:cNvPicPr preferRelativeResize="0"/>
          <p:nvPr/>
        </p:nvPicPr>
        <p:blipFill rotWithShape="1">
          <a:blip r:embed="rId3">
            <a:alphaModFix/>
          </a:blip>
          <a:srcRect b="0" l="0" r="0" t="0"/>
          <a:stretch/>
        </p:blipFill>
        <p:spPr>
          <a:xfrm>
            <a:off x="3274156" y="1738227"/>
            <a:ext cx="2738004" cy="41070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How to create a safe place</a:t>
            </a:r>
            <a:endParaRPr sz="3800">
              <a:latin typeface="Calibri"/>
              <a:ea typeface="Calibri"/>
              <a:cs typeface="Calibri"/>
              <a:sym typeface="Calibri"/>
            </a:endParaRPr>
          </a:p>
        </p:txBody>
      </p:sp>
      <p:sp>
        <p:nvSpPr>
          <p:cNvPr id="203" name="Google Shape;203;p18"/>
          <p:cNvSpPr txBox="1"/>
          <p:nvPr/>
        </p:nvSpPr>
        <p:spPr>
          <a:xfrm>
            <a:off x="395525" y="1600200"/>
            <a:ext cx="8229600" cy="4526100"/>
          </a:xfrm>
          <a:prstGeom prst="rect">
            <a:avLst/>
          </a:prstGeom>
          <a:noFill/>
          <a:ln>
            <a:noFill/>
          </a:ln>
        </p:spPr>
        <p:txBody>
          <a:bodyPr anchorCtr="0" anchor="t" bIns="45700" lIns="91425" spcFirstLastPara="1" rIns="91425" wrap="square" tIns="45700">
            <a:normAutofit/>
          </a:bodyPr>
          <a:lstStyle/>
          <a:p>
            <a:pPr indent="-457200" lvl="0" marL="457200" marR="0" rtl="0" algn="just">
              <a:spcBef>
                <a:spcPts val="0"/>
              </a:spcBef>
              <a:spcAft>
                <a:spcPts val="0"/>
              </a:spcAft>
              <a:buClr>
                <a:schemeClr val="dk1"/>
              </a:buClr>
              <a:buSzPts val="2100"/>
              <a:buFont typeface="Arial"/>
              <a:buChar char="•"/>
            </a:pPr>
            <a:r>
              <a:rPr lang="de-DE" sz="2100">
                <a:solidFill>
                  <a:schemeClr val="dk1"/>
                </a:solidFill>
                <a:latin typeface="Calibri"/>
                <a:ea typeface="Calibri"/>
                <a:cs typeface="Calibri"/>
                <a:sym typeface="Calibri"/>
              </a:rPr>
              <a:t>a focus on and promotion of pupils’ abilities so that they experience not only the inadequacy of their yet-to-be-acquired language but also self-efficacy, so that the entry into a new language and the new life is through something familiar</a:t>
            </a:r>
            <a:endParaRPr/>
          </a:p>
          <a:p>
            <a:pPr indent="-457200" lvl="0" marL="457200" marR="0" rtl="0" algn="just">
              <a:spcBef>
                <a:spcPts val="0"/>
              </a:spcBef>
              <a:spcAft>
                <a:spcPts val="0"/>
              </a:spcAft>
              <a:buClr>
                <a:schemeClr val="dk1"/>
              </a:buClr>
              <a:buSzPts val="2100"/>
              <a:buFont typeface="Arial"/>
              <a:buChar char="•"/>
            </a:pPr>
            <a:r>
              <a:rPr lang="de-DE" sz="2100">
                <a:solidFill>
                  <a:schemeClr val="dk1"/>
                </a:solidFill>
                <a:latin typeface="Calibri"/>
                <a:ea typeface="Calibri"/>
                <a:cs typeface="Calibri"/>
                <a:sym typeface="Calibri"/>
              </a:rPr>
              <a:t>allowing all learners to include their languages in the learning process, so that the language being learned stands alongside the other languages and develops with their help so that pupils’ inability to communicate and feelings of inadequacy in terms of their expression in the new language are mitigated.</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204" name="Google Shape;204;p18"/>
          <p:cNvSpPr txBox="1"/>
          <p:nvPr/>
        </p:nvSpPr>
        <p:spPr>
          <a:xfrm>
            <a:off x="3923928" y="5802998"/>
            <a:ext cx="561662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1500" u="none" strike="noStrike">
                <a:solidFill>
                  <a:srgbClr val="111111"/>
                </a:solidFill>
                <a:latin typeface="Arial"/>
                <a:ea typeface="Arial"/>
                <a:cs typeface="Arial"/>
                <a:sym typeface="Arial"/>
              </a:rPr>
              <a:t>(Plutzar 2019: 225; Szczepaniak-Kozak et al. 2023: 181)</a:t>
            </a:r>
            <a:endParaRPr sz="15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9"/>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How to create a safe place</a:t>
            </a:r>
            <a:endParaRPr sz="3800">
              <a:latin typeface="Calibri"/>
              <a:ea typeface="Calibri"/>
              <a:cs typeface="Calibri"/>
              <a:sym typeface="Calibri"/>
            </a:endParaRPr>
          </a:p>
        </p:txBody>
      </p:sp>
      <p:sp>
        <p:nvSpPr>
          <p:cNvPr id="210" name="Google Shape;210;p19"/>
          <p:cNvSpPr txBox="1"/>
          <p:nvPr/>
        </p:nvSpPr>
        <p:spPr>
          <a:xfrm>
            <a:off x="611560" y="1582310"/>
            <a:ext cx="8229600" cy="4525963"/>
          </a:xfrm>
          <a:prstGeom prst="rect">
            <a:avLst/>
          </a:prstGeom>
          <a:noFill/>
          <a:ln>
            <a:noFill/>
          </a:ln>
        </p:spPr>
        <p:txBody>
          <a:bodyPr anchorCtr="0" anchor="t" bIns="45700" lIns="91425" spcFirstLastPara="1" rIns="91425" wrap="square" tIns="45700">
            <a:normAutofit/>
          </a:bodyPr>
          <a:lstStyle/>
          <a:p>
            <a:pPr indent="-457200" lvl="0" marL="457200" marR="0" rtl="0" algn="just">
              <a:spcBef>
                <a:spcPts val="0"/>
              </a:spcBef>
              <a:spcAft>
                <a:spcPts val="0"/>
              </a:spcAft>
              <a:buClr>
                <a:schemeClr val="dk1"/>
              </a:buClr>
              <a:buSzPts val="2100"/>
              <a:buFont typeface="Arial"/>
              <a:buChar char="•"/>
            </a:pPr>
            <a:r>
              <a:rPr lang="de-DE" sz="2100">
                <a:solidFill>
                  <a:schemeClr val="dk1"/>
                </a:solidFill>
                <a:latin typeface="Calibri"/>
                <a:ea typeface="Calibri"/>
                <a:cs typeface="Calibri"/>
                <a:sym typeface="Calibri"/>
              </a:rPr>
              <a:t>the use of all additional resources available to teachers and learners, such as dictionaries, translation programs, or digitally available texts in the first, or other known languages, in order to facilitate understanding and stimulate engagement with the language</a:t>
            </a:r>
            <a:endParaRPr/>
          </a:p>
          <a:p>
            <a:pPr indent="-457200" lvl="0" marL="457200" marR="0" rtl="0" algn="just">
              <a:spcBef>
                <a:spcPts val="0"/>
              </a:spcBef>
              <a:spcAft>
                <a:spcPts val="0"/>
              </a:spcAft>
              <a:buClr>
                <a:schemeClr val="dk1"/>
              </a:buClr>
              <a:buSzPts val="2100"/>
              <a:buFont typeface="Arial"/>
              <a:buChar char="•"/>
            </a:pPr>
            <a:r>
              <a:rPr lang="de-DE" sz="2100">
                <a:solidFill>
                  <a:schemeClr val="dk1"/>
                </a:solidFill>
                <a:latin typeface="Calibri"/>
                <a:ea typeface="Calibri"/>
                <a:cs typeface="Calibri"/>
                <a:sym typeface="Calibri"/>
              </a:rPr>
              <a:t>enabling learners to experience something in the classroom and to connect language with it, so that emotions are handled and named in the languages known to the pupils and in the new language as well – the new language can be used to express an inner experience without displacing the known language if the learners so wish</a:t>
            </a:r>
            <a:endParaRPr/>
          </a:p>
          <a:p>
            <a:pPr indent="-457200" lvl="0" marL="457200" marR="0" rtl="0" algn="just">
              <a:spcBef>
                <a:spcPts val="0"/>
              </a:spcBef>
              <a:spcAft>
                <a:spcPts val="0"/>
              </a:spcAft>
              <a:buClr>
                <a:schemeClr val="dk1"/>
              </a:buClr>
              <a:buSzPts val="2100"/>
              <a:buFont typeface="Arial"/>
              <a:buChar char="•"/>
            </a:pPr>
            <a:r>
              <a:rPr lang="de-DE" sz="2100">
                <a:solidFill>
                  <a:schemeClr val="dk1"/>
                </a:solidFill>
                <a:latin typeface="Calibri"/>
                <a:ea typeface="Calibri"/>
                <a:cs typeface="Calibri"/>
                <a:sym typeface="Calibri"/>
              </a:rPr>
              <a:t>teachers showing a willingness to learn from their pupils in order to respect and trust newcomers</a:t>
            </a:r>
            <a:endParaRPr/>
          </a:p>
          <a:p>
            <a:pPr indent="-304800" lvl="0" marL="4572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211" name="Google Shape;211;p19"/>
          <p:cNvSpPr txBox="1"/>
          <p:nvPr/>
        </p:nvSpPr>
        <p:spPr>
          <a:xfrm>
            <a:off x="3995936" y="5801421"/>
            <a:ext cx="5616624"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1500" u="none" strike="noStrike">
                <a:solidFill>
                  <a:srgbClr val="111111"/>
                </a:solidFill>
                <a:latin typeface="Arial"/>
                <a:ea typeface="Arial"/>
                <a:cs typeface="Arial"/>
                <a:sym typeface="Arial"/>
              </a:rPr>
              <a:t>(Plutzar 2019: 225; Szczepaniak-Kozak et al 2023: 181f.)</a:t>
            </a:r>
            <a:endParaRPr sz="15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de-DE" sz="3600"/>
              <a:t>The MaMLiSE project</a:t>
            </a:r>
            <a:endParaRPr b="1" sz="3600"/>
          </a:p>
        </p:txBody>
      </p:sp>
      <p:sp>
        <p:nvSpPr>
          <p:cNvPr id="97" name="Google Shape;97;p2"/>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Clr>
                <a:schemeClr val="dk1"/>
              </a:buClr>
              <a:buSzPts val="1800"/>
              <a:buNone/>
            </a:pPr>
            <a:r>
              <a:rPr i="1" lang="de-DE" sz="2300">
                <a:highlight>
                  <a:srgbClr val="FFFFFF"/>
                </a:highlight>
              </a:rPr>
              <a:t>Majority and Minority Languages in School Environment</a:t>
            </a:r>
            <a:endParaRPr i="1" sz="2300">
              <a:highlight>
                <a:srgbClr val="FFFFFF"/>
              </a:highlight>
            </a:endParaRPr>
          </a:p>
          <a:p>
            <a:pPr indent="-361950" lvl="0" marL="457200" rtl="0" algn="just">
              <a:lnSpc>
                <a:spcPct val="100000"/>
              </a:lnSpc>
              <a:spcBef>
                <a:spcPts val="800"/>
              </a:spcBef>
              <a:spcAft>
                <a:spcPts val="0"/>
              </a:spcAft>
              <a:buClr>
                <a:schemeClr val="dk1"/>
              </a:buClr>
              <a:buSzPts val="2100"/>
              <a:buFont typeface="Calibri"/>
              <a:buChar char="-"/>
            </a:pPr>
            <a:r>
              <a:rPr lang="de-DE"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just">
              <a:lnSpc>
                <a:spcPct val="100000"/>
              </a:lnSpc>
              <a:spcBef>
                <a:spcPts val="0"/>
              </a:spcBef>
              <a:spcAft>
                <a:spcPts val="0"/>
              </a:spcAft>
              <a:buClr>
                <a:schemeClr val="dk1"/>
              </a:buClr>
              <a:buSzPts val="2100"/>
              <a:buFont typeface="Calibri"/>
              <a:buChar char="-"/>
            </a:pPr>
            <a:r>
              <a:rPr lang="de-DE" sz="2100">
                <a:highlight>
                  <a:schemeClr val="lt1"/>
                </a:highlight>
              </a:rPr>
              <a:t>running from 01.11.2020 to 31.07.2023;</a:t>
            </a:r>
            <a:endParaRPr sz="2100">
              <a:highlight>
                <a:schemeClr val="lt1"/>
              </a:highlight>
            </a:endParaRPr>
          </a:p>
          <a:p>
            <a:pPr indent="-361950" lvl="0" marL="457200" rtl="0" algn="just">
              <a:lnSpc>
                <a:spcPct val="100000"/>
              </a:lnSpc>
              <a:spcBef>
                <a:spcPts val="0"/>
              </a:spcBef>
              <a:spcAft>
                <a:spcPts val="0"/>
              </a:spcAft>
              <a:buClr>
                <a:schemeClr val="dk1"/>
              </a:buClr>
              <a:buSzPts val="2100"/>
              <a:buChar char="-"/>
            </a:pPr>
            <a:r>
              <a:rPr b="1" lang="de-DE" sz="2100">
                <a:highlight>
                  <a:schemeClr val="lt1"/>
                </a:highlight>
              </a:rPr>
              <a:t>main aim: supporting school teachers in delivering effective instruction in linguistically diverse classes. </a:t>
            </a:r>
            <a:r>
              <a:rPr lang="de-DE"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just">
              <a:lnSpc>
                <a:spcPct val="100000"/>
              </a:lnSpc>
              <a:spcBef>
                <a:spcPts val="0"/>
              </a:spcBef>
              <a:spcAft>
                <a:spcPts val="0"/>
              </a:spcAft>
              <a:buClr>
                <a:schemeClr val="dk1"/>
              </a:buClr>
              <a:buSzPts val="2100"/>
              <a:buChar char="-"/>
            </a:pPr>
            <a:r>
              <a:rPr lang="de-DE"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8" name="Google Shape;98;p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400"/>
              <a:buFont typeface="Calibri"/>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What you can do</a:t>
            </a:r>
            <a:endParaRPr sz="3800">
              <a:latin typeface="Calibri"/>
              <a:ea typeface="Calibri"/>
              <a:cs typeface="Calibri"/>
              <a:sym typeface="Calibri"/>
            </a:endParaRPr>
          </a:p>
        </p:txBody>
      </p:sp>
      <p:sp>
        <p:nvSpPr>
          <p:cNvPr id="217" name="Google Shape;217;p20"/>
          <p:cNvSpPr txBox="1"/>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Give the children a sense of normality</a:t>
            </a:r>
            <a:endParaRPr/>
          </a:p>
          <a:p>
            <a:pPr indent="-457200" lvl="1" marL="914400" marR="0" rtl="0" algn="just">
              <a:spcBef>
                <a:spcPts val="0"/>
              </a:spcBef>
              <a:spcAft>
                <a:spcPts val="0"/>
              </a:spcAft>
              <a:buClr>
                <a:schemeClr val="dk1"/>
              </a:buClr>
              <a:buSzPts val="2300"/>
              <a:buFont typeface="Noto Sans Symbols"/>
              <a:buChar char="⮚"/>
            </a:pPr>
            <a:r>
              <a:rPr b="0" i="0" lang="de-DE" sz="2300" u="none" cap="none" strike="noStrike">
                <a:solidFill>
                  <a:schemeClr val="dk1"/>
                </a:solidFill>
                <a:latin typeface="Calibri"/>
                <a:ea typeface="Calibri"/>
                <a:cs typeface="Calibri"/>
                <a:sym typeface="Calibri"/>
              </a:rPr>
              <a:t>their behaviour is normal for what they have experienced and are still experiencing</a:t>
            </a:r>
            <a:endParaRPr/>
          </a:p>
          <a:p>
            <a:pPr indent="-457200" lvl="1" marL="914400" marR="0" rtl="0" algn="just">
              <a:spcBef>
                <a:spcPts val="0"/>
              </a:spcBef>
              <a:spcAft>
                <a:spcPts val="0"/>
              </a:spcAft>
              <a:buClr>
                <a:schemeClr val="dk1"/>
              </a:buClr>
              <a:buSzPts val="2300"/>
              <a:buFont typeface="Noto Sans Symbols"/>
              <a:buChar char="⮚"/>
            </a:pPr>
            <a:r>
              <a:rPr b="0" i="0" lang="de-DE" sz="2300" u="none" cap="none" strike="noStrike">
                <a:solidFill>
                  <a:schemeClr val="dk1"/>
                </a:solidFill>
                <a:latin typeface="Calibri"/>
                <a:ea typeface="Calibri"/>
                <a:cs typeface="Calibri"/>
                <a:sym typeface="Calibri"/>
              </a:rPr>
              <a:t>Show them that they are now here and they are safe</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Meet and treat them like the other pupils</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Meet them openly</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Talk to them in languages they are familiar with</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If you do not know these languages, talk to the children anyway</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Let them participate</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Be aware of your emotions to keep them out as much as possible</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Take care of yourself</a:t>
            </a:r>
            <a:endParaRPr/>
          </a:p>
          <a:p>
            <a:pPr indent="-457200" lvl="0" marL="457200" marR="0" rtl="0" algn="just">
              <a:spcBef>
                <a:spcPts val="0"/>
              </a:spcBef>
              <a:spcAft>
                <a:spcPts val="0"/>
              </a:spcAft>
              <a:buClr>
                <a:schemeClr val="dk1"/>
              </a:buClr>
              <a:buSzPts val="2300"/>
              <a:buFont typeface="Arial"/>
              <a:buChar char="•"/>
            </a:pPr>
            <a:r>
              <a:rPr lang="de-DE" sz="2300">
                <a:solidFill>
                  <a:schemeClr val="dk1"/>
                </a:solidFill>
                <a:latin typeface="Calibri"/>
                <a:ea typeface="Calibri"/>
                <a:cs typeface="Calibri"/>
                <a:sym typeface="Calibri"/>
              </a:rPr>
              <a:t>Do not take on the role of a therapist</a:t>
            </a:r>
            <a:endParaRPr/>
          </a:p>
          <a:p>
            <a:pPr indent="-304800" lvl="0" marL="4572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218" name="Google Shape;218;p20"/>
          <p:cNvSpPr txBox="1"/>
          <p:nvPr/>
        </p:nvSpPr>
        <p:spPr>
          <a:xfrm>
            <a:off x="7164288" y="5802998"/>
            <a:ext cx="1923528"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1500" u="none" strike="noStrike">
                <a:solidFill>
                  <a:srgbClr val="111111"/>
                </a:solidFill>
                <a:latin typeface="Arial"/>
                <a:ea typeface="Arial"/>
                <a:cs typeface="Arial"/>
                <a:sym typeface="Arial"/>
              </a:rPr>
              <a:t>(Plutzar 2022: 15)</a:t>
            </a:r>
            <a:endParaRPr sz="15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R</a:t>
            </a:r>
            <a:r>
              <a:rPr lang="de-DE" sz="3800">
                <a:latin typeface="Calibri"/>
                <a:ea typeface="Calibri"/>
                <a:cs typeface="Calibri"/>
                <a:sym typeface="Calibri"/>
              </a:rPr>
              <a:t>eflection</a:t>
            </a:r>
            <a:endParaRPr sz="3800">
              <a:latin typeface="Calibri"/>
              <a:ea typeface="Calibri"/>
              <a:cs typeface="Calibri"/>
              <a:sym typeface="Calibri"/>
            </a:endParaRPr>
          </a:p>
        </p:txBody>
      </p:sp>
      <p:sp>
        <p:nvSpPr>
          <p:cNvPr id="224" name="Google Shape;224;p21"/>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What was new/surprising/relieving? </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What of the proposed things are you already doing?</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Which experience did you make? </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What can you recommend?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Elaboration with case vignettes</a:t>
            </a:r>
            <a:endParaRPr sz="3800">
              <a:latin typeface="Calibri"/>
              <a:ea typeface="Calibri"/>
              <a:cs typeface="Calibri"/>
              <a:sym typeface="Calibri"/>
            </a:endParaRPr>
          </a:p>
        </p:txBody>
      </p:sp>
      <p:pic>
        <p:nvPicPr>
          <p:cNvPr id="230" name="Google Shape;230;p22"/>
          <p:cNvPicPr preferRelativeResize="0"/>
          <p:nvPr/>
        </p:nvPicPr>
        <p:blipFill rotWithShape="1">
          <a:blip r:embed="rId3">
            <a:alphaModFix/>
          </a:blip>
          <a:srcRect b="0" l="0" r="0" t="0"/>
          <a:stretch/>
        </p:blipFill>
        <p:spPr>
          <a:xfrm>
            <a:off x="1475656" y="1528833"/>
            <a:ext cx="6474600" cy="43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3"/>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Group work</a:t>
            </a:r>
            <a:endParaRPr sz="3800">
              <a:latin typeface="Calibri"/>
              <a:ea typeface="Calibri"/>
              <a:cs typeface="Calibri"/>
              <a:sym typeface="Calibri"/>
            </a:endParaRPr>
          </a:p>
        </p:txBody>
      </p:sp>
      <p:sp>
        <p:nvSpPr>
          <p:cNvPr id="236" name="Google Shape;236;p23"/>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Get together in small groups of three or four.</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You might want to work with someone you haven't spoken to yet today to be able to expand your network.</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Have a look at the case vignettes and think about which one you want to work with. </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If one of you has a current case that fits the topic and that you want to discuss, this is also possible.</a:t>
            </a:r>
            <a:endParaRPr/>
          </a:p>
          <a:p>
            <a:pPr indent="-342900" lvl="0" marL="342900" marR="0" rtl="0" algn="just">
              <a:lnSpc>
                <a:spcPct val="117000"/>
              </a:lnSpc>
              <a:spcBef>
                <a:spcPts val="0"/>
              </a:spcBef>
              <a:spcAft>
                <a:spcPts val="800"/>
              </a:spcAft>
              <a:buClr>
                <a:srgbClr val="000000"/>
              </a:buClr>
              <a:buSzPts val="2100"/>
              <a:buFont typeface="Noto Sans Symbols"/>
              <a:buChar char="∙"/>
            </a:pPr>
            <a:r>
              <a:rPr lang="de-DE" sz="2100">
                <a:solidFill>
                  <a:srgbClr val="000000"/>
                </a:solidFill>
                <a:latin typeface="Calibri"/>
                <a:ea typeface="Calibri"/>
                <a:cs typeface="Calibri"/>
                <a:sym typeface="Calibri"/>
              </a:rPr>
              <a:t>Discuss the cases and possible answers to the questions under the vignettes.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Closing session</a:t>
            </a:r>
            <a:endParaRPr sz="3800">
              <a:latin typeface="Calibri"/>
              <a:ea typeface="Calibri"/>
              <a:cs typeface="Calibri"/>
              <a:sym typeface="Calibri"/>
            </a:endParaRPr>
          </a:p>
        </p:txBody>
      </p:sp>
      <p:pic>
        <p:nvPicPr>
          <p:cNvPr id="242" name="Google Shape;242;p24"/>
          <p:cNvPicPr preferRelativeResize="0"/>
          <p:nvPr/>
        </p:nvPicPr>
        <p:blipFill rotWithShape="1">
          <a:blip r:embed="rId3">
            <a:alphaModFix/>
          </a:blip>
          <a:srcRect b="0" l="0" r="0" t="0"/>
          <a:stretch/>
        </p:blipFill>
        <p:spPr>
          <a:xfrm>
            <a:off x="1475656" y="1528833"/>
            <a:ext cx="6474600" cy="431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Poster discussion: final reflection</a:t>
            </a:r>
            <a:endParaRPr sz="3800">
              <a:latin typeface="Calibri"/>
              <a:ea typeface="Calibri"/>
              <a:cs typeface="Calibri"/>
              <a:sym typeface="Calibri"/>
            </a:endParaRPr>
          </a:p>
        </p:txBody>
      </p:sp>
      <p:sp>
        <p:nvSpPr>
          <p:cNvPr id="248" name="Google Shape;248;p25"/>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chemeClr val="dk1"/>
                </a:solidFill>
                <a:latin typeface="Calibri"/>
                <a:ea typeface="Calibri"/>
                <a:cs typeface="Calibri"/>
                <a:sym typeface="Calibri"/>
              </a:rPr>
              <a:t>What if I had not participated in today’s workshop?</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rgbClr val="000000"/>
                </a:solidFill>
                <a:latin typeface="Calibri"/>
                <a:ea typeface="Calibri"/>
                <a:cs typeface="Calibri"/>
                <a:sym typeface="Calibri"/>
              </a:rPr>
              <a:t>How </a:t>
            </a:r>
            <a:r>
              <a:rPr lang="de-DE" sz="2100">
                <a:latin typeface="Calibri"/>
                <a:ea typeface="Calibri"/>
                <a:cs typeface="Calibri"/>
                <a:sym typeface="Calibri"/>
              </a:rPr>
              <a:t>will</a:t>
            </a:r>
            <a:r>
              <a:rPr lang="de-DE" sz="2100">
                <a:solidFill>
                  <a:srgbClr val="000000"/>
                </a:solidFill>
                <a:latin typeface="Calibri"/>
                <a:ea typeface="Calibri"/>
                <a:cs typeface="Calibri"/>
                <a:sym typeface="Calibri"/>
              </a:rPr>
              <a:t> my pupils notice that I did?</a:t>
            </a:r>
            <a:endParaRPr sz="2100">
              <a:solidFill>
                <a:srgbClr val="000000"/>
              </a:solidFill>
              <a:latin typeface="Calibri"/>
              <a:ea typeface="Calibri"/>
              <a:cs typeface="Calibri"/>
              <a:sym typeface="Calibri"/>
            </a:endParaRPr>
          </a:p>
          <a:p>
            <a:pPr indent="-209550" lvl="0" marL="342900" marR="0" rtl="0" algn="just">
              <a:lnSpc>
                <a:spcPct val="107000"/>
              </a:lnSpc>
              <a:spcBef>
                <a:spcPts val="0"/>
              </a:spcBef>
              <a:spcAft>
                <a:spcPts val="0"/>
              </a:spcAft>
              <a:buClr>
                <a:srgbClr val="000000"/>
              </a:buClr>
              <a:buSzPts val="2100"/>
              <a:buFont typeface="Noto Sans Symbols"/>
              <a:buNone/>
            </a:pPr>
            <a:r>
              <a:t/>
            </a:r>
            <a:endParaRPr sz="2100">
              <a:solidFill>
                <a:srgbClr val="000000"/>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Final agreements</a:t>
            </a:r>
            <a:endParaRPr sz="3800">
              <a:latin typeface="Calibri"/>
              <a:ea typeface="Calibri"/>
              <a:cs typeface="Calibri"/>
              <a:sym typeface="Calibri"/>
            </a:endParaRPr>
          </a:p>
        </p:txBody>
      </p:sp>
      <p:sp>
        <p:nvSpPr>
          <p:cNvPr id="254" name="Google Shape;254;p26"/>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chemeClr val="dk1"/>
                </a:solidFill>
                <a:latin typeface="Calibri"/>
                <a:ea typeface="Calibri"/>
                <a:cs typeface="Calibri"/>
                <a:sym typeface="Calibri"/>
              </a:rPr>
              <a:t>What can we do to ensure that the untreated aspects are not lost?</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chemeClr val="dk1"/>
                </a:solidFill>
                <a:latin typeface="Calibri"/>
                <a:ea typeface="Calibri"/>
                <a:cs typeface="Calibri"/>
                <a:sym typeface="Calibri"/>
              </a:rPr>
              <a:t>Who can be approached or invited? </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chemeClr val="dk1"/>
                </a:solidFill>
                <a:latin typeface="Calibri"/>
                <a:ea typeface="Calibri"/>
                <a:cs typeface="Calibri"/>
                <a:sym typeface="Calibri"/>
              </a:rPr>
              <a:t>Who will take care of it? </a:t>
            </a:r>
            <a:endParaRPr/>
          </a:p>
          <a:p>
            <a:pPr indent="-342900" lvl="0" marL="342900" marR="0" rtl="0" algn="just">
              <a:lnSpc>
                <a:spcPct val="107000"/>
              </a:lnSpc>
              <a:spcBef>
                <a:spcPts val="0"/>
              </a:spcBef>
              <a:spcAft>
                <a:spcPts val="0"/>
              </a:spcAft>
              <a:buClr>
                <a:srgbClr val="000000"/>
              </a:buClr>
              <a:buSzPts val="2100"/>
              <a:buFont typeface="Noto Sans Symbols"/>
              <a:buChar char="∙"/>
            </a:pPr>
            <a:r>
              <a:rPr lang="de-DE" sz="2100">
                <a:solidFill>
                  <a:schemeClr val="dk1"/>
                </a:solidFill>
                <a:latin typeface="Calibri"/>
                <a:ea typeface="Calibri"/>
                <a:cs typeface="Calibri"/>
                <a:sym typeface="Calibri"/>
              </a:rPr>
              <a:t>How can you network?</a:t>
            </a:r>
            <a:endParaRPr sz="2100">
              <a:solidFill>
                <a:schemeClr val="dk1"/>
              </a:solidFill>
              <a:latin typeface="Calibri"/>
              <a:ea typeface="Calibri"/>
              <a:cs typeface="Calibri"/>
              <a:sym typeface="Calibri"/>
            </a:endParaRPr>
          </a:p>
          <a:p>
            <a:pPr indent="-209550" lvl="1" marL="800100" marR="0" rtl="0" algn="just">
              <a:lnSpc>
                <a:spcPct val="107000"/>
              </a:lnSpc>
              <a:spcBef>
                <a:spcPts val="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560286" y="114619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400"/>
              </a:spcBef>
              <a:spcAft>
                <a:spcPts val="0"/>
              </a:spcAft>
              <a:buClr>
                <a:schemeClr val="dk1"/>
              </a:buClr>
              <a:buSzPct val="30555"/>
              <a:buFont typeface="Arial"/>
              <a:buNone/>
            </a:pPr>
            <a:r>
              <a:rPr lang="de-DE" sz="4200">
                <a:latin typeface="Calibri"/>
                <a:ea typeface="Calibri"/>
                <a:cs typeface="Calibri"/>
                <a:sym typeface="Calibri"/>
              </a:rPr>
              <a:t>Thank you for your attention!</a:t>
            </a:r>
            <a:br>
              <a:rPr lang="de-DE" sz="4200">
                <a:latin typeface="Calibri"/>
                <a:ea typeface="Calibri"/>
                <a:cs typeface="Calibri"/>
                <a:sym typeface="Calibri"/>
              </a:rPr>
            </a:br>
            <a:r>
              <a:rPr lang="de-DE" sz="4200">
                <a:latin typeface="Calibri"/>
                <a:ea typeface="Calibri"/>
                <a:cs typeface="Calibri"/>
                <a:sym typeface="Calibri"/>
              </a:rPr>
              <a:t> Dziękujemy za uwagę!</a:t>
            </a:r>
            <a:endParaRPr sz="4200">
              <a:latin typeface="Calibri"/>
              <a:ea typeface="Calibri"/>
              <a:cs typeface="Calibri"/>
              <a:sym typeface="Calibri"/>
            </a:endParaRPr>
          </a:p>
          <a:p>
            <a:pPr indent="0" lvl="0" marL="0" rtl="0" algn="ctr">
              <a:lnSpc>
                <a:spcPct val="115000"/>
              </a:lnSpc>
              <a:spcBef>
                <a:spcPts val="0"/>
              </a:spcBef>
              <a:spcAft>
                <a:spcPts val="0"/>
              </a:spcAft>
              <a:buClr>
                <a:schemeClr val="dk1"/>
              </a:buClr>
              <a:buSzPct val="30555"/>
              <a:buFont typeface="Arial"/>
              <a:buNone/>
            </a:pPr>
            <a:r>
              <a:rPr lang="de-DE" sz="4200">
                <a:latin typeface="Calibri"/>
                <a:ea typeface="Calibri"/>
                <a:cs typeface="Calibri"/>
                <a:sym typeface="Calibri"/>
              </a:rPr>
              <a:t>Ευχαριστώ για την προσοχή σας!</a:t>
            </a:r>
            <a:endParaRPr sz="4200">
              <a:latin typeface="Calibri"/>
              <a:ea typeface="Calibri"/>
              <a:cs typeface="Calibri"/>
              <a:sym typeface="Calibri"/>
            </a:endParaRPr>
          </a:p>
          <a:p>
            <a:pPr indent="0" lvl="0" marL="0" rtl="0" algn="ctr">
              <a:lnSpc>
                <a:spcPct val="100000"/>
              </a:lnSpc>
              <a:spcBef>
                <a:spcPts val="0"/>
              </a:spcBef>
              <a:spcAft>
                <a:spcPts val="0"/>
              </a:spcAft>
              <a:buClr>
                <a:schemeClr val="dk1"/>
              </a:buClr>
              <a:buSzPct val="100000"/>
              <a:buFont typeface="Verdana"/>
              <a:buNone/>
            </a:pPr>
            <a:r>
              <a:t/>
            </a:r>
            <a:endParaRPr>
              <a:latin typeface="Verdana"/>
              <a:ea typeface="Verdana"/>
              <a:cs typeface="Verdana"/>
              <a:sym typeface="Verdana"/>
            </a:endParaRPr>
          </a:p>
        </p:txBody>
      </p:sp>
      <p:pic>
        <p:nvPicPr>
          <p:cNvPr id="260" name="Google Shape;260;p27"/>
          <p:cNvPicPr preferRelativeResize="0"/>
          <p:nvPr/>
        </p:nvPicPr>
        <p:blipFill rotWithShape="1">
          <a:blip r:embed="rId3">
            <a:alphaModFix/>
          </a:blip>
          <a:srcRect b="0" l="0" r="0" t="0"/>
          <a:stretch/>
        </p:blipFill>
        <p:spPr>
          <a:xfrm>
            <a:off x="2522165" y="2801257"/>
            <a:ext cx="4099670" cy="27795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457200" y="729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Calibri"/>
              <a:buNone/>
            </a:pPr>
            <a:r>
              <a:rPr lang="de-DE" sz="3800"/>
              <a:t>References</a:t>
            </a:r>
            <a:endParaRPr sz="3800"/>
          </a:p>
        </p:txBody>
      </p:sp>
      <p:sp>
        <p:nvSpPr>
          <p:cNvPr id="266" name="Google Shape;266;p28"/>
          <p:cNvSpPr txBox="1"/>
          <p:nvPr>
            <p:ph idx="1" type="body"/>
          </p:nvPr>
        </p:nvSpPr>
        <p:spPr>
          <a:xfrm>
            <a:off x="395536" y="1340768"/>
            <a:ext cx="8511000" cy="4990500"/>
          </a:xfrm>
          <a:prstGeom prst="rect">
            <a:avLst/>
          </a:prstGeom>
          <a:noFill/>
          <a:ln>
            <a:noFill/>
          </a:ln>
        </p:spPr>
        <p:txBody>
          <a:bodyPr anchorCtr="0" anchor="t" bIns="45700" lIns="91425" spcFirstLastPara="1" rIns="91425" wrap="square" tIns="45700">
            <a:noAutofit/>
          </a:bodyPr>
          <a:lstStyle/>
          <a:p>
            <a:pPr indent="-342900" lvl="0" marL="342900" rtl="0" algn="just">
              <a:spcBef>
                <a:spcPts val="340"/>
              </a:spcBef>
              <a:spcAft>
                <a:spcPts val="0"/>
              </a:spcAft>
              <a:buClr>
                <a:schemeClr val="dk1"/>
              </a:buClr>
              <a:buSzPts val="1700"/>
              <a:buNone/>
            </a:pPr>
            <a:r>
              <a:rPr lang="de-DE" sz="1700">
                <a:latin typeface="Calibri"/>
                <a:ea typeface="Calibri"/>
                <a:cs typeface="Calibri"/>
                <a:sym typeface="Calibri"/>
              </a:rPr>
              <a:t>Becker, D. (2006)</a:t>
            </a:r>
            <a:r>
              <a:rPr lang="de-DE" sz="1700"/>
              <a:t>.</a:t>
            </a:r>
            <a:r>
              <a:rPr lang="de-DE" sz="1700">
                <a:latin typeface="Calibri"/>
                <a:ea typeface="Calibri"/>
                <a:cs typeface="Calibri"/>
                <a:sym typeface="Calibri"/>
              </a:rPr>
              <a:t> </a:t>
            </a:r>
            <a:r>
              <a:rPr i="1" lang="de-DE" sz="1700">
                <a:latin typeface="Calibri"/>
                <a:ea typeface="Calibri"/>
                <a:cs typeface="Calibri"/>
                <a:sym typeface="Calibri"/>
              </a:rPr>
              <a:t>Die Erfindung des Traumas – Verflochtene Geschichten.</a:t>
            </a:r>
            <a:r>
              <a:rPr lang="de-DE" sz="1700">
                <a:latin typeface="Calibri"/>
                <a:ea typeface="Calibri"/>
                <a:cs typeface="Calibri"/>
                <a:sym typeface="Calibri"/>
              </a:rPr>
              <a:t> Freiburg: edition Freitag.</a:t>
            </a:r>
            <a:endParaRPr/>
          </a:p>
          <a:p>
            <a:pPr indent="-342900" lvl="0" marL="342900" rtl="0" algn="just">
              <a:spcBef>
                <a:spcPts val="340"/>
              </a:spcBef>
              <a:spcAft>
                <a:spcPts val="0"/>
              </a:spcAft>
              <a:buClr>
                <a:srgbClr val="111111"/>
              </a:buClr>
              <a:buSzPts val="1700"/>
              <a:buNone/>
            </a:pPr>
            <a:r>
              <a:rPr lang="de-DE" sz="1700">
                <a:solidFill>
                  <a:srgbClr val="111111"/>
                </a:solidFill>
                <a:latin typeface="Calibri"/>
                <a:ea typeface="Calibri"/>
                <a:cs typeface="Calibri"/>
                <a:sym typeface="Calibri"/>
              </a:rPr>
              <a:t>Plutzar, V. (2016)</a:t>
            </a:r>
            <a:r>
              <a:rPr lang="de-DE" sz="1700">
                <a:solidFill>
                  <a:srgbClr val="111111"/>
                </a:solidFill>
              </a:rPr>
              <a:t>. </a:t>
            </a:r>
            <a:r>
              <a:rPr lang="de-DE" sz="1700">
                <a:solidFill>
                  <a:srgbClr val="111111"/>
                </a:solidFill>
                <a:latin typeface="Calibri"/>
                <a:ea typeface="Calibri"/>
                <a:cs typeface="Calibri"/>
                <a:sym typeface="Calibri"/>
              </a:rPr>
              <a:t>Sprachenlernen nach der Flucht. Überlegungen zu Implikationen der Folgen von Trauma und Flucht für den Deutschunterricht Erwachsener. In: </a:t>
            </a:r>
            <a:r>
              <a:rPr i="1" lang="de-DE" sz="1700">
                <a:solidFill>
                  <a:srgbClr val="111111"/>
                </a:solidFill>
                <a:latin typeface="Calibri"/>
                <a:ea typeface="Calibri"/>
                <a:cs typeface="Calibri"/>
                <a:sym typeface="Calibri"/>
              </a:rPr>
              <a:t>OBST</a:t>
            </a:r>
            <a:r>
              <a:rPr lang="de-DE" sz="1700">
                <a:solidFill>
                  <a:srgbClr val="111111"/>
                </a:solidFill>
                <a:latin typeface="Calibri"/>
                <a:ea typeface="Calibri"/>
                <a:cs typeface="Calibri"/>
                <a:sym typeface="Calibri"/>
              </a:rPr>
              <a:t> (Osnabrücker Beiträge zur Sprachtheorie) Heft 89, Flucht. Punkt. Sprache, 109–132.</a:t>
            </a:r>
            <a:endParaRPr/>
          </a:p>
          <a:p>
            <a:pPr indent="-342900" lvl="0" marL="342900" rtl="0" algn="just">
              <a:spcBef>
                <a:spcPts val="340"/>
              </a:spcBef>
              <a:spcAft>
                <a:spcPts val="0"/>
              </a:spcAft>
              <a:buClr>
                <a:srgbClr val="111111"/>
              </a:buClr>
              <a:buSzPts val="1700"/>
              <a:buNone/>
            </a:pPr>
            <a:r>
              <a:rPr lang="de-DE" sz="1700">
                <a:solidFill>
                  <a:srgbClr val="111111"/>
                </a:solidFill>
                <a:latin typeface="Calibri"/>
                <a:ea typeface="Calibri"/>
                <a:cs typeface="Calibri"/>
                <a:sym typeface="Calibri"/>
              </a:rPr>
              <a:t>Plutzar, V. (2019)</a:t>
            </a:r>
            <a:r>
              <a:rPr lang="de-DE" sz="1700">
                <a:solidFill>
                  <a:srgbClr val="111111"/>
                </a:solidFill>
              </a:rPr>
              <a:t>.</a:t>
            </a:r>
            <a:r>
              <a:rPr lang="de-DE" sz="1700">
                <a:solidFill>
                  <a:srgbClr val="111111"/>
                </a:solidFill>
                <a:latin typeface="Calibri"/>
                <a:ea typeface="Calibri"/>
                <a:cs typeface="Calibri"/>
                <a:sym typeface="Calibri"/>
              </a:rPr>
              <a:t> Sprachenlernen im Kontext von Flucht und Migration. Psychologische Aspekte und ihre Implikationen für den Deutschunterricht. In: S. Schmölzer-Eibinger / M. Akbulut / B. Bushati (eds.), </a:t>
            </a:r>
            <a:r>
              <a:rPr i="1" lang="de-DE" sz="1700">
                <a:solidFill>
                  <a:srgbClr val="111111"/>
                </a:solidFill>
                <a:latin typeface="Calibri"/>
                <a:ea typeface="Calibri"/>
                <a:cs typeface="Calibri"/>
                <a:sym typeface="Calibri"/>
              </a:rPr>
              <a:t>Mit Sprachen Grenzen überwinden. Sprachenlernen und Wertebildung im Kontext von Flucht und Migration</a:t>
            </a:r>
            <a:r>
              <a:rPr lang="de-DE" sz="1700">
                <a:solidFill>
                  <a:srgbClr val="111111"/>
                </a:solidFill>
                <a:latin typeface="Calibri"/>
                <a:ea typeface="Calibri"/>
                <a:cs typeface="Calibri"/>
                <a:sym typeface="Calibri"/>
              </a:rPr>
              <a:t> (pp. 215–228). Münster: Waxmann.</a:t>
            </a:r>
            <a:endParaRPr/>
          </a:p>
          <a:p>
            <a:pPr indent="-342900" lvl="0" marL="342900" rtl="0" algn="just">
              <a:spcBef>
                <a:spcPts val="340"/>
              </a:spcBef>
              <a:spcAft>
                <a:spcPts val="0"/>
              </a:spcAft>
              <a:buClr>
                <a:srgbClr val="111111"/>
              </a:buClr>
              <a:buSzPts val="1700"/>
              <a:buNone/>
            </a:pPr>
            <a:r>
              <a:rPr lang="de-DE" sz="1700">
                <a:solidFill>
                  <a:srgbClr val="111111"/>
                </a:solidFill>
                <a:latin typeface="Calibri"/>
                <a:ea typeface="Calibri"/>
                <a:cs typeface="Calibri"/>
                <a:sym typeface="Calibri"/>
              </a:rPr>
              <a:t>Plutzar, V. (2022)</a:t>
            </a:r>
            <a:r>
              <a:rPr lang="de-DE" sz="1700">
                <a:solidFill>
                  <a:srgbClr val="111111"/>
                </a:solidFill>
              </a:rPr>
              <a:t>.</a:t>
            </a:r>
            <a:r>
              <a:rPr lang="de-DE" sz="1700">
                <a:solidFill>
                  <a:srgbClr val="111111"/>
                </a:solidFill>
                <a:latin typeface="Calibri"/>
                <a:ea typeface="Calibri"/>
                <a:cs typeface="Calibri"/>
                <a:sym typeface="Calibri"/>
              </a:rPr>
              <a:t> War and displacement in the neighbouring country What does it mean to my work as a teacher? Presentation in a MaMLise webinar. </a:t>
            </a:r>
            <a:r>
              <a:rPr lang="de-DE" sz="1700" u="sng">
                <a:solidFill>
                  <a:srgbClr val="111111"/>
                </a:solidFill>
                <a:latin typeface="Calibri"/>
                <a:ea typeface="Calibri"/>
                <a:cs typeface="Calibri"/>
                <a:sym typeface="Calibri"/>
                <a:hlinkClick r:id="rId3">
                  <a:extLst>
                    <a:ext uri="{A12FA001-AC4F-418D-AE19-62706E023703}">
                      <ahyp:hlinkClr val="tx"/>
                    </a:ext>
                  </a:extLst>
                </a:hlinkClick>
              </a:rPr>
              <a:t>http://mamlise.home.amu.edu.pl/?page_id=350</a:t>
            </a:r>
            <a:r>
              <a:rPr lang="de-DE" sz="1700">
                <a:solidFill>
                  <a:srgbClr val="111111"/>
                </a:solidFill>
                <a:latin typeface="Calibri"/>
                <a:ea typeface="Calibri"/>
                <a:cs typeface="Calibri"/>
                <a:sym typeface="Calibri"/>
              </a:rPr>
              <a:t>. </a:t>
            </a:r>
            <a:endParaRPr/>
          </a:p>
          <a:p>
            <a:pPr indent="-342900" lvl="0" marL="342900" rtl="0" algn="just">
              <a:spcBef>
                <a:spcPts val="340"/>
              </a:spcBef>
              <a:spcAft>
                <a:spcPts val="0"/>
              </a:spcAft>
              <a:buClr>
                <a:srgbClr val="111111"/>
              </a:buClr>
              <a:buSzPts val="1700"/>
              <a:buNone/>
            </a:pPr>
            <a:r>
              <a:rPr b="0" i="0" lang="de-DE" sz="1700" u="none" strike="noStrike">
                <a:solidFill>
                  <a:srgbClr val="111111"/>
                </a:solidFill>
                <a:latin typeface="Calibri"/>
                <a:ea typeface="Calibri"/>
                <a:cs typeface="Calibri"/>
                <a:sym typeface="Calibri"/>
              </a:rPr>
              <a:t>Szczepaniak-Kozak, A. / Farrell, A. / Ballweg, S. / Wąsikiewicz-Firlej, E. /Daase, A. / Masterson, M. (2023</a:t>
            </a:r>
            <a:r>
              <a:rPr b="0" i="1" lang="de-DE" sz="1700" u="none" strike="noStrike">
                <a:solidFill>
                  <a:srgbClr val="111111"/>
                </a:solidFill>
                <a:latin typeface="Calibri"/>
                <a:ea typeface="Calibri"/>
                <a:cs typeface="Calibri"/>
                <a:sym typeface="Calibri"/>
              </a:rPr>
              <a:t>)</a:t>
            </a:r>
            <a:r>
              <a:rPr lang="de-DE" sz="1700">
                <a:solidFill>
                  <a:srgbClr val="111111"/>
                </a:solidFill>
              </a:rPr>
              <a:t>.</a:t>
            </a:r>
            <a:r>
              <a:rPr b="0" i="1" lang="de-DE" sz="1700" u="none" strike="noStrike">
                <a:solidFill>
                  <a:srgbClr val="111111"/>
                </a:solidFill>
                <a:latin typeface="Calibri"/>
                <a:ea typeface="Calibri"/>
                <a:cs typeface="Calibri"/>
                <a:sym typeface="Calibri"/>
              </a:rPr>
              <a:t> Promoting multilingual practices in school and home environments </a:t>
            </a:r>
            <a:r>
              <a:rPr b="0" i="0" lang="de-DE" sz="1700" u="none" strike="noStrike">
                <a:solidFill>
                  <a:srgbClr val="111111"/>
                </a:solidFill>
                <a:latin typeface="Calibri"/>
                <a:ea typeface="Calibri"/>
                <a:cs typeface="Calibri"/>
                <a:sym typeface="Calibri"/>
              </a:rPr>
              <a:t>(Interdisziplinäre Verortungen der Angewandten Linguistik, 8). Göttingen: V&amp;R unipress</a:t>
            </a:r>
            <a:endParaRPr sz="1700">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t/>
            </a:r>
            <a:endParaRPr b="0" i="0" sz="1300" u="none" strike="noStrike">
              <a:solidFill>
                <a:srgbClr val="111111"/>
              </a:solidFill>
              <a:latin typeface="Calibri"/>
              <a:ea typeface="Calibri"/>
              <a:cs typeface="Calibri"/>
              <a:sym typeface="Calibri"/>
            </a:endParaRPr>
          </a:p>
          <a:p>
            <a:pPr indent="-444500" lvl="0" marL="673100" rtl="0" algn="just">
              <a:lnSpc>
                <a:spcPct val="100000"/>
              </a:lnSpc>
              <a:spcBef>
                <a:spcPts val="0"/>
              </a:spcBef>
              <a:spcAft>
                <a:spcPts val="0"/>
              </a:spcAft>
              <a:buClr>
                <a:schemeClr val="dk1"/>
              </a:buClr>
              <a:buSzPts val="1100"/>
              <a:buFont typeface="Arial"/>
              <a:buNone/>
            </a:pPr>
            <a:r>
              <a:t/>
            </a:r>
            <a:endParaRPr sz="1300">
              <a:latin typeface="Calibri"/>
              <a:ea typeface="Calibri"/>
              <a:cs typeface="Calibri"/>
              <a:sym typeface="Calibri"/>
            </a:endParaRPr>
          </a:p>
          <a:p>
            <a:pPr indent="0" lvl="0" marL="0" rtl="0" algn="just">
              <a:lnSpc>
                <a:spcPct val="100000"/>
              </a:lnSpc>
              <a:spcBef>
                <a:spcPts val="0"/>
              </a:spcBef>
              <a:spcAft>
                <a:spcPts val="0"/>
              </a:spcAft>
              <a:buClr>
                <a:schemeClr val="dk1"/>
              </a:buClr>
              <a:buSzPts val="1300"/>
              <a:buNone/>
            </a:pPr>
            <a:r>
              <a:t/>
            </a:r>
            <a:endParaRPr sz="13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de-DE" sz="4400">
                <a:latin typeface="Calibri"/>
                <a:ea typeface="Calibri"/>
                <a:cs typeface="Calibri"/>
                <a:sym typeface="Calibri"/>
              </a:rPr>
              <a:t>CERTIFICATES</a:t>
            </a:r>
            <a:br>
              <a:rPr lang="de-DE" sz="4400">
                <a:latin typeface="Calibri"/>
                <a:ea typeface="Calibri"/>
                <a:cs typeface="Calibri"/>
                <a:sym typeface="Calibri"/>
              </a:rPr>
            </a:br>
            <a:endParaRPr/>
          </a:p>
        </p:txBody>
      </p:sp>
      <p:sp>
        <p:nvSpPr>
          <p:cNvPr id="272" name="Google Shape;272;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de-DE" sz="3000"/>
              <a:t>Thank you for your participation</a:t>
            </a:r>
            <a:endParaRPr sz="3000"/>
          </a:p>
        </p:txBody>
      </p:sp>
      <p:sp>
        <p:nvSpPr>
          <p:cNvPr id="273" name="Google Shape;27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400"/>
              <a:buFont typeface="Calibri"/>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Getting to know each other</a:t>
            </a:r>
            <a:endParaRPr sz="3800">
              <a:latin typeface="Calibri"/>
              <a:ea typeface="Calibri"/>
              <a:cs typeface="Calibri"/>
              <a:sym typeface="Calibri"/>
            </a:endParaRPr>
          </a:p>
        </p:txBody>
      </p:sp>
      <p:pic>
        <p:nvPicPr>
          <p:cNvPr id="104" name="Google Shape;104;p3"/>
          <p:cNvPicPr preferRelativeResize="0"/>
          <p:nvPr/>
        </p:nvPicPr>
        <p:blipFill rotWithShape="1">
          <a:blip r:embed="rId3">
            <a:alphaModFix/>
          </a:blip>
          <a:srcRect b="0" l="0" r="0" t="0"/>
          <a:stretch/>
        </p:blipFill>
        <p:spPr>
          <a:xfrm>
            <a:off x="1907704" y="1700808"/>
            <a:ext cx="5745600" cy="410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de-DE" sz="3800"/>
              <a:t>Coming together by means of content</a:t>
            </a:r>
            <a:endParaRPr/>
          </a:p>
        </p:txBody>
      </p:sp>
      <p:sp>
        <p:nvSpPr>
          <p:cNvPr id="110" name="Google Shape;11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None/>
            </a:pPr>
            <a:r>
              <a:rPr lang="de-DE" sz="2500">
                <a:latin typeface="Calibri"/>
                <a:ea typeface="Calibri"/>
                <a:cs typeface="Calibri"/>
                <a:sym typeface="Calibri"/>
              </a:rPr>
              <a:t>I am attending this workshop because</a:t>
            </a:r>
            <a:r>
              <a:rPr lang="de-DE" sz="2500"/>
              <a:t> …</a:t>
            </a:r>
            <a:endParaRPr/>
          </a:p>
          <a:p>
            <a:pPr indent="-285750" lvl="1" marL="742950" rtl="0" algn="l">
              <a:lnSpc>
                <a:spcPct val="107000"/>
              </a:lnSpc>
              <a:spcBef>
                <a:spcPts val="0"/>
              </a:spcBef>
              <a:spcAft>
                <a:spcPts val="0"/>
              </a:spcAft>
              <a:buClr>
                <a:schemeClr val="dk1"/>
              </a:buClr>
              <a:buSzPts val="2100"/>
              <a:buChar char="–"/>
            </a:pPr>
            <a:r>
              <a:rPr lang="de-DE" sz="2100"/>
              <a:t>Write your personal answers on presentation cards (one card for one answer).</a:t>
            </a:r>
            <a:endParaRPr/>
          </a:p>
          <a:p>
            <a:pPr indent="-285750" lvl="1" marL="742950" rtl="0" algn="l">
              <a:lnSpc>
                <a:spcPct val="107000"/>
              </a:lnSpc>
              <a:spcBef>
                <a:spcPts val="0"/>
              </a:spcBef>
              <a:spcAft>
                <a:spcPts val="0"/>
              </a:spcAft>
              <a:buClr>
                <a:schemeClr val="dk1"/>
              </a:buClr>
              <a:buSzPts val="2100"/>
              <a:buChar char="–"/>
            </a:pPr>
            <a:r>
              <a:rPr lang="de-DE" sz="2100"/>
              <a:t>Get together in a small group and share your reasons for attending this workshop – perhaps there will more reasons.</a:t>
            </a:r>
            <a:endParaRPr/>
          </a:p>
          <a:p>
            <a:pPr indent="-285750" lvl="1" marL="742950" rtl="0" algn="l">
              <a:lnSpc>
                <a:spcPct val="107000"/>
              </a:lnSpc>
              <a:spcBef>
                <a:spcPts val="0"/>
              </a:spcBef>
              <a:spcAft>
                <a:spcPts val="0"/>
              </a:spcAft>
              <a:buClr>
                <a:schemeClr val="dk1"/>
              </a:buClr>
              <a:buSzPts val="2100"/>
              <a:buChar char="–"/>
            </a:pPr>
            <a:r>
              <a:rPr lang="de-DE" sz="2100"/>
              <a:t>Collect your cards all together on the pinboard, they also can be clustered (putting similar responses together)</a:t>
            </a:r>
            <a:endParaRPr/>
          </a:p>
          <a:p>
            <a:pPr indent="-285750" lvl="1" marL="742950" rtl="0" algn="l">
              <a:lnSpc>
                <a:spcPct val="107000"/>
              </a:lnSpc>
              <a:spcBef>
                <a:spcPts val="0"/>
              </a:spcBef>
              <a:spcAft>
                <a:spcPts val="0"/>
              </a:spcAft>
              <a:buClr>
                <a:schemeClr val="dk1"/>
              </a:buClr>
              <a:buSzPts val="2100"/>
              <a:buChar char="–"/>
            </a:pPr>
            <a:r>
              <a:rPr lang="de-DE" sz="2100"/>
              <a:t>Which commonalities and differences</a:t>
            </a:r>
            <a:endParaRPr/>
          </a:p>
        </p:txBody>
      </p:sp>
      <p:sp>
        <p:nvSpPr>
          <p:cNvPr id="111" name="Google Shape;11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400"/>
              <a:buFont typeface="Calibri"/>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Outline</a:t>
            </a:r>
            <a:endParaRPr sz="3800">
              <a:latin typeface="Calibri"/>
              <a:ea typeface="Calibri"/>
              <a:cs typeface="Calibri"/>
              <a:sym typeface="Calibri"/>
            </a:endParaRPr>
          </a:p>
        </p:txBody>
      </p:sp>
      <p:sp>
        <p:nvSpPr>
          <p:cNvPr id="117" name="Google Shape;117;p5"/>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81000" lvl="0" marL="457200" marR="0" rtl="0" algn="just">
              <a:lnSpc>
                <a:spcPct val="100000"/>
              </a:lnSpc>
              <a:spcBef>
                <a:spcPts val="1000"/>
              </a:spcBef>
              <a:spcAft>
                <a:spcPts val="0"/>
              </a:spcAft>
              <a:buClr>
                <a:schemeClr val="dk1"/>
              </a:buClr>
              <a:buSzPts val="2400"/>
              <a:buFont typeface="Verdana"/>
              <a:buChar char="•"/>
            </a:pPr>
            <a:r>
              <a:rPr b="0" i="0" lang="de-DE" sz="2100" u="none" cap="none" strike="noStrike">
                <a:solidFill>
                  <a:schemeClr val="dk1"/>
                </a:solidFill>
                <a:latin typeface="Calibri"/>
                <a:ea typeface="Calibri"/>
                <a:cs typeface="Calibri"/>
                <a:sym typeface="Calibri"/>
              </a:rPr>
              <a:t>Getting to know each other</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de-DE" sz="2100" u="none" cap="none" strike="noStrike">
                <a:solidFill>
                  <a:schemeClr val="dk1"/>
                </a:solidFill>
                <a:latin typeface="Calibri"/>
                <a:ea typeface="Calibri"/>
                <a:cs typeface="Calibri"/>
                <a:sym typeface="Calibri"/>
              </a:rPr>
              <a:t>Perception of professional boundaries</a:t>
            </a:r>
            <a:endParaRPr/>
          </a:p>
          <a:p>
            <a:pPr indent="-381000" lvl="0" marL="457200" marR="0" rtl="0" algn="just">
              <a:lnSpc>
                <a:spcPct val="100000"/>
              </a:lnSpc>
              <a:spcBef>
                <a:spcPts val="1000"/>
              </a:spcBef>
              <a:spcAft>
                <a:spcPts val="0"/>
              </a:spcAft>
              <a:buClr>
                <a:schemeClr val="dk1"/>
              </a:buClr>
              <a:buSzPts val="2400"/>
              <a:buFont typeface="Verdana"/>
              <a:buChar char="•"/>
            </a:pPr>
            <a:r>
              <a:rPr b="0" i="0" lang="de-DE" sz="2100" u="none" cap="none" strike="noStrike">
                <a:solidFill>
                  <a:schemeClr val="dk1"/>
                </a:solidFill>
                <a:latin typeface="Calibri"/>
                <a:ea typeface="Calibri"/>
                <a:cs typeface="Calibri"/>
                <a:sym typeface="Calibri"/>
              </a:rPr>
              <a:t>Sequential traumatisation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Perception of professional boundaries</a:t>
            </a:r>
            <a:endParaRPr sz="3800">
              <a:latin typeface="Calibri"/>
              <a:ea typeface="Calibri"/>
              <a:cs typeface="Calibri"/>
              <a:sym typeface="Calibri"/>
            </a:endParaRPr>
          </a:p>
        </p:txBody>
      </p:sp>
      <p:pic>
        <p:nvPicPr>
          <p:cNvPr id="123" name="Google Shape;123;p6"/>
          <p:cNvPicPr preferRelativeResize="0"/>
          <p:nvPr/>
        </p:nvPicPr>
        <p:blipFill rotWithShape="1">
          <a:blip r:embed="rId3">
            <a:alphaModFix/>
          </a:blip>
          <a:srcRect b="0" l="0" r="0" t="0"/>
          <a:stretch/>
        </p:blipFill>
        <p:spPr>
          <a:xfrm>
            <a:off x="1475656" y="1528833"/>
            <a:ext cx="6264696" cy="4176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Starting point</a:t>
            </a:r>
            <a:endParaRPr sz="3800">
              <a:latin typeface="Calibri"/>
              <a:ea typeface="Calibri"/>
              <a:cs typeface="Calibri"/>
              <a:sym typeface="Calibri"/>
            </a:endParaRPr>
          </a:p>
        </p:txBody>
      </p:sp>
      <p:sp>
        <p:nvSpPr>
          <p:cNvPr id="129" name="Google Shape;129;p7"/>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marR="0" rtl="0" algn="just">
              <a:lnSpc>
                <a:spcPct val="107000"/>
              </a:lnSpc>
              <a:spcBef>
                <a:spcPts val="0"/>
              </a:spcBef>
              <a:spcAft>
                <a:spcPts val="0"/>
              </a:spcAft>
              <a:buNone/>
            </a:pPr>
            <a:r>
              <a:rPr b="0" i="0" lang="de-DE" sz="2100" u="none" cap="none" strike="noStrike">
                <a:solidFill>
                  <a:schemeClr val="dk1"/>
                </a:solidFill>
                <a:latin typeface="Calibri"/>
                <a:ea typeface="Calibri"/>
                <a:cs typeface="Calibri"/>
                <a:sym typeface="Calibri"/>
              </a:rPr>
              <a:t>Having to deal with (a larger) number of newly immigrated pupils, especially from war zones or with experiences of flight, without preparation (in terms of time and content) can lead to the following experiences and feelings:</a:t>
            </a:r>
            <a:endParaRPr/>
          </a:p>
          <a:p>
            <a:pPr indent="-342900" lvl="0" marL="342900" marR="0" rtl="0" algn="just">
              <a:lnSpc>
                <a:spcPct val="107000"/>
              </a:lnSpc>
              <a:spcBef>
                <a:spcPts val="80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Chaos and disorientation</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Overstrain in the role as a teacher</a:t>
            </a:r>
            <a:endParaRPr/>
          </a:p>
          <a:p>
            <a:pPr indent="-342900" lvl="0" marL="342900" marR="0" rtl="0" algn="just">
              <a:lnSpc>
                <a:spcPct val="107000"/>
              </a:lnSpc>
              <a:spcBef>
                <a:spcPts val="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Insecurity about own behaviour</a:t>
            </a:r>
            <a:endParaRPr/>
          </a:p>
          <a:p>
            <a:pPr indent="-342900" lvl="1" marL="800100" marR="0" rtl="0" algn="just">
              <a:lnSpc>
                <a:spcPct val="107000"/>
              </a:lnSpc>
              <a:spcBef>
                <a:spcPts val="80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Used languages in communication with the pupils</a:t>
            </a:r>
            <a:endParaRPr/>
          </a:p>
          <a:p>
            <a:pPr indent="-342900" lvl="1" marL="800100" marR="0" rtl="0" algn="just">
              <a:lnSpc>
                <a:spcPct val="107000"/>
              </a:lnSpc>
              <a:spcBef>
                <a:spcPts val="80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Topics allowed or to be avoided in contact with pupils</a:t>
            </a:r>
            <a:endParaRPr/>
          </a:p>
          <a:p>
            <a:pPr indent="-342900" lvl="1" marL="800100" marR="0" rtl="0" algn="just">
              <a:lnSpc>
                <a:spcPct val="107000"/>
              </a:lnSpc>
              <a:spcBef>
                <a:spcPts val="800"/>
              </a:spcBef>
              <a:spcAft>
                <a:spcPts val="0"/>
              </a:spcAft>
              <a:buClr>
                <a:srgbClr val="000000"/>
              </a:buClr>
              <a:buSzPts val="2100"/>
              <a:buFont typeface="Noto Sans Symbols"/>
              <a:buChar char="∙"/>
            </a:pPr>
            <a:r>
              <a:rPr b="0" i="0" lang="de-DE" sz="2100" u="none" cap="none" strike="noStrike">
                <a:solidFill>
                  <a:srgbClr val="000000"/>
                </a:solidFill>
                <a:latin typeface="Calibri"/>
                <a:ea typeface="Calibri"/>
                <a:cs typeface="Calibri"/>
                <a:sym typeface="Calibri"/>
              </a:rPr>
              <a:t>Dealing with my own emotions</a:t>
            </a:r>
            <a:endParaRPr/>
          </a:p>
          <a:p>
            <a:pPr indent="-209550" lvl="1" marL="800100" marR="0" rtl="0" algn="just">
              <a:lnSpc>
                <a:spcPct val="107000"/>
              </a:lnSpc>
              <a:spcBef>
                <a:spcPts val="800"/>
              </a:spcBef>
              <a:spcAft>
                <a:spcPts val="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a:p>
            <a:pPr indent="-209550" lvl="1" marL="800100" marR="0" rtl="0" algn="just">
              <a:lnSpc>
                <a:spcPct val="107000"/>
              </a:lnSpc>
              <a:spcBef>
                <a:spcPts val="800"/>
              </a:spcBef>
              <a:spcAft>
                <a:spcPts val="800"/>
              </a:spcAft>
              <a:buClr>
                <a:srgbClr val="000000"/>
              </a:buClr>
              <a:buSzPts val="2100"/>
              <a:buFont typeface="Noto Sans Symbols"/>
              <a:buNone/>
            </a:pPr>
            <a:r>
              <a:t/>
            </a:r>
            <a:endParaRPr b="0" i="0" sz="2100" u="none" cap="none" strike="noStrike">
              <a:solidFill>
                <a:srgbClr val="000000"/>
              </a:solidFill>
              <a:latin typeface="Calibri"/>
              <a:ea typeface="Calibri"/>
              <a:cs typeface="Calibri"/>
              <a:sym typeface="Calibri"/>
            </a:endParaRPr>
          </a:p>
        </p:txBody>
      </p:sp>
      <p:sp>
        <p:nvSpPr>
          <p:cNvPr id="130" name="Google Shape;130;p7"/>
          <p:cNvSpPr/>
          <p:nvPr/>
        </p:nvSpPr>
        <p:spPr>
          <a:xfrm>
            <a:off x="6156176" y="2924944"/>
            <a:ext cx="2880320" cy="1298377"/>
          </a:xfrm>
          <a:prstGeom prst="wedgeEllipseCallout">
            <a:avLst>
              <a:gd fmla="val -20833" name="adj1"/>
              <a:gd fmla="val 62500" name="adj2"/>
            </a:avLst>
          </a:prstGeom>
          <a:noFill/>
          <a:ln cap="flat" cmpd="sng" w="381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1800" u="none" cap="none" strike="noStrike">
                <a:solidFill>
                  <a:schemeClr val="dk1"/>
                </a:solidFill>
                <a:latin typeface="Calibri"/>
                <a:ea typeface="Calibri"/>
                <a:cs typeface="Calibri"/>
                <a:sym typeface="Calibri"/>
              </a:rPr>
              <a:t>Normal reaction in an extraordinary situation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latin typeface="Calibri"/>
                <a:ea typeface="Calibri"/>
                <a:cs typeface="Calibri"/>
                <a:sym typeface="Calibri"/>
              </a:rPr>
              <a:t>Joint reflection</a:t>
            </a:r>
            <a:endParaRPr sz="3800">
              <a:latin typeface="Calibri"/>
              <a:ea typeface="Calibri"/>
              <a:cs typeface="Calibri"/>
              <a:sym typeface="Calibri"/>
            </a:endParaRPr>
          </a:p>
        </p:txBody>
      </p:sp>
      <p:sp>
        <p:nvSpPr>
          <p:cNvPr id="136" name="Google Shape;136;p8"/>
          <p:cNvSpPr txBox="1"/>
          <p:nvPr/>
        </p:nvSpPr>
        <p:spPr>
          <a:xfrm>
            <a:off x="457200" y="1556792"/>
            <a:ext cx="8229600" cy="4525963"/>
          </a:xfrm>
          <a:prstGeom prst="rect">
            <a:avLst/>
          </a:prstGeom>
          <a:noFill/>
          <a:ln>
            <a:noFill/>
          </a:ln>
        </p:spPr>
        <p:txBody>
          <a:bodyPr anchorCtr="0" anchor="t" bIns="45700" lIns="91425" spcFirstLastPara="1" rIns="91425" wrap="square" tIns="45700">
            <a:normAutofit/>
          </a:bodyPr>
          <a:lstStyle/>
          <a:p>
            <a:pPr indent="0" lvl="0" marL="0" marR="0" rtl="0" algn="just">
              <a:lnSpc>
                <a:spcPct val="107000"/>
              </a:lnSpc>
              <a:spcBef>
                <a:spcPts val="0"/>
              </a:spcBef>
              <a:spcAft>
                <a:spcPts val="0"/>
              </a:spcAft>
              <a:buNone/>
            </a:pPr>
            <a:r>
              <a:rPr b="1" lang="de-DE" sz="2300">
                <a:solidFill>
                  <a:schemeClr val="dk1"/>
                </a:solidFill>
                <a:latin typeface="Calibri"/>
                <a:ea typeface="Calibri"/>
                <a:cs typeface="Calibri"/>
                <a:sym typeface="Calibri"/>
              </a:rPr>
              <a:t>I</a:t>
            </a:r>
            <a:r>
              <a:rPr b="1" lang="de-DE" sz="2300">
                <a:solidFill>
                  <a:schemeClr val="dk1"/>
                </a:solidFill>
                <a:latin typeface="Calibri"/>
                <a:ea typeface="Calibri"/>
                <a:cs typeface="Calibri"/>
                <a:sym typeface="Calibri"/>
              </a:rPr>
              <a:t>n small groups, discuss the following questions</a:t>
            </a:r>
            <a:endParaRPr/>
          </a:p>
          <a:p>
            <a:pPr indent="-342900" lvl="0" marL="342900" marR="0" rtl="0" algn="just">
              <a:lnSpc>
                <a:spcPct val="107000"/>
              </a:lnSpc>
              <a:spcBef>
                <a:spcPts val="80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What is my professional role?</a:t>
            </a:r>
            <a:endParaRPr sz="2100">
              <a:solidFill>
                <a:schemeClr val="dk1"/>
              </a:solidFill>
              <a:latin typeface="Calibri"/>
              <a:ea typeface="Calibri"/>
              <a:cs typeface="Calibri"/>
              <a:sym typeface="Calibri"/>
            </a:endParaRPr>
          </a:p>
          <a:p>
            <a:pPr indent="-342900" lvl="0" marL="342900" marR="0" rtl="0" algn="just">
              <a:lnSpc>
                <a:spcPct val="107000"/>
              </a:lnSpc>
              <a:spcBef>
                <a:spcPts val="80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What are my tasks and objectives?</a:t>
            </a:r>
            <a:endParaRPr sz="2100">
              <a:solidFill>
                <a:schemeClr val="dk1"/>
              </a:solidFill>
              <a:latin typeface="Calibri"/>
              <a:ea typeface="Calibri"/>
              <a:cs typeface="Calibri"/>
              <a:sym typeface="Calibri"/>
            </a:endParaRPr>
          </a:p>
          <a:p>
            <a:pPr indent="-342900" lvl="0" marL="342900" marR="0" rtl="0" algn="just">
              <a:spcBef>
                <a:spcPts val="800"/>
              </a:spcBef>
              <a:spcAft>
                <a:spcPts val="0"/>
              </a:spcAft>
              <a:buClr>
                <a:schemeClr val="dk1"/>
              </a:buClr>
              <a:buSzPts val="2100"/>
              <a:buFont typeface="Calibri"/>
              <a:buAutoNum type="arabicPeriod"/>
            </a:pPr>
            <a:r>
              <a:rPr lang="de-DE" sz="2100">
                <a:solidFill>
                  <a:schemeClr val="dk1"/>
                </a:solidFill>
                <a:latin typeface="Calibri"/>
                <a:ea typeface="Calibri"/>
                <a:cs typeface="Calibri"/>
                <a:sym typeface="Calibri"/>
              </a:rPr>
              <a:t>Where can I find help and support? </a:t>
            </a:r>
            <a:endParaRPr/>
          </a:p>
          <a:p>
            <a:pPr indent="-209550" lvl="0" marL="342900" marR="0" rtl="0" algn="just">
              <a:spcBef>
                <a:spcPts val="0"/>
              </a:spcBef>
              <a:spcAft>
                <a:spcPts val="0"/>
              </a:spcAft>
              <a:buClr>
                <a:schemeClr val="dk1"/>
              </a:buClr>
              <a:buSzPts val="2100"/>
              <a:buFont typeface="Calibri"/>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de-DE" sz="2100">
                <a:solidFill>
                  <a:schemeClr val="dk1"/>
                </a:solidFill>
                <a:latin typeface="Calibri"/>
                <a:ea typeface="Calibri"/>
                <a:cs typeface="Calibri"/>
                <a:sym typeface="Calibri"/>
              </a:rPr>
              <a:t>Record the final results for each question on presentation cards.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424799" y="38583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Verdana"/>
              <a:buNone/>
            </a:pPr>
            <a:r>
              <a:rPr lang="de-DE" sz="3800"/>
              <a:t>Trauma and its impact</a:t>
            </a:r>
            <a:endParaRPr sz="3800">
              <a:latin typeface="Calibri"/>
              <a:ea typeface="Calibri"/>
              <a:cs typeface="Calibri"/>
              <a:sym typeface="Calibri"/>
            </a:endParaRPr>
          </a:p>
        </p:txBody>
      </p:sp>
      <p:pic>
        <p:nvPicPr>
          <p:cNvPr id="142" name="Google Shape;142;p9"/>
          <p:cNvPicPr preferRelativeResize="0"/>
          <p:nvPr/>
        </p:nvPicPr>
        <p:blipFill rotWithShape="1">
          <a:blip r:embed="rId3">
            <a:alphaModFix/>
          </a:blip>
          <a:srcRect b="0" l="0" r="0" t="0"/>
          <a:stretch/>
        </p:blipFill>
        <p:spPr>
          <a:xfrm>
            <a:off x="1475656" y="1528833"/>
            <a:ext cx="6480000" cy="432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2020-11-13T16:44:01Z</dcterms:created>
  <dc:creator>Grzegorz</dc:creator>
</cp:coreProperties>
</file>