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2" roundtripDataSignature="AMtx7mjHvEpPXyKujXIk6SDatgKMACpb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61E107-C16D-4028-A220-B3226B7C3612}">
  <a:tblStyle styleId="{CD61E107-C16D-4028-A220-B3226B7C3612}"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8c26decb65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8c26decb65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8c26decb65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8c26decb65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8c26decb65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18c26decb65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8c26decb65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18c26decb65_0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18c26decb65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c1af8d8f1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18c1af8d8f1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fff3fcf337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fff3fcf337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fff3fcf337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6b2a3a6a4d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16b2a3a6a4d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16b2a3a6a4d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6b2a3a6a4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6b2a3a6a4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16b2a3a6a4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6b2a3a6a4d_1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16b2a3a6a4d_1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af4530b09_0_81:notes"/>
          <p:cNvSpPr txBox="1"/>
          <p:nvPr>
            <p:ph idx="1" type="body"/>
          </p:nvPr>
        </p:nvSpPr>
        <p:spPr>
          <a:xfrm>
            <a:off x="685802" y="4343405"/>
            <a:ext cx="5486400" cy="41148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300"/>
              <a:buNone/>
            </a:pPr>
            <a:r>
              <a:t/>
            </a:r>
            <a:endParaRPr/>
          </a:p>
        </p:txBody>
      </p:sp>
      <p:sp>
        <p:nvSpPr>
          <p:cNvPr id="94" name="Google Shape;94;g27af4530b09_0_81:notes"/>
          <p:cNvSpPr/>
          <p:nvPr>
            <p:ph idx="2" type="sldImg"/>
          </p:nvPr>
        </p:nvSpPr>
        <p:spPr>
          <a:xfrm>
            <a:off x="960888" y="686475"/>
            <a:ext cx="4936200" cy="342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6b2a3a6a4d_1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16b2a3a6a4d_1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6b2a3a6a4d_1_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16b2a3a6a4d_1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6b2a3a6a4d_1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16b2a3a6a4d_1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16b2a3a6a4d_1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6b2a3a6a4d_1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16b2a3a6a4d_1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16b2a3a6a4d_1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6b2a3a6a4d_1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16b2a3a6a4d_1_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16b2a3a6a4d_1_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6b4dbd1e0d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16b4dbd1e0d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16b4dbd1e0d_0_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2e6872bd99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2e6872bd99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22e6872bd99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7af4530b09_0_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7af4530b09_0_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27af4530b09_0_1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6b2a3a6a4d_1_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16b2a3a6a4d_1_1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16b2a3a6a4d_1_1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6b4dbd1acf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16b4dbd1acf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16b4dbd1acf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af4530b09_0_2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7af4530b09_0_2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27af4530b09_0_2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6efaf3d59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16efaf3d59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g16efaf3d59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6b4dbd1e0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16b4dbd1e0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16b4dbd1e0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6b4dbd1e0d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16b4dbd1e0d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g16b4dbd1e0d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fb35f67fe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1fb35f67fe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1fb35f67fe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7af4530b09_0_223:notes"/>
          <p:cNvSpPr txBox="1"/>
          <p:nvPr>
            <p:ph idx="1" type="body"/>
          </p:nvPr>
        </p:nvSpPr>
        <p:spPr>
          <a:xfrm>
            <a:off x="685802" y="4343405"/>
            <a:ext cx="5486400" cy="41148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300"/>
              <a:buNone/>
            </a:pPr>
            <a:r>
              <a:t/>
            </a:r>
            <a:endParaRPr/>
          </a:p>
        </p:txBody>
      </p:sp>
      <p:sp>
        <p:nvSpPr>
          <p:cNvPr id="379" name="Google Shape;379;g27af4530b09_0_223:notes"/>
          <p:cNvSpPr/>
          <p:nvPr>
            <p:ph idx="2" type="sldImg"/>
          </p:nvPr>
        </p:nvSpPr>
        <p:spPr>
          <a:xfrm>
            <a:off x="960888" y="686475"/>
            <a:ext cx="4936200" cy="342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6b1d6a62b1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16b1d6a62b1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16b1d6a62b1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69fa99f81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169fa99f81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c1af8d8f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18c1af8d8f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18c1af8d8f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8c1af8d8f1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18c1af8d8f1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18c1af8d8f1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c1af8d8f1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8c1af8d8f1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18c1af8d8f1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c1af8d8f1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18c1af8d8f1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18c1af8d8f1_0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pl-P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27" name="Shape 27"/>
        <p:cNvGrpSpPr/>
        <p:nvPr/>
      </p:nvGrpSpPr>
      <p:grpSpPr>
        <a:xfrm>
          <a:off x="0" y="0"/>
          <a:ext cx="0" cy="0"/>
          <a:chOff x="0" y="0"/>
          <a:chExt cx="0" cy="0"/>
        </a:xfrm>
      </p:grpSpPr>
      <p:sp>
        <p:nvSpPr>
          <p:cNvPr id="28" name="Google Shape;2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2" name="Shape 32"/>
        <p:cNvGrpSpPr/>
        <p:nvPr/>
      </p:nvGrpSpPr>
      <p:grpSpPr>
        <a:xfrm>
          <a:off x="0" y="0"/>
          <a:ext cx="0" cy="0"/>
          <a:chOff x="0" y="0"/>
          <a:chExt cx="0" cy="0"/>
        </a:xfrm>
      </p:grpSpPr>
      <p:sp>
        <p:nvSpPr>
          <p:cNvPr id="33" name="Google Shape;33;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 name="Google Shape;35;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39" name="Shape 39"/>
        <p:cNvGrpSpPr/>
        <p:nvPr/>
      </p:nvGrpSpPr>
      <p:grpSpPr>
        <a:xfrm>
          <a:off x="0" y="0"/>
          <a:ext cx="0" cy="0"/>
          <a:chOff x="0" y="0"/>
          <a:chExt cx="0" cy="0"/>
        </a:xfrm>
      </p:grpSpPr>
      <p:sp>
        <p:nvSpPr>
          <p:cNvPr id="40" name="Google Shape;40;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2" name="Google Shape;4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5" name="Shape 45"/>
        <p:cNvGrpSpPr/>
        <p:nvPr/>
      </p:nvGrpSpPr>
      <p:grpSpPr>
        <a:xfrm>
          <a:off x="0" y="0"/>
          <a:ext cx="0" cy="0"/>
          <a:chOff x="0" y="0"/>
          <a:chExt cx="0" cy="0"/>
        </a:xfrm>
      </p:grpSpPr>
      <p:sp>
        <p:nvSpPr>
          <p:cNvPr id="46" name="Google Shape;4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8" name="Google Shape;48;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9" name="Google Shape;49;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0" name="Google Shape;50;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1" name="Google Shape;5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1792288" y="612775"/>
            <a:ext cx="5486400" cy="4114800"/>
          </a:xfrm>
          <a:prstGeom prst="rect">
            <a:avLst/>
          </a:prstGeom>
          <a:noFill/>
          <a:ln>
            <a:noFill/>
          </a:ln>
        </p:spPr>
      </p:sp>
      <p:sp>
        <p:nvSpPr>
          <p:cNvPr id="68" name="Google Shape;68;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menti.com/g5ik386yh1" TargetMode="External"/><Relationship Id="rId4" Type="http://schemas.openxmlformats.org/officeDocument/2006/relationships/hyperlink" Target="https://www.mentimeter.com/app/presentation/0373006d5528f7bf6050811ac6acee65/228d3e25d571" TargetMode="External"/><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ocs.google.com/document/d/10s4s5S6qZE62gfhI292ltwMR9Z5PXfSOTKKungSas_k/edit" TargetMode="External"/><Relationship Id="rId4" Type="http://schemas.openxmlformats.org/officeDocument/2006/relationships/hyperlink" Target="https://docs.google.com/document/d/1_KXWP1-nSnIwYhrAtVv9TRUcaBOH91LKrHHzcwffbV0/edit" TargetMode="External"/><Relationship Id="rId5" Type="http://schemas.openxmlformats.org/officeDocument/2006/relationships/hyperlink" Target="https://docs.google.com/document/d/1KXigqeMFyTzv00b8AVVmwRoH0eWR-FBlD0_2syKbUL4/edi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languagefriendlyschool.org/#welcom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hyperlink" Target="https://drive.google.com/file/d/1yt5KrSr8qjPoSu3QEdtjS0s_LQkPysR2/view?usp=sharing" TargetMode="External"/><Relationship Id="rId5" Type="http://schemas.openxmlformats.org/officeDocument/2006/relationships/image" Target="../media/image8.jpg"/><Relationship Id="rId6" Type="http://schemas.openxmlformats.org/officeDocument/2006/relationships/hyperlink" Target="https://drive.google.com/drive/folders/1dGTfGsbqOsyKiW17BmcaKxqJ1SYjs0QF?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ocs.google.com/document/d/1KQL5MGLwf9DKRXolCqwS2S_C6DPHYTdtYOy6NFLQQOQ/edi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drive.google.com/file/d/18mfkXRwTIVAOkR0glTvvEDg8terhAVmP/view?usp=share_link" TargetMode="External"/><Relationship Id="rId4" Type="http://schemas.openxmlformats.org/officeDocument/2006/relationships/image" Target="../media/image10.png"/><Relationship Id="rId5" Type="http://schemas.openxmlformats.org/officeDocument/2006/relationships/hyperlink" Target="https://www.youtube.com/watch?v=6Vc-OYEjImw"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MaMlise-nagłówek-eng.jpg" id="88" name="Google Shape;88;p1"/>
          <p:cNvPicPr preferRelativeResize="0"/>
          <p:nvPr/>
        </p:nvPicPr>
        <p:blipFill rotWithShape="1">
          <a:blip r:embed="rId3">
            <a:alphaModFix/>
          </a:blip>
          <a:srcRect b="0" l="0" r="0" t="0"/>
          <a:stretch/>
        </p:blipFill>
        <p:spPr>
          <a:xfrm>
            <a:off x="0" y="44624"/>
            <a:ext cx="9136761" cy="1817804"/>
          </a:xfrm>
          <a:prstGeom prst="rect">
            <a:avLst/>
          </a:prstGeom>
          <a:noFill/>
          <a:ln>
            <a:noFill/>
          </a:ln>
        </p:spPr>
      </p:pic>
      <p:sp>
        <p:nvSpPr>
          <p:cNvPr id="89" name="Google Shape;89;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37712"/>
              <a:buFont typeface="Verdana"/>
              <a:buNone/>
            </a:pPr>
            <a:r>
              <a:rPr b="1" lang="pl-PL" sz="3550"/>
              <a:t>Multilingual school development - </a:t>
            </a:r>
            <a:endParaRPr b="1" sz="3550"/>
          </a:p>
          <a:p>
            <a:pPr indent="0" lvl="0" marL="0" rtl="0" algn="ctr">
              <a:lnSpc>
                <a:spcPct val="100000"/>
              </a:lnSpc>
              <a:spcBef>
                <a:spcPts val="0"/>
              </a:spcBef>
              <a:spcAft>
                <a:spcPts val="0"/>
              </a:spcAft>
              <a:buClr>
                <a:schemeClr val="dk1"/>
              </a:buClr>
              <a:buSzPct val="137713"/>
              <a:buFont typeface="Verdana"/>
              <a:buNone/>
            </a:pPr>
            <a:r>
              <a:rPr b="1" lang="pl-PL" sz="3550"/>
              <a:t>Whole school developmen</a:t>
            </a:r>
            <a:r>
              <a:rPr lang="pl-PL">
                <a:latin typeface="Verdana"/>
                <a:ea typeface="Verdana"/>
                <a:cs typeface="Verdana"/>
                <a:sym typeface="Verdana"/>
              </a:rPr>
              <a:t>t</a:t>
            </a:r>
            <a:endParaRPr>
              <a:latin typeface="Verdana"/>
              <a:ea typeface="Verdana"/>
              <a:cs typeface="Verdana"/>
              <a:sym typeface="Verdana"/>
            </a:endParaRPr>
          </a:p>
          <a:p>
            <a:pPr indent="0" lvl="0" marL="0" rtl="0" algn="ctr">
              <a:lnSpc>
                <a:spcPct val="100000"/>
              </a:lnSpc>
              <a:spcBef>
                <a:spcPts val="0"/>
              </a:spcBef>
              <a:spcAft>
                <a:spcPts val="0"/>
              </a:spcAft>
              <a:buClr>
                <a:schemeClr val="dk1"/>
              </a:buClr>
              <a:buSzPct val="100000"/>
              <a:buFont typeface="Verdana"/>
              <a:buNone/>
            </a:pPr>
            <a:r>
              <a:t/>
            </a:r>
            <a:endParaRPr>
              <a:latin typeface="Verdana"/>
              <a:ea typeface="Verdana"/>
              <a:cs typeface="Verdana"/>
              <a:sym typeface="Verdana"/>
            </a:endParaRPr>
          </a:p>
        </p:txBody>
      </p:sp>
      <p:sp>
        <p:nvSpPr>
          <p:cNvPr id="90" name="Google Shape;90;p1"/>
          <p:cNvSpPr txBox="1"/>
          <p:nvPr>
            <p:ph idx="1" type="subTitle"/>
          </p:nvPr>
        </p:nvSpPr>
        <p:spPr>
          <a:xfrm>
            <a:off x="857250" y="3886200"/>
            <a:ext cx="7601100" cy="1752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888888"/>
              </a:buClr>
              <a:buSzPts val="2240"/>
              <a:buNone/>
            </a:pPr>
            <a:r>
              <a:rPr b="1" lang="pl-PL" sz="3240"/>
              <a:t>Workshop 7</a:t>
            </a:r>
            <a:endParaRPr b="1" sz="3240"/>
          </a:p>
          <a:p>
            <a:pPr indent="0" lvl="0" marL="0" rtl="0" algn="ctr">
              <a:lnSpc>
                <a:spcPct val="90000"/>
              </a:lnSpc>
              <a:spcBef>
                <a:spcPts val="0"/>
              </a:spcBef>
              <a:spcAft>
                <a:spcPts val="0"/>
              </a:spcAft>
              <a:buClr>
                <a:srgbClr val="888888"/>
              </a:buClr>
              <a:buSzPts val="2240"/>
              <a:buNone/>
            </a:pPr>
            <a:r>
              <a:t/>
            </a:r>
            <a:endParaRPr b="1" sz="3240"/>
          </a:p>
          <a:p>
            <a:pPr indent="0" lvl="0" marL="0" rtl="0" algn="ctr">
              <a:lnSpc>
                <a:spcPct val="90000"/>
              </a:lnSpc>
              <a:spcBef>
                <a:spcPts val="0"/>
              </a:spcBef>
              <a:spcAft>
                <a:spcPts val="0"/>
              </a:spcAft>
              <a:buClr>
                <a:srgbClr val="888888"/>
              </a:buClr>
              <a:buSzPts val="2240"/>
              <a:buNone/>
            </a:pPr>
            <a:r>
              <a:t/>
            </a:r>
            <a:endParaRPr sz="2540"/>
          </a:p>
          <a:p>
            <a:pPr indent="0" lvl="0" marL="0" rtl="0" algn="ctr">
              <a:lnSpc>
                <a:spcPct val="90000"/>
              </a:lnSpc>
              <a:spcBef>
                <a:spcPts val="0"/>
              </a:spcBef>
              <a:spcAft>
                <a:spcPts val="0"/>
              </a:spcAft>
              <a:buClr>
                <a:srgbClr val="888888"/>
              </a:buClr>
              <a:buSzPts val="2240"/>
              <a:buFont typeface="Arial"/>
              <a:buNone/>
            </a:pPr>
            <a:r>
              <a:rPr lang="pl-PL" sz="1700">
                <a:solidFill>
                  <a:schemeClr val="dk1"/>
                </a:solidFill>
                <a:latin typeface="Arial"/>
                <a:ea typeface="Arial"/>
                <a:cs typeface="Arial"/>
                <a:sym typeface="Arial"/>
              </a:rPr>
              <a:t>IO2 © 2023 by MaMLiSE is licensed under CC BY-NC-ND 4.0</a:t>
            </a:r>
            <a:endParaRPr sz="1700"/>
          </a:p>
          <a:p>
            <a:pPr indent="0" lvl="0" marL="0" rtl="0" algn="ctr">
              <a:lnSpc>
                <a:spcPct val="90000"/>
              </a:lnSpc>
              <a:spcBef>
                <a:spcPts val="0"/>
              </a:spcBef>
              <a:spcAft>
                <a:spcPts val="0"/>
              </a:spcAft>
              <a:buClr>
                <a:srgbClr val="888888"/>
              </a:buClr>
              <a:buSzPts val="2240"/>
              <a:buNone/>
            </a:pPr>
            <a:r>
              <a:t/>
            </a:r>
            <a:endParaRPr sz="2540"/>
          </a:p>
        </p:txBody>
      </p:sp>
      <p:pic>
        <p:nvPicPr>
          <p:cNvPr descr="MaMlise-stopka.jpg" id="91" name="Google Shape;91;p1"/>
          <p:cNvPicPr preferRelativeResize="0"/>
          <p:nvPr/>
        </p:nvPicPr>
        <p:blipFill rotWithShape="1">
          <a:blip r:embed="rId4">
            <a:alphaModFix/>
          </a:blip>
          <a:srcRect b="0" l="0" r="0" t="0"/>
          <a:stretch/>
        </p:blipFill>
        <p:spPr>
          <a:xfrm>
            <a:off x="0" y="5681816"/>
            <a:ext cx="9144000" cy="117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8c26decb65_0_6"/>
          <p:cNvSpPr txBox="1"/>
          <p:nvPr>
            <p:ph type="title"/>
          </p:nvPr>
        </p:nvSpPr>
        <p:spPr>
          <a:xfrm>
            <a:off x="457200" y="274649"/>
            <a:ext cx="8229600" cy="719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sz="3800"/>
              <a:t>Individual level:</a:t>
            </a:r>
            <a:endParaRPr sz="3800"/>
          </a:p>
        </p:txBody>
      </p:sp>
      <p:sp>
        <p:nvSpPr>
          <p:cNvPr id="164" name="Google Shape;164;g18c26decb65_0_6"/>
          <p:cNvSpPr txBox="1"/>
          <p:nvPr>
            <p:ph idx="1" type="body"/>
          </p:nvPr>
        </p:nvSpPr>
        <p:spPr>
          <a:xfrm>
            <a:off x="457200" y="994050"/>
            <a:ext cx="8229600" cy="51681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ctr">
              <a:lnSpc>
                <a:spcPct val="100000"/>
              </a:lnSpc>
              <a:spcBef>
                <a:spcPts val="360"/>
              </a:spcBef>
              <a:spcAft>
                <a:spcPts val="0"/>
              </a:spcAft>
              <a:buSzPct val="71999"/>
              <a:buNone/>
            </a:pPr>
            <a:r>
              <a:rPr lang="pl-PL" sz="10000"/>
              <a:t>Basic guidelines include:</a:t>
            </a:r>
            <a:endParaRPr sz="10000"/>
          </a:p>
          <a:p>
            <a:pPr indent="0" lvl="0" marL="0" rtl="0" algn="l">
              <a:lnSpc>
                <a:spcPct val="100000"/>
              </a:lnSpc>
              <a:spcBef>
                <a:spcPts val="360"/>
              </a:spcBef>
              <a:spcAft>
                <a:spcPts val="0"/>
              </a:spcAft>
              <a:buSzPct val="83720"/>
              <a:buNone/>
            </a:pPr>
            <a:r>
              <a:t/>
            </a:r>
            <a:endParaRPr sz="8600"/>
          </a:p>
          <a:p>
            <a:pPr indent="-401955" lvl="0" marL="457200" rtl="0" algn="l">
              <a:lnSpc>
                <a:spcPct val="100000"/>
              </a:lnSpc>
              <a:spcBef>
                <a:spcPts val="360"/>
              </a:spcBef>
              <a:spcAft>
                <a:spcPts val="0"/>
              </a:spcAft>
              <a:buSzPct val="100000"/>
              <a:buChar char="•"/>
            </a:pPr>
            <a:r>
              <a:rPr lang="pl-PL" sz="8400"/>
              <a:t>not to prohibit, discourage or punish the use of other languages at school,</a:t>
            </a:r>
            <a:endParaRPr sz="8400"/>
          </a:p>
          <a:p>
            <a:pPr indent="-401955" lvl="0" marL="457200" rtl="0" algn="l">
              <a:lnSpc>
                <a:spcPct val="100000"/>
              </a:lnSpc>
              <a:spcBef>
                <a:spcPts val="0"/>
              </a:spcBef>
              <a:spcAft>
                <a:spcPts val="0"/>
              </a:spcAft>
              <a:buSzPct val="100000"/>
              <a:buChar char="•"/>
            </a:pPr>
            <a:r>
              <a:rPr lang="pl-PL" sz="8400"/>
              <a:t>not to prohibit or discourage parents from using their own languages at school,</a:t>
            </a:r>
            <a:endParaRPr sz="8400"/>
          </a:p>
          <a:p>
            <a:pPr indent="-401955" lvl="0" marL="457200" rtl="0" algn="l">
              <a:lnSpc>
                <a:spcPct val="100000"/>
              </a:lnSpc>
              <a:spcBef>
                <a:spcPts val="0"/>
              </a:spcBef>
              <a:spcAft>
                <a:spcPts val="0"/>
              </a:spcAft>
              <a:buSzPct val="100000"/>
              <a:buChar char="•"/>
            </a:pPr>
            <a:r>
              <a:rPr lang="pl-PL" sz="8400"/>
              <a:t>not to advise parents to use a different language at home with their children,</a:t>
            </a:r>
            <a:endParaRPr sz="8400"/>
          </a:p>
          <a:p>
            <a:pPr indent="-401955" lvl="0" marL="457200" rtl="0" algn="l">
              <a:lnSpc>
                <a:spcPct val="100000"/>
              </a:lnSpc>
              <a:spcBef>
                <a:spcPts val="0"/>
              </a:spcBef>
              <a:spcAft>
                <a:spcPts val="0"/>
              </a:spcAft>
              <a:buSzPct val="100000"/>
              <a:buChar char="•"/>
            </a:pPr>
            <a:r>
              <a:rPr lang="pl-PL" sz="8400"/>
              <a:t>to nominate a coordinator for multilingual school development,</a:t>
            </a:r>
            <a:endParaRPr sz="8400"/>
          </a:p>
          <a:p>
            <a:pPr indent="-401955" lvl="0" marL="457200" rtl="0" algn="l">
              <a:lnSpc>
                <a:spcPct val="100000"/>
              </a:lnSpc>
              <a:spcBef>
                <a:spcPts val="0"/>
              </a:spcBef>
              <a:spcAft>
                <a:spcPts val="0"/>
              </a:spcAft>
              <a:buSzPct val="100000"/>
              <a:buChar char="•"/>
            </a:pPr>
            <a:r>
              <a:rPr lang="pl-PL" sz="8400"/>
              <a:t>to jointly develop a plan for school development.</a:t>
            </a:r>
            <a:endParaRPr sz="8400"/>
          </a:p>
          <a:p>
            <a:pPr indent="0" lvl="0" marL="0" rtl="0" algn="l">
              <a:lnSpc>
                <a:spcPct val="100000"/>
              </a:lnSpc>
              <a:spcBef>
                <a:spcPts val="360"/>
              </a:spcBef>
              <a:spcAft>
                <a:spcPts val="0"/>
              </a:spcAft>
              <a:buSzPct val="225000"/>
              <a:buNone/>
            </a:pPr>
            <a:r>
              <a:t/>
            </a:r>
            <a:endParaRPr/>
          </a:p>
          <a:p>
            <a:pPr indent="0" lvl="0" marL="0" rtl="0" algn="l">
              <a:lnSpc>
                <a:spcPct val="100000"/>
              </a:lnSpc>
              <a:spcBef>
                <a:spcPts val="360"/>
              </a:spcBef>
              <a:spcAft>
                <a:spcPts val="0"/>
              </a:spcAft>
              <a:buSzPct val="107349"/>
              <a:buNone/>
            </a:pPr>
            <a:r>
              <a:t/>
            </a:r>
            <a:endParaRPr sz="6707"/>
          </a:p>
          <a:p>
            <a:pPr indent="0" lvl="0" marL="0" rtl="0" algn="l">
              <a:lnSpc>
                <a:spcPct val="100000"/>
              </a:lnSpc>
              <a:spcBef>
                <a:spcPts val="360"/>
              </a:spcBef>
              <a:spcAft>
                <a:spcPts val="0"/>
              </a:spcAft>
              <a:buSzPct val="107349"/>
              <a:buNone/>
            </a:pPr>
            <a:r>
              <a:rPr lang="pl-PL" sz="6707"/>
              <a:t> </a:t>
            </a:r>
            <a:endParaRPr sz="6707"/>
          </a:p>
          <a:p>
            <a:pPr indent="0" lvl="0" marL="0" rtl="0" algn="l">
              <a:lnSpc>
                <a:spcPct val="100000"/>
              </a:lnSpc>
              <a:spcBef>
                <a:spcPts val="360"/>
              </a:spcBef>
              <a:spcAft>
                <a:spcPts val="0"/>
              </a:spcAft>
              <a:buSzPct val="225000"/>
              <a:buNone/>
            </a:pPr>
            <a:r>
              <a:t/>
            </a:r>
            <a:endParaRPr/>
          </a:p>
        </p:txBody>
      </p:sp>
      <p:sp>
        <p:nvSpPr>
          <p:cNvPr id="165" name="Google Shape;165;g18c26decb65_0_6"/>
          <p:cNvSpPr txBox="1"/>
          <p:nvPr/>
        </p:nvSpPr>
        <p:spPr>
          <a:xfrm>
            <a:off x="746400" y="5615550"/>
            <a:ext cx="76512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360"/>
              </a:spcBef>
              <a:spcAft>
                <a:spcPts val="0"/>
              </a:spcAft>
              <a:buClr>
                <a:schemeClr val="dk1"/>
              </a:buClr>
              <a:buSzPts val="7200"/>
              <a:buFont typeface="Arial"/>
              <a:buNone/>
            </a:pPr>
            <a:r>
              <a:rPr b="0" i="0" lang="pl-PL" sz="1500" u="none" cap="none" strike="noStrike">
                <a:solidFill>
                  <a:schemeClr val="dk1"/>
                </a:solidFill>
                <a:latin typeface="Calibri"/>
                <a:ea typeface="Calibri"/>
                <a:cs typeface="Calibri"/>
                <a:sym typeface="Calibri"/>
              </a:rPr>
              <a:t>https://languagefriendlyschool.org/welcoming-all-languages/how-to-become-a-language-friendly-school/</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7200"/>
              <a:buFont typeface="Arial"/>
              <a:buNone/>
            </a:pPr>
            <a:r>
              <a:rPr b="0" i="0" lang="pl-PL"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8c26decb65_0_12"/>
          <p:cNvSpPr txBox="1"/>
          <p:nvPr>
            <p:ph type="title"/>
          </p:nvPr>
        </p:nvSpPr>
        <p:spPr>
          <a:xfrm>
            <a:off x="457200" y="274649"/>
            <a:ext cx="8229600" cy="54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pl-PL" sz="3800"/>
              <a:t>In the classroom</a:t>
            </a:r>
            <a:endParaRPr sz="3800"/>
          </a:p>
        </p:txBody>
      </p:sp>
      <p:sp>
        <p:nvSpPr>
          <p:cNvPr id="172" name="Google Shape;172;g18c26decb65_0_12"/>
          <p:cNvSpPr txBox="1"/>
          <p:nvPr>
            <p:ph idx="1" type="body"/>
          </p:nvPr>
        </p:nvSpPr>
        <p:spPr>
          <a:xfrm>
            <a:off x="457200" y="820050"/>
            <a:ext cx="8229600" cy="5306400"/>
          </a:xfrm>
          <a:prstGeom prst="rect">
            <a:avLst/>
          </a:prstGeom>
          <a:noFill/>
          <a:ln>
            <a:noFill/>
          </a:ln>
        </p:spPr>
        <p:txBody>
          <a:bodyPr anchorCtr="0" anchor="t" bIns="45700" lIns="91425" spcFirstLastPara="1" rIns="91425" wrap="square" tIns="45700">
            <a:normAutofit fontScale="70000" lnSpcReduction="20000"/>
          </a:bodyPr>
          <a:lstStyle/>
          <a:p>
            <a:pPr indent="0" lvl="0" marL="457200" rtl="0" algn="l">
              <a:lnSpc>
                <a:spcPct val="100000"/>
              </a:lnSpc>
              <a:spcBef>
                <a:spcPts val="360"/>
              </a:spcBef>
              <a:spcAft>
                <a:spcPts val="0"/>
              </a:spcAft>
              <a:buSzPct val="80357"/>
              <a:buNone/>
            </a:pPr>
            <a:r>
              <a:t/>
            </a:r>
            <a:endParaRPr/>
          </a:p>
          <a:p>
            <a:pPr indent="-362006" lvl="0" marL="457200" rtl="0" algn="just">
              <a:lnSpc>
                <a:spcPct val="100000"/>
              </a:lnSpc>
              <a:spcBef>
                <a:spcPts val="360"/>
              </a:spcBef>
              <a:spcAft>
                <a:spcPts val="0"/>
              </a:spcAft>
              <a:buSzPct val="98130"/>
              <a:buFont typeface="Calibri"/>
              <a:buChar char="•"/>
            </a:pPr>
            <a:r>
              <a:rPr lang="pl-PL" sz="3057"/>
              <a:t>to make room for pupils’ home languages as part of the learning process,</a:t>
            </a:r>
            <a:endParaRPr sz="3057"/>
          </a:p>
          <a:p>
            <a:pPr indent="-362006" lvl="0" marL="457200" rtl="0" algn="just">
              <a:lnSpc>
                <a:spcPct val="100000"/>
              </a:lnSpc>
              <a:spcBef>
                <a:spcPts val="0"/>
              </a:spcBef>
              <a:spcAft>
                <a:spcPts val="0"/>
              </a:spcAft>
              <a:buSzPct val="98130"/>
              <a:buFont typeface="Calibri"/>
              <a:buChar char="•"/>
            </a:pPr>
            <a:r>
              <a:rPr lang="pl-PL" sz="3057"/>
              <a:t>to make each of the pupils’ languages visible in the classroom,</a:t>
            </a:r>
            <a:endParaRPr sz="3057"/>
          </a:p>
          <a:p>
            <a:pPr indent="-362006" lvl="0" marL="457200" rtl="0" algn="just">
              <a:lnSpc>
                <a:spcPct val="100000"/>
              </a:lnSpc>
              <a:spcBef>
                <a:spcPts val="0"/>
              </a:spcBef>
              <a:spcAft>
                <a:spcPts val="0"/>
              </a:spcAft>
              <a:buSzPct val="98130"/>
              <a:buFont typeface="Calibri"/>
              <a:buChar char="•"/>
            </a:pPr>
            <a:r>
              <a:rPr lang="pl-PL" sz="3057"/>
              <a:t>to offer regular training and professional development to improve language friendly classroom strategies,</a:t>
            </a:r>
            <a:endParaRPr sz="3057"/>
          </a:p>
          <a:p>
            <a:pPr indent="-362006" lvl="0" marL="457200" rtl="0" algn="just">
              <a:lnSpc>
                <a:spcPct val="100000"/>
              </a:lnSpc>
              <a:spcBef>
                <a:spcPts val="0"/>
              </a:spcBef>
              <a:spcAft>
                <a:spcPts val="0"/>
              </a:spcAft>
              <a:buSzPct val="98130"/>
              <a:buFont typeface="Calibri"/>
              <a:buChar char="•"/>
            </a:pPr>
            <a:r>
              <a:rPr lang="pl-PL" sz="3057"/>
              <a:t>to encourage pupils to develop their whole language repertoire, including dialects and accents,</a:t>
            </a:r>
            <a:endParaRPr sz="3057"/>
          </a:p>
          <a:p>
            <a:pPr indent="-362006" lvl="0" marL="457200" rtl="0" algn="just">
              <a:lnSpc>
                <a:spcPct val="100000"/>
              </a:lnSpc>
              <a:spcBef>
                <a:spcPts val="0"/>
              </a:spcBef>
              <a:spcAft>
                <a:spcPts val="0"/>
              </a:spcAft>
              <a:buSzPct val="98130"/>
              <a:buFont typeface="Calibri"/>
              <a:buChar char="•"/>
            </a:pPr>
            <a:r>
              <a:rPr lang="pl-PL" sz="3057"/>
              <a:t>to find ways to provide instruction in various languages present in the school and by using other semiotic resources,</a:t>
            </a:r>
            <a:endParaRPr sz="3057"/>
          </a:p>
          <a:p>
            <a:pPr indent="-362006" lvl="0" marL="457200" rtl="0" algn="just">
              <a:lnSpc>
                <a:spcPct val="100000"/>
              </a:lnSpc>
              <a:spcBef>
                <a:spcPts val="0"/>
              </a:spcBef>
              <a:spcAft>
                <a:spcPts val="0"/>
              </a:spcAft>
              <a:buSzPct val="98130"/>
              <a:buFont typeface="Calibri"/>
              <a:buChar char="•"/>
            </a:pPr>
            <a:r>
              <a:rPr lang="pl-PL" sz="3057"/>
              <a:t>to promote written, oral, gestural, and graphic communication, for the educators to reflect on their own norms, values and attitudes towards language, cultural and ethnic diversity,</a:t>
            </a:r>
            <a:endParaRPr sz="3057"/>
          </a:p>
          <a:p>
            <a:pPr indent="-362006" lvl="0" marL="457200" rtl="0" algn="just">
              <a:lnSpc>
                <a:spcPct val="100000"/>
              </a:lnSpc>
              <a:spcBef>
                <a:spcPts val="0"/>
              </a:spcBef>
              <a:spcAft>
                <a:spcPts val="0"/>
              </a:spcAft>
              <a:buSzPct val="98130"/>
              <a:buFont typeface="Calibri"/>
              <a:buChar char="•"/>
            </a:pPr>
            <a:r>
              <a:rPr lang="pl-PL" sz="3057"/>
              <a:t>to share and regularly update approaches and the used materials, for educators,</a:t>
            </a:r>
            <a:endParaRPr sz="3057"/>
          </a:p>
          <a:p>
            <a:pPr indent="-362006" lvl="0" marL="457200" rtl="0" algn="just">
              <a:lnSpc>
                <a:spcPct val="100000"/>
              </a:lnSpc>
              <a:spcBef>
                <a:spcPts val="0"/>
              </a:spcBef>
              <a:spcAft>
                <a:spcPts val="0"/>
              </a:spcAft>
              <a:buSzPct val="98130"/>
              <a:buFont typeface="Calibri"/>
              <a:buChar char="•"/>
            </a:pPr>
            <a:r>
              <a:rPr lang="pl-PL" sz="3057"/>
              <a:t>to learn about the role of home languages in learning additional languages.</a:t>
            </a:r>
            <a:endParaRPr sz="3057"/>
          </a:p>
          <a:p>
            <a:pPr indent="0" lvl="0" marL="0" rtl="0" algn="l">
              <a:lnSpc>
                <a:spcPct val="100000"/>
              </a:lnSpc>
              <a:spcBef>
                <a:spcPts val="360"/>
              </a:spcBef>
              <a:spcAft>
                <a:spcPts val="0"/>
              </a:spcAft>
              <a:buSzPct val="80357"/>
              <a:buNone/>
            </a:pPr>
            <a:r>
              <a:t/>
            </a:r>
            <a:endParaRPr/>
          </a:p>
        </p:txBody>
      </p:sp>
      <p:sp>
        <p:nvSpPr>
          <p:cNvPr id="173" name="Google Shape;173;g18c26decb65_0_12"/>
          <p:cNvSpPr txBox="1"/>
          <p:nvPr/>
        </p:nvSpPr>
        <p:spPr>
          <a:xfrm>
            <a:off x="5766875" y="5710800"/>
            <a:ext cx="3000000" cy="415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360"/>
              </a:spcBef>
              <a:spcAft>
                <a:spcPts val="0"/>
              </a:spcAft>
              <a:buClr>
                <a:srgbClr val="000000"/>
              </a:buClr>
              <a:buSzPts val="1500"/>
              <a:buFont typeface="Arial"/>
              <a:buNone/>
            </a:pPr>
            <a:r>
              <a:rPr b="0" i="0" lang="pl-PL" sz="1500" u="none" cap="none" strike="noStrike">
                <a:solidFill>
                  <a:schemeClr val="dk1"/>
                </a:solidFill>
                <a:latin typeface="Calibri"/>
                <a:ea typeface="Calibri"/>
                <a:cs typeface="Calibri"/>
                <a:sym typeface="Calibri"/>
              </a:rPr>
              <a:t>Chapter 9, p</a:t>
            </a:r>
            <a:r>
              <a:rPr lang="pl-PL" sz="1500">
                <a:solidFill>
                  <a:schemeClr val="dk1"/>
                </a:solidFill>
                <a:latin typeface="Calibri"/>
                <a:ea typeface="Calibri"/>
                <a:cs typeface="Calibri"/>
                <a:sym typeface="Calibri"/>
              </a:rPr>
              <a:t>. </a:t>
            </a:r>
            <a:r>
              <a:rPr b="0" i="0" lang="pl-PL" sz="1500" u="none" cap="none" strike="noStrike">
                <a:solidFill>
                  <a:schemeClr val="dk1"/>
                </a:solidFill>
                <a:latin typeface="Calibri"/>
                <a:ea typeface="Calibri"/>
                <a:cs typeface="Calibri"/>
                <a:sym typeface="Calibri"/>
              </a:rPr>
              <a:t>5</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8c26decb65_0_18"/>
          <p:cNvSpPr txBox="1"/>
          <p:nvPr>
            <p:ph type="title"/>
          </p:nvPr>
        </p:nvSpPr>
        <p:spPr>
          <a:xfrm>
            <a:off x="457200" y="274645"/>
            <a:ext cx="8229600" cy="644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pl-PL" sz="3800"/>
              <a:t>In the school</a:t>
            </a:r>
            <a:endParaRPr sz="3800"/>
          </a:p>
        </p:txBody>
      </p:sp>
      <p:sp>
        <p:nvSpPr>
          <p:cNvPr id="180" name="Google Shape;180;g18c26decb65_0_18"/>
          <p:cNvSpPr txBox="1"/>
          <p:nvPr>
            <p:ph idx="1" type="body"/>
          </p:nvPr>
        </p:nvSpPr>
        <p:spPr>
          <a:xfrm>
            <a:off x="395075" y="919350"/>
            <a:ext cx="8229600" cy="51684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360"/>
              </a:spcBef>
              <a:spcAft>
                <a:spcPts val="0"/>
              </a:spcAft>
              <a:buSzPts val="605"/>
              <a:buNone/>
            </a:pPr>
            <a:r>
              <a:t/>
            </a:r>
            <a:endParaRPr sz="1860"/>
          </a:p>
          <a:p>
            <a:pPr indent="-361950" lvl="0" marL="457200" rtl="0" algn="l">
              <a:lnSpc>
                <a:spcPct val="90000"/>
              </a:lnSpc>
              <a:spcBef>
                <a:spcPts val="360"/>
              </a:spcBef>
              <a:spcAft>
                <a:spcPts val="0"/>
              </a:spcAft>
              <a:buSzPts val="2100"/>
              <a:buFont typeface="Calibri"/>
              <a:buChar char="•"/>
            </a:pPr>
            <a:r>
              <a:rPr lang="pl-PL" sz="2100"/>
              <a:t>to discover all the languages spoken within the school community,</a:t>
            </a:r>
            <a:endParaRPr sz="2100"/>
          </a:p>
          <a:p>
            <a:pPr indent="-361950" lvl="0" marL="457200" rtl="0" algn="l">
              <a:lnSpc>
                <a:spcPct val="90000"/>
              </a:lnSpc>
              <a:spcBef>
                <a:spcPts val="0"/>
              </a:spcBef>
              <a:spcAft>
                <a:spcPts val="0"/>
              </a:spcAft>
              <a:buSzPts val="2100"/>
              <a:buFont typeface="Calibri"/>
              <a:buChar char="•"/>
            </a:pPr>
            <a:r>
              <a:rPr lang="pl-PL" sz="2100"/>
              <a:t>to inform the whole school community about the role of home languages,</a:t>
            </a:r>
            <a:endParaRPr sz="2100"/>
          </a:p>
          <a:p>
            <a:pPr indent="-361950" lvl="0" marL="457200" rtl="0" algn="l">
              <a:lnSpc>
                <a:spcPct val="90000"/>
              </a:lnSpc>
              <a:spcBef>
                <a:spcPts val="0"/>
              </a:spcBef>
              <a:spcAft>
                <a:spcPts val="0"/>
              </a:spcAft>
              <a:buSzPts val="2100"/>
              <a:buFont typeface="Calibri"/>
              <a:buChar char="•"/>
            </a:pPr>
            <a:r>
              <a:rPr lang="pl-PL" sz="2100"/>
              <a:t>to foster teacher-parent collaboration to support pupils’ learning and well-being,</a:t>
            </a:r>
            <a:endParaRPr sz="2100"/>
          </a:p>
          <a:p>
            <a:pPr indent="-361950" lvl="0" marL="457200" rtl="0" algn="l">
              <a:lnSpc>
                <a:spcPct val="90000"/>
              </a:lnSpc>
              <a:spcBef>
                <a:spcPts val="0"/>
              </a:spcBef>
              <a:spcAft>
                <a:spcPts val="0"/>
              </a:spcAft>
              <a:buSzPts val="2100"/>
              <a:buFont typeface="Calibri"/>
              <a:buChar char="•"/>
            </a:pPr>
            <a:r>
              <a:rPr lang="pl-PL" sz="2100"/>
              <a:t>to create awareness of multilingual language acquisition and development,</a:t>
            </a:r>
            <a:endParaRPr sz="2100"/>
          </a:p>
          <a:p>
            <a:pPr indent="-361950" lvl="0" marL="457200" rtl="0" algn="l">
              <a:lnSpc>
                <a:spcPct val="90000"/>
              </a:lnSpc>
              <a:spcBef>
                <a:spcPts val="0"/>
              </a:spcBef>
              <a:spcAft>
                <a:spcPts val="0"/>
              </a:spcAft>
              <a:buSzPts val="2100"/>
              <a:buFont typeface="Calibri"/>
              <a:buChar char="•"/>
            </a:pPr>
            <a:r>
              <a:rPr lang="pl-PL" sz="2100"/>
              <a:t>to make all school languages visible,</a:t>
            </a:r>
            <a:endParaRPr sz="2100"/>
          </a:p>
          <a:p>
            <a:pPr indent="-361950" lvl="0" marL="457200" rtl="0" algn="l">
              <a:lnSpc>
                <a:spcPct val="90000"/>
              </a:lnSpc>
              <a:spcBef>
                <a:spcPts val="0"/>
              </a:spcBef>
              <a:spcAft>
                <a:spcPts val="0"/>
              </a:spcAft>
              <a:buSzPts val="2100"/>
              <a:buFont typeface="Calibri"/>
              <a:buChar char="•"/>
            </a:pPr>
            <a:r>
              <a:rPr lang="pl-PL" sz="2100"/>
              <a:t>to encourage pupils to become language ambassadors,</a:t>
            </a:r>
            <a:endParaRPr sz="2100"/>
          </a:p>
          <a:p>
            <a:pPr indent="-361950" lvl="0" marL="457200" rtl="0" algn="l">
              <a:lnSpc>
                <a:spcPct val="90000"/>
              </a:lnSpc>
              <a:spcBef>
                <a:spcPts val="0"/>
              </a:spcBef>
              <a:spcAft>
                <a:spcPts val="0"/>
              </a:spcAft>
              <a:buSzPts val="2100"/>
              <a:buFont typeface="Calibri"/>
              <a:buChar char="•"/>
            </a:pPr>
            <a:r>
              <a:rPr lang="pl-PL" sz="2100"/>
              <a:t>to draft an anti-bullying plan that includes languages, dialects and accents,</a:t>
            </a:r>
            <a:endParaRPr sz="2100"/>
          </a:p>
          <a:p>
            <a:pPr indent="-361950" lvl="0" marL="457200" rtl="0" algn="l">
              <a:lnSpc>
                <a:spcPct val="90000"/>
              </a:lnSpc>
              <a:spcBef>
                <a:spcPts val="0"/>
              </a:spcBef>
              <a:spcAft>
                <a:spcPts val="0"/>
              </a:spcAft>
              <a:buSzPts val="2100"/>
              <a:buFont typeface="Calibri"/>
              <a:buChar char="•"/>
            </a:pPr>
            <a:r>
              <a:rPr lang="pl-PL" sz="2100"/>
              <a:t>to facilitate communication in different languages with parents,</a:t>
            </a:r>
            <a:endParaRPr sz="2100"/>
          </a:p>
          <a:p>
            <a:pPr indent="-361950" lvl="0" marL="457200" rtl="0" algn="l">
              <a:lnSpc>
                <a:spcPct val="90000"/>
              </a:lnSpc>
              <a:spcBef>
                <a:spcPts val="0"/>
              </a:spcBef>
              <a:spcAft>
                <a:spcPts val="0"/>
              </a:spcAft>
              <a:buSzPts val="2100"/>
              <a:buFont typeface="Calibri"/>
              <a:buChar char="•"/>
            </a:pPr>
            <a:r>
              <a:rPr lang="pl-PL" sz="2100"/>
              <a:t>to facilitate after-school language activities,</a:t>
            </a:r>
            <a:endParaRPr sz="2100"/>
          </a:p>
          <a:p>
            <a:pPr indent="-361950" lvl="0" marL="457200" rtl="0" algn="l">
              <a:lnSpc>
                <a:spcPct val="90000"/>
              </a:lnSpc>
              <a:spcBef>
                <a:spcPts val="0"/>
              </a:spcBef>
              <a:spcAft>
                <a:spcPts val="0"/>
              </a:spcAft>
              <a:buSzPts val="2100"/>
              <a:buFont typeface="Calibri"/>
              <a:buChar char="•"/>
            </a:pPr>
            <a:r>
              <a:rPr lang="pl-PL" sz="2100"/>
              <a:t>to create a language friendly library.</a:t>
            </a:r>
            <a:endParaRPr sz="2100"/>
          </a:p>
          <a:p>
            <a:pPr indent="0" lvl="0" marL="0" rtl="0" algn="l">
              <a:lnSpc>
                <a:spcPct val="90000"/>
              </a:lnSpc>
              <a:spcBef>
                <a:spcPts val="360"/>
              </a:spcBef>
              <a:spcAft>
                <a:spcPts val="0"/>
              </a:spcAft>
              <a:buSzPts val="605"/>
              <a:buNone/>
            </a:pPr>
            <a:r>
              <a:t/>
            </a:r>
            <a:endParaRPr sz="186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8c1af8d8f1_0_27"/>
          <p:cNvSpPr txBox="1"/>
          <p:nvPr>
            <p:ph idx="1" type="body"/>
          </p:nvPr>
        </p:nvSpPr>
        <p:spPr>
          <a:xfrm>
            <a:off x="379000" y="5889700"/>
            <a:ext cx="8046300" cy="694200"/>
          </a:xfrm>
          <a:prstGeom prst="rect">
            <a:avLst/>
          </a:prstGeom>
          <a:noFill/>
          <a:ln>
            <a:noFill/>
          </a:ln>
        </p:spPr>
        <p:txBody>
          <a:bodyPr anchorCtr="0" anchor="t" bIns="45700" lIns="91425" spcFirstLastPara="1" rIns="91425" wrap="square" tIns="45700">
            <a:normAutofit fontScale="85000" lnSpcReduction="20000"/>
          </a:bodyPr>
          <a:lstStyle/>
          <a:p>
            <a:pPr indent="0" lvl="0" marL="342900" rtl="0" algn="l">
              <a:lnSpc>
                <a:spcPct val="100000"/>
              </a:lnSpc>
              <a:spcBef>
                <a:spcPts val="0"/>
              </a:spcBef>
              <a:spcAft>
                <a:spcPts val="0"/>
              </a:spcAft>
              <a:buSzPct val="110081"/>
              <a:buNone/>
            </a:pPr>
            <a:r>
              <a:rPr lang="pl-PL" sz="1767"/>
              <a:t>Whole School Development – Adopt-a-School Foundation (adoptaschool.org.za)</a:t>
            </a:r>
            <a:endParaRPr sz="3866"/>
          </a:p>
          <a:p>
            <a:pPr indent="-139700" lvl="0" marL="342900" rtl="0" algn="l">
              <a:lnSpc>
                <a:spcPct val="100000"/>
              </a:lnSpc>
              <a:spcBef>
                <a:spcPts val="640"/>
              </a:spcBef>
              <a:spcAft>
                <a:spcPts val="0"/>
              </a:spcAft>
              <a:buClr>
                <a:schemeClr val="dk1"/>
              </a:buClr>
              <a:buSzPct val="100000"/>
              <a:buNone/>
            </a:pPr>
            <a:r>
              <a:t/>
            </a:r>
            <a:endParaRPr/>
          </a:p>
        </p:txBody>
      </p:sp>
      <p:sp>
        <p:nvSpPr>
          <p:cNvPr id="186" name="Google Shape;186;g18c1af8d8f1_0_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187" name="Google Shape;187;g18c1af8d8f1_0_27"/>
          <p:cNvPicPr preferRelativeResize="0"/>
          <p:nvPr/>
        </p:nvPicPr>
        <p:blipFill rotWithShape="1">
          <a:blip r:embed="rId3">
            <a:alphaModFix/>
          </a:blip>
          <a:srcRect b="0" l="0" r="0" t="0"/>
          <a:stretch/>
        </p:blipFill>
        <p:spPr>
          <a:xfrm>
            <a:off x="690313" y="1332900"/>
            <a:ext cx="7763378" cy="4366900"/>
          </a:xfrm>
          <a:prstGeom prst="rect">
            <a:avLst/>
          </a:prstGeom>
          <a:noFill/>
          <a:ln>
            <a:noFill/>
          </a:ln>
        </p:spPr>
      </p:pic>
      <p:sp>
        <p:nvSpPr>
          <p:cNvPr id="188" name="Google Shape;188;g18c1af8d8f1_0_27"/>
          <p:cNvSpPr txBox="1"/>
          <p:nvPr>
            <p:ph type="title"/>
          </p:nvPr>
        </p:nvSpPr>
        <p:spPr>
          <a:xfrm>
            <a:off x="287361" y="-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the multilingual school development and whole school development.</a:t>
            </a:r>
            <a:endParaRPr b="1"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fff3fcf337_0_8"/>
          <p:cNvSpPr txBox="1"/>
          <p:nvPr/>
        </p:nvSpPr>
        <p:spPr>
          <a:xfrm>
            <a:off x="710350" y="2323700"/>
            <a:ext cx="4445700" cy="346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l-PL" sz="2500" u="none" cap="none" strike="noStrike">
                <a:solidFill>
                  <a:srgbClr val="000000"/>
                </a:solidFill>
                <a:latin typeface="Calibri"/>
                <a:ea typeface="Calibri"/>
                <a:cs typeface="Calibri"/>
                <a:sym typeface="Calibri"/>
              </a:rPr>
              <a:t>Vote: </a:t>
            </a:r>
            <a:r>
              <a:rPr b="0" i="0" lang="pl-PL" sz="2300" u="sng" cap="none" strike="noStrike">
                <a:solidFill>
                  <a:srgbClr val="0000FF"/>
                </a:solidFill>
                <a:latin typeface="Arial"/>
                <a:ea typeface="Arial"/>
                <a:cs typeface="Arial"/>
                <a:sym typeface="Arial"/>
                <a:hlinkClick r:id="rId3">
                  <a:extLst>
                    <a:ext uri="{A12FA001-AC4F-418D-AE19-62706E023703}">
                      <ahyp:hlinkClr val="tx"/>
                    </a:ext>
                  </a:extLst>
                </a:hlinkClick>
              </a:rPr>
              <a:t>https://www.menti.com/g5ik386yh1</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pl-PL" sz="2500" u="none" cap="none" strike="noStrike">
                <a:solidFill>
                  <a:srgbClr val="000000"/>
                </a:solidFill>
                <a:latin typeface="Calibri"/>
                <a:ea typeface="Calibri"/>
                <a:cs typeface="Calibri"/>
                <a:sym typeface="Calibri"/>
              </a:rPr>
              <a:t>Answers: </a:t>
            </a:r>
            <a:r>
              <a:rPr b="0" i="0" lang="pl-PL" sz="2300" u="sng" cap="none" strike="noStrike">
                <a:solidFill>
                  <a:srgbClr val="0000FF"/>
                </a:solidFill>
                <a:latin typeface="Arial"/>
                <a:ea typeface="Arial"/>
                <a:cs typeface="Arial"/>
                <a:sym typeface="Arial"/>
                <a:hlinkClick r:id="rId4">
                  <a:extLst>
                    <a:ext uri="{A12FA001-AC4F-418D-AE19-62706E023703}">
                      <ahyp:hlinkClr val="tx"/>
                    </a:ext>
                  </a:extLst>
                </a:hlinkClick>
              </a:rPr>
              <a:t>https://www.mentimeter.com/app/presentation/0373006d5528f7bf6050811ac6acee65/228d3e25d571</a:t>
            </a:r>
            <a:r>
              <a:rPr b="0" i="0" lang="pl-PL"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p:txBody>
      </p:sp>
      <p:pic>
        <p:nvPicPr>
          <p:cNvPr id="195" name="Google Shape;195;gfff3fcf337_0_8"/>
          <p:cNvPicPr preferRelativeResize="0"/>
          <p:nvPr/>
        </p:nvPicPr>
        <p:blipFill rotWithShape="1">
          <a:blip r:embed="rId5">
            <a:alphaModFix/>
          </a:blip>
          <a:srcRect b="0" l="0" r="0" t="0"/>
          <a:stretch/>
        </p:blipFill>
        <p:spPr>
          <a:xfrm>
            <a:off x="5155900" y="2896100"/>
            <a:ext cx="3357250" cy="2970375"/>
          </a:xfrm>
          <a:prstGeom prst="rect">
            <a:avLst/>
          </a:prstGeom>
          <a:noFill/>
          <a:ln>
            <a:noFill/>
          </a:ln>
        </p:spPr>
      </p:pic>
      <p:sp>
        <p:nvSpPr>
          <p:cNvPr id="196" name="Google Shape;196;gfff3fcf337_0_8"/>
          <p:cNvSpPr txBox="1"/>
          <p:nvPr/>
        </p:nvSpPr>
        <p:spPr>
          <a:xfrm>
            <a:off x="5245575" y="2006975"/>
            <a:ext cx="31779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pl-PL" sz="2500" u="none" cap="none" strike="noStrike">
                <a:solidFill>
                  <a:srgbClr val="FF0000"/>
                </a:solidFill>
                <a:latin typeface="Calibri"/>
                <a:ea typeface="Calibri"/>
                <a:cs typeface="Calibri"/>
                <a:sym typeface="Calibri"/>
              </a:rPr>
              <a:t>Brainstorming</a:t>
            </a:r>
            <a:endParaRPr b="1" i="0" sz="2500" u="none" cap="none" strike="noStrike">
              <a:solidFill>
                <a:srgbClr val="FF0000"/>
              </a:solidFill>
              <a:latin typeface="Calibri"/>
              <a:ea typeface="Calibri"/>
              <a:cs typeface="Calibri"/>
              <a:sym typeface="Calibri"/>
            </a:endParaRPr>
          </a:p>
        </p:txBody>
      </p:sp>
      <p:sp>
        <p:nvSpPr>
          <p:cNvPr id="197" name="Google Shape;197;gfff3fcf337_0_8"/>
          <p:cNvSpPr txBox="1"/>
          <p:nvPr>
            <p:ph type="title"/>
          </p:nvPr>
        </p:nvSpPr>
        <p:spPr>
          <a:xfrm>
            <a:off x="457211" y="4762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themultilingual school development and whole school development.</a:t>
            </a:r>
            <a:endParaRPr b="1" sz="2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6b2a3a6a4d_0_8"/>
          <p:cNvSpPr txBox="1"/>
          <p:nvPr/>
        </p:nvSpPr>
        <p:spPr>
          <a:xfrm>
            <a:off x="49500" y="1556050"/>
            <a:ext cx="9045000" cy="4402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pl-PL" sz="2500" u="none" cap="none" strike="noStrike">
                <a:solidFill>
                  <a:srgbClr val="000000"/>
                </a:solidFill>
                <a:latin typeface="Calibri"/>
                <a:ea typeface="Calibri"/>
                <a:cs typeface="Calibri"/>
                <a:sym typeface="Calibri"/>
              </a:rPr>
              <a:t> </a:t>
            </a:r>
            <a:r>
              <a:rPr b="1" i="0" lang="pl-PL" sz="2500" u="sng" cap="none" strike="noStrike">
                <a:solidFill>
                  <a:srgbClr val="000000"/>
                </a:solidFill>
                <a:latin typeface="Calibri"/>
                <a:ea typeface="Calibri"/>
                <a:cs typeface="Calibri"/>
                <a:sym typeface="Calibri"/>
              </a:rPr>
              <a:t>Multiligualism</a:t>
            </a:r>
            <a:endParaRPr b="1" i="0" sz="25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500" u="sng" cap="none" strike="noStrike">
              <a:solidFill>
                <a:srgbClr val="000000"/>
              </a:solidFill>
              <a:latin typeface="Calibri"/>
              <a:ea typeface="Calibri"/>
              <a:cs typeface="Calibri"/>
              <a:sym typeface="Calibri"/>
            </a:endParaRPr>
          </a:p>
          <a:p>
            <a:pPr indent="-361950" lvl="0" marL="4572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We must be aware that a student's repertoire does not always consist of one mother tongue, one new language of the host country and perhaps one or two foreign languages. In many cases, students grow up with more than one mother tongue or may have had other languages ​​of instruction in the past. Other varieties are probably involved. Furthermore, especially for refugees and highly mobile families, the new host country may not be the first host country after leaving the home country, so that a student may have had different languages ​​of instruction in the past.</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It is essential to let multilingual students define their own multilingualism and not to label them and their languages.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16b2a3a6a4d_0_8"/>
          <p:cNvSpPr txBox="1"/>
          <p:nvPr/>
        </p:nvSpPr>
        <p:spPr>
          <a:xfrm>
            <a:off x="5973250" y="5790175"/>
            <a:ext cx="3000000" cy="415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360"/>
              </a:spcBef>
              <a:spcAft>
                <a:spcPts val="0"/>
              </a:spcAft>
              <a:buClr>
                <a:srgbClr val="000000"/>
              </a:buClr>
              <a:buSzPts val="1500"/>
              <a:buFont typeface="Arial"/>
              <a:buNone/>
            </a:pPr>
            <a:r>
              <a:rPr b="0" i="0" lang="pl-PL" sz="1500" u="none" cap="none" strike="noStrike">
                <a:solidFill>
                  <a:schemeClr val="dk1"/>
                </a:solidFill>
                <a:latin typeface="Calibri"/>
                <a:ea typeface="Calibri"/>
                <a:cs typeface="Calibri"/>
                <a:sym typeface="Calibri"/>
              </a:rPr>
              <a:t>Chapter 9</a:t>
            </a:r>
            <a:endParaRPr b="0" i="0" sz="1500" u="none" cap="none" strike="noStrike">
              <a:solidFill>
                <a:srgbClr val="000000"/>
              </a:solidFill>
              <a:latin typeface="Arial"/>
              <a:ea typeface="Arial"/>
              <a:cs typeface="Arial"/>
              <a:sym typeface="Arial"/>
            </a:endParaRPr>
          </a:p>
        </p:txBody>
      </p:sp>
      <p:sp>
        <p:nvSpPr>
          <p:cNvPr id="205" name="Google Shape;205;g16b2a3a6a4d_0_8"/>
          <p:cNvSpPr/>
          <p:nvPr/>
        </p:nvSpPr>
        <p:spPr>
          <a:xfrm>
            <a:off x="7818225" y="989350"/>
            <a:ext cx="7428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15’</a:t>
            </a:r>
            <a:endParaRPr b="0" i="0" sz="1700" u="none" cap="none" strike="noStrike">
              <a:solidFill>
                <a:srgbClr val="000000"/>
              </a:solidFill>
              <a:latin typeface="Arial"/>
              <a:ea typeface="Arial"/>
              <a:cs typeface="Arial"/>
              <a:sym typeface="Arial"/>
            </a:endParaRPr>
          </a:p>
        </p:txBody>
      </p:sp>
      <p:sp>
        <p:nvSpPr>
          <p:cNvPr id="206" name="Google Shape;206;g16b2a3a6a4d_0_8"/>
          <p:cNvSpPr txBox="1"/>
          <p:nvPr>
            <p:ph type="title"/>
          </p:nvPr>
        </p:nvSpPr>
        <p:spPr>
          <a:xfrm>
            <a:off x="457211" y="1587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multilingual school development and whole school development.</a:t>
            </a:r>
            <a:endParaRPr b="1"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6b2a3a6a4d_0_0"/>
          <p:cNvSpPr txBox="1"/>
          <p:nvPr/>
        </p:nvSpPr>
        <p:spPr>
          <a:xfrm>
            <a:off x="374700" y="1666650"/>
            <a:ext cx="8312100" cy="3524700"/>
          </a:xfrm>
          <a:prstGeom prst="rect">
            <a:avLst/>
          </a:prstGeom>
          <a:noFill/>
          <a:ln>
            <a:noFill/>
          </a:ln>
        </p:spPr>
        <p:txBody>
          <a:bodyPr anchorCtr="0" anchor="t" bIns="91425" lIns="91425" spcFirstLastPara="1" rIns="91425" wrap="square" tIns="91425">
            <a:spAutoFit/>
          </a:bodyPr>
          <a:lstStyle/>
          <a:p>
            <a:pPr indent="-361950" lvl="0" marL="4572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The multilingual development of the school is not limited to encouraging and supporting the learning of the language of instruction but it aims to provide </a:t>
            </a:r>
            <a:r>
              <a:rPr b="0" i="1" lang="pl-PL" sz="2100" u="none" cap="none" strike="noStrike">
                <a:solidFill>
                  <a:srgbClr val="000000"/>
                </a:solidFill>
                <a:latin typeface="Calibri"/>
                <a:ea typeface="Calibri"/>
                <a:cs typeface="Calibri"/>
                <a:sym typeface="Calibri"/>
              </a:rPr>
              <a:t>a safe, diversity-friendly environment for all pupils in which they can develop their individual language repertoire.</a:t>
            </a:r>
            <a:r>
              <a:rPr b="0" i="0" lang="pl-PL" sz="2100" u="none" cap="none" strike="noStrike">
                <a:solidFill>
                  <a:srgbClr val="000000"/>
                </a:solidFill>
                <a:latin typeface="Calibri"/>
                <a:ea typeface="Calibri"/>
                <a:cs typeface="Calibri"/>
                <a:sym typeface="Calibri"/>
              </a:rPr>
              <a:t> </a:t>
            </a:r>
            <a:endParaRPr b="0" i="0" sz="21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2400"/>
              <a:buFont typeface="Arial"/>
              <a:buNone/>
            </a:pPr>
            <a:r>
              <a:t/>
            </a:r>
            <a:endParaRPr b="0" i="0" sz="2100" u="none" cap="none" strike="noStrike">
              <a:solidFill>
                <a:srgbClr val="000000"/>
              </a:solidFill>
              <a:latin typeface="Calibri"/>
              <a:ea typeface="Calibri"/>
              <a:cs typeface="Calibri"/>
              <a:sym typeface="Calibri"/>
            </a:endParaRPr>
          </a:p>
          <a:p>
            <a:pPr indent="-361950" lvl="0" marL="457200" marR="0" rtl="0" algn="just">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Meeting the challenges and making the most of the opportunities offered by a high degree of diversity requires a</a:t>
            </a:r>
            <a:r>
              <a:rPr b="0" i="1" lang="pl-PL" sz="2100" u="none" cap="none" strike="noStrike">
                <a:solidFill>
                  <a:srgbClr val="000000"/>
                </a:solidFill>
                <a:latin typeface="Calibri"/>
                <a:ea typeface="Calibri"/>
                <a:cs typeface="Calibri"/>
                <a:sym typeface="Calibri"/>
              </a:rPr>
              <a:t> whole-school</a:t>
            </a:r>
            <a:r>
              <a:rPr b="0" i="0" lang="pl-PL" sz="2100" u="none" cap="none" strike="noStrike">
                <a:solidFill>
                  <a:srgbClr val="000000"/>
                </a:solidFill>
                <a:latin typeface="Calibri"/>
                <a:ea typeface="Calibri"/>
                <a:cs typeface="Calibri"/>
                <a:sym typeface="Calibri"/>
              </a:rPr>
              <a:t> approach and the contribution and cooperation of all stakeholders - </a:t>
            </a:r>
            <a:r>
              <a:rPr b="0" i="1" lang="pl-PL" sz="2100" u="none" cap="none" strike="noStrike">
                <a:solidFill>
                  <a:srgbClr val="000000"/>
                </a:solidFill>
                <a:latin typeface="Calibri"/>
                <a:ea typeface="Calibri"/>
                <a:cs typeface="Calibri"/>
                <a:sym typeface="Calibri"/>
              </a:rPr>
              <a:t>school managers, teachers, pupils, parents and others.</a:t>
            </a:r>
            <a:endParaRPr b="0" i="1"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16b2a3a6a4d_0_0"/>
          <p:cNvSpPr txBox="1"/>
          <p:nvPr/>
        </p:nvSpPr>
        <p:spPr>
          <a:xfrm>
            <a:off x="5973250" y="5790175"/>
            <a:ext cx="3000000" cy="415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360"/>
              </a:spcBef>
              <a:spcAft>
                <a:spcPts val="0"/>
              </a:spcAft>
              <a:buClr>
                <a:srgbClr val="000000"/>
              </a:buClr>
              <a:buSzPts val="1500"/>
              <a:buFont typeface="Arial"/>
              <a:buNone/>
            </a:pPr>
            <a:r>
              <a:rPr b="0" i="0" lang="pl-PL" sz="1500" u="none" cap="none" strike="noStrike">
                <a:solidFill>
                  <a:schemeClr val="dk1"/>
                </a:solidFill>
                <a:latin typeface="Calibri"/>
                <a:ea typeface="Calibri"/>
                <a:cs typeface="Calibri"/>
                <a:sym typeface="Calibri"/>
              </a:rPr>
              <a:t>Chapter 9, p.</a:t>
            </a:r>
            <a:r>
              <a:rPr lang="pl-PL" sz="1500">
                <a:solidFill>
                  <a:schemeClr val="dk1"/>
                </a:solidFill>
                <a:latin typeface="Calibri"/>
                <a:ea typeface="Calibri"/>
                <a:cs typeface="Calibri"/>
                <a:sym typeface="Calibri"/>
              </a:rPr>
              <a:t> </a:t>
            </a:r>
            <a:r>
              <a:rPr b="0" i="0" lang="pl-PL" sz="1500" u="none" cap="none" strike="noStrike">
                <a:solidFill>
                  <a:schemeClr val="dk1"/>
                </a:solidFill>
                <a:latin typeface="Calibri"/>
                <a:ea typeface="Calibri"/>
                <a:cs typeface="Calibri"/>
                <a:sym typeface="Calibri"/>
              </a:rPr>
              <a:t>5</a:t>
            </a:r>
            <a:endParaRPr b="0" i="0" sz="1500" u="none" cap="none" strike="noStrike">
              <a:solidFill>
                <a:srgbClr val="000000"/>
              </a:solidFill>
              <a:latin typeface="Arial"/>
              <a:ea typeface="Arial"/>
              <a:cs typeface="Arial"/>
              <a:sym typeface="Arial"/>
            </a:endParaRPr>
          </a:p>
        </p:txBody>
      </p:sp>
      <p:sp>
        <p:nvSpPr>
          <p:cNvPr id="214" name="Google Shape;214;g16b2a3a6a4d_0_0"/>
          <p:cNvSpPr txBox="1"/>
          <p:nvPr>
            <p:ph type="title"/>
          </p:nvPr>
        </p:nvSpPr>
        <p:spPr>
          <a:xfrm>
            <a:off x="457211" y="23812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multilingual school development and whole school development.</a:t>
            </a:r>
            <a:endParaRPr b="1" sz="2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ph idx="1" type="body"/>
          </p:nvPr>
        </p:nvSpPr>
        <p:spPr>
          <a:xfrm>
            <a:off x="706550" y="5873950"/>
            <a:ext cx="8046300" cy="482400"/>
          </a:xfrm>
          <a:prstGeom prst="rect">
            <a:avLst/>
          </a:prstGeom>
          <a:noFill/>
          <a:ln>
            <a:noFill/>
          </a:ln>
        </p:spPr>
        <p:txBody>
          <a:bodyPr anchorCtr="0" anchor="t" bIns="45700" lIns="91425" spcFirstLastPara="1" rIns="91425" wrap="square" tIns="45700">
            <a:normAutofit/>
          </a:bodyPr>
          <a:lstStyle/>
          <a:p>
            <a:pPr indent="0" lvl="0" marL="342900" rtl="0" algn="l">
              <a:lnSpc>
                <a:spcPct val="100000"/>
              </a:lnSpc>
              <a:spcBef>
                <a:spcPts val="0"/>
              </a:spcBef>
              <a:spcAft>
                <a:spcPts val="0"/>
              </a:spcAft>
              <a:buSzPts val="1946"/>
              <a:buNone/>
            </a:pPr>
            <a:r>
              <a:rPr lang="pl-PL" sz="1500"/>
              <a:t>Whole School Development – Adopt-a-School Foundation (adoptaschool.org.za)</a:t>
            </a:r>
            <a:endParaRPr sz="1500"/>
          </a:p>
        </p:txBody>
      </p:sp>
      <p:sp>
        <p:nvSpPr>
          <p:cNvPr id="220" name="Google Shape;220;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221" name="Google Shape;221;p3"/>
          <p:cNvPicPr preferRelativeResize="0"/>
          <p:nvPr/>
        </p:nvPicPr>
        <p:blipFill rotWithShape="1">
          <a:blip r:embed="rId3">
            <a:alphaModFix/>
          </a:blip>
          <a:srcRect b="0" l="0" r="0" t="0"/>
          <a:stretch/>
        </p:blipFill>
        <p:spPr>
          <a:xfrm>
            <a:off x="619488" y="1205713"/>
            <a:ext cx="7905024" cy="4446576"/>
          </a:xfrm>
          <a:prstGeom prst="rect">
            <a:avLst/>
          </a:prstGeom>
          <a:noFill/>
          <a:ln>
            <a:noFill/>
          </a:ln>
        </p:spPr>
      </p:pic>
      <p:sp>
        <p:nvSpPr>
          <p:cNvPr id="222" name="Google Shape;222;p3"/>
          <p:cNvSpPr txBox="1"/>
          <p:nvPr>
            <p:ph type="title"/>
          </p:nvPr>
        </p:nvSpPr>
        <p:spPr>
          <a:xfrm>
            <a:off x="457211" y="-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the term multilingual school development and whole school development.</a:t>
            </a:r>
            <a:endParaRPr b="1" sz="2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
          <p:cNvSpPr txBox="1"/>
          <p:nvPr>
            <p:ph idx="2" type="body"/>
          </p:nvPr>
        </p:nvSpPr>
        <p:spPr>
          <a:xfrm>
            <a:off x="457200" y="1647825"/>
            <a:ext cx="8229600" cy="4526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800"/>
              <a:buNone/>
            </a:pPr>
            <a:r>
              <a:rPr lang="pl-PL" sz="2500">
                <a:solidFill>
                  <a:srgbClr val="131313"/>
                </a:solidFill>
                <a:highlight>
                  <a:srgbClr val="FFFFFF"/>
                </a:highlight>
              </a:rPr>
              <a:t>     Leadership - Management</a:t>
            </a:r>
            <a:endParaRPr sz="2500">
              <a:solidFill>
                <a:srgbClr val="000000"/>
              </a:solidFill>
            </a:endParaRPr>
          </a:p>
          <a:p>
            <a:pPr indent="0" lvl="0" marL="0" rtl="0" algn="l">
              <a:lnSpc>
                <a:spcPct val="100000"/>
              </a:lnSpc>
              <a:spcBef>
                <a:spcPts val="0"/>
              </a:spcBef>
              <a:spcAft>
                <a:spcPts val="0"/>
              </a:spcAft>
              <a:buSzPts val="2800"/>
              <a:buNone/>
            </a:pPr>
            <a:r>
              <a:t/>
            </a:r>
            <a:endParaRPr b="1" sz="1100">
              <a:solidFill>
                <a:srgbClr val="000000"/>
              </a:solidFill>
              <a:latin typeface="Arial"/>
              <a:ea typeface="Arial"/>
              <a:cs typeface="Arial"/>
              <a:sym typeface="Arial"/>
            </a:endParaRPr>
          </a:p>
          <a:p>
            <a:pPr indent="-165100" lvl="0" marL="342900" rtl="0" algn="l">
              <a:lnSpc>
                <a:spcPct val="100000"/>
              </a:lnSpc>
              <a:spcBef>
                <a:spcPts val="0"/>
              </a:spcBef>
              <a:spcAft>
                <a:spcPts val="0"/>
              </a:spcAft>
              <a:buClr>
                <a:schemeClr val="dk1"/>
              </a:buClr>
              <a:buSzPts val="2800"/>
              <a:buFont typeface="Arial"/>
              <a:buNone/>
            </a:pPr>
            <a:r>
              <a:t/>
            </a:r>
            <a:endParaRPr/>
          </a:p>
        </p:txBody>
      </p:sp>
      <p:sp>
        <p:nvSpPr>
          <p:cNvPr id="228" name="Google Shape;228;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29" name="Google Shape;229;p4"/>
          <p:cNvSpPr/>
          <p:nvPr/>
        </p:nvSpPr>
        <p:spPr>
          <a:xfrm>
            <a:off x="817950" y="2164825"/>
            <a:ext cx="7600200" cy="1057500"/>
          </a:xfrm>
          <a:prstGeom prst="roundRect">
            <a:avLst>
              <a:gd fmla="val 16667" name="adj"/>
            </a:avLst>
          </a:prstGeom>
          <a:solidFill>
            <a:schemeClr val="accent3"/>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pl-PL" sz="2100" u="none" cap="none" strike="noStrike">
                <a:solidFill>
                  <a:schemeClr val="dk1"/>
                </a:solidFill>
                <a:latin typeface="Calibri"/>
                <a:ea typeface="Calibri"/>
                <a:cs typeface="Calibri"/>
                <a:sym typeface="Calibri"/>
              </a:rPr>
              <a:t>Well-developed, accountable and supportive leadership with an established and clear vision  for the future of the school</a:t>
            </a:r>
            <a:endParaRPr b="0" i="0" sz="2100" u="none" cap="none" strike="noStrike">
              <a:solidFill>
                <a:schemeClr val="dk1"/>
              </a:solidFill>
              <a:latin typeface="Calibri"/>
              <a:ea typeface="Calibri"/>
              <a:cs typeface="Calibri"/>
              <a:sym typeface="Calibri"/>
            </a:endParaRPr>
          </a:p>
        </p:txBody>
      </p:sp>
      <p:sp>
        <p:nvSpPr>
          <p:cNvPr id="230" name="Google Shape;230;p4"/>
          <p:cNvSpPr/>
          <p:nvPr/>
        </p:nvSpPr>
        <p:spPr>
          <a:xfrm>
            <a:off x="817950" y="5048550"/>
            <a:ext cx="7600200" cy="886800"/>
          </a:xfrm>
          <a:prstGeom prst="roundRect">
            <a:avLst>
              <a:gd fmla="val 16667"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3600"/>
              </a:spcAft>
              <a:buClr>
                <a:srgbClr val="000000"/>
              </a:buClr>
              <a:buSzPts val="2200"/>
              <a:buFont typeface="Arial"/>
              <a:buNone/>
            </a:pPr>
            <a:r>
              <a:rPr b="0" i="0" lang="pl-PL" sz="2100" u="none" cap="none" strike="noStrike">
                <a:solidFill>
                  <a:srgbClr val="131313"/>
                </a:solidFill>
                <a:highlight>
                  <a:srgbClr val="F1C232"/>
                </a:highlight>
                <a:latin typeface="Calibri"/>
                <a:ea typeface="Calibri"/>
                <a:cs typeface="Calibri"/>
                <a:sym typeface="Calibri"/>
              </a:rPr>
              <a:t>Strategic planning, leadership, management and governance</a:t>
            </a:r>
            <a:endParaRPr b="0" i="0" sz="2100" u="none" cap="none" strike="noStrike">
              <a:solidFill>
                <a:srgbClr val="131313"/>
              </a:solidFill>
              <a:highlight>
                <a:srgbClr val="F1C232"/>
              </a:highlight>
              <a:latin typeface="Calibri"/>
              <a:ea typeface="Calibri"/>
              <a:cs typeface="Calibri"/>
              <a:sym typeface="Calibri"/>
            </a:endParaRPr>
          </a:p>
        </p:txBody>
      </p:sp>
      <p:sp>
        <p:nvSpPr>
          <p:cNvPr id="231" name="Google Shape;231;p4"/>
          <p:cNvSpPr/>
          <p:nvPr/>
        </p:nvSpPr>
        <p:spPr>
          <a:xfrm>
            <a:off x="817925" y="3519900"/>
            <a:ext cx="7600200" cy="1143000"/>
          </a:xfrm>
          <a:prstGeom prst="roundRect">
            <a:avLst>
              <a:gd fmla="val 16667"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3300"/>
              </a:spcAft>
              <a:buClr>
                <a:srgbClr val="000000"/>
              </a:buClr>
              <a:buSzPts val="2100"/>
              <a:buFont typeface="Arial"/>
              <a:buNone/>
            </a:pPr>
            <a:r>
              <a:rPr b="0" i="0" lang="pl-PL" sz="2100" u="none" cap="none" strike="noStrike">
                <a:solidFill>
                  <a:srgbClr val="131313"/>
                </a:solidFill>
                <a:highlight>
                  <a:srgbClr val="A2C4C9"/>
                </a:highlight>
                <a:latin typeface="Calibri"/>
                <a:ea typeface="Calibri"/>
                <a:cs typeface="Calibri"/>
                <a:sym typeface="Calibri"/>
              </a:rPr>
              <a:t>Good relationships and coordinated interventions with different stakeholders.</a:t>
            </a:r>
            <a:endParaRPr b="0" i="0" sz="2100" u="none" cap="none" strike="noStrike">
              <a:solidFill>
                <a:srgbClr val="131313"/>
              </a:solidFill>
              <a:highlight>
                <a:srgbClr val="A2C4C9"/>
              </a:highlight>
              <a:latin typeface="Calibri"/>
              <a:ea typeface="Calibri"/>
              <a:cs typeface="Calibri"/>
              <a:sym typeface="Calibri"/>
            </a:endParaRPr>
          </a:p>
        </p:txBody>
      </p:sp>
      <p:sp>
        <p:nvSpPr>
          <p:cNvPr id="232" name="Google Shape;232;p4"/>
          <p:cNvSpPr txBox="1"/>
          <p:nvPr>
            <p:ph type="title"/>
          </p:nvPr>
        </p:nvSpPr>
        <p:spPr>
          <a:xfrm>
            <a:off x="457211" y="-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multilingual school development and whole school development.</a:t>
            </a:r>
            <a:endParaRPr b="1"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6b2a3a6a4d_1_14"/>
          <p:cNvSpPr txBox="1"/>
          <p:nvPr>
            <p:ph idx="2"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800"/>
              <a:buNone/>
            </a:pPr>
            <a:r>
              <a:rPr lang="pl-PL" sz="2500">
                <a:solidFill>
                  <a:srgbClr val="131313"/>
                </a:solidFill>
                <a:highlight>
                  <a:srgbClr val="FFFFFF"/>
                </a:highlight>
              </a:rPr>
              <a:t>Infrastructure - physical environment of the school</a:t>
            </a:r>
            <a:endParaRPr sz="2500">
              <a:solidFill>
                <a:srgbClr val="131313"/>
              </a:solidFill>
              <a:highlight>
                <a:srgbClr val="FFFFFF"/>
              </a:highlight>
            </a:endParaRPr>
          </a:p>
          <a:p>
            <a:pPr indent="0" lvl="0" marL="0" rtl="0" algn="l">
              <a:lnSpc>
                <a:spcPct val="100000"/>
              </a:lnSpc>
              <a:spcBef>
                <a:spcPts val="0"/>
              </a:spcBef>
              <a:spcAft>
                <a:spcPts val="0"/>
              </a:spcAft>
              <a:buSzPts val="2800"/>
              <a:buNone/>
            </a:pPr>
            <a:r>
              <a:t/>
            </a:r>
            <a:endParaRPr b="1" sz="2400">
              <a:solidFill>
                <a:srgbClr val="13131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2800"/>
              <a:buNone/>
            </a:pPr>
            <a:r>
              <a:t/>
            </a:r>
            <a:endParaRPr b="1" sz="1100">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b="1" sz="1100">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b="1" sz="1100">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b="1" sz="1100">
              <a:solidFill>
                <a:srgbClr val="000000"/>
              </a:solidFill>
              <a:latin typeface="Arial"/>
              <a:ea typeface="Arial"/>
              <a:cs typeface="Arial"/>
              <a:sym typeface="Arial"/>
            </a:endParaRPr>
          </a:p>
          <a:p>
            <a:pPr indent="-165100" lvl="0" marL="342900" rtl="0" algn="l">
              <a:lnSpc>
                <a:spcPct val="100000"/>
              </a:lnSpc>
              <a:spcBef>
                <a:spcPts val="0"/>
              </a:spcBef>
              <a:spcAft>
                <a:spcPts val="0"/>
              </a:spcAft>
              <a:buClr>
                <a:schemeClr val="dk1"/>
              </a:buClr>
              <a:buSzPts val="2800"/>
              <a:buNone/>
            </a:pPr>
            <a:r>
              <a:t/>
            </a:r>
            <a:endParaRPr/>
          </a:p>
        </p:txBody>
      </p:sp>
      <p:sp>
        <p:nvSpPr>
          <p:cNvPr id="238" name="Google Shape;238;g16b2a3a6a4d_1_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39" name="Google Shape;239;g16b2a3a6a4d_1_14"/>
          <p:cNvSpPr/>
          <p:nvPr/>
        </p:nvSpPr>
        <p:spPr>
          <a:xfrm>
            <a:off x="545325" y="2148300"/>
            <a:ext cx="7717200" cy="12834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3600"/>
              </a:spcBef>
              <a:spcAft>
                <a:spcPts val="3600"/>
              </a:spcAft>
              <a:buClr>
                <a:srgbClr val="000000"/>
              </a:buClr>
              <a:buSzPts val="2300"/>
              <a:buFont typeface="Arial"/>
              <a:buNone/>
            </a:pPr>
            <a:r>
              <a:rPr b="0" i="0" lang="pl-PL" sz="2100" u="none" cap="none" strike="noStrike">
                <a:solidFill>
                  <a:srgbClr val="131313"/>
                </a:solidFill>
                <a:highlight>
                  <a:srgbClr val="D5A6BD"/>
                </a:highlight>
                <a:latin typeface="Calibri"/>
                <a:ea typeface="Calibri"/>
                <a:cs typeface="Calibri"/>
                <a:sym typeface="Calibri"/>
              </a:rPr>
              <a:t>Clean and well-maintained surroundings and facilities with all necessary resources.</a:t>
            </a:r>
            <a:endParaRPr b="0" i="0" sz="2100" u="none" cap="none" strike="noStrike">
              <a:solidFill>
                <a:srgbClr val="131313"/>
              </a:solidFill>
              <a:highlight>
                <a:srgbClr val="D5A6BD"/>
              </a:highlight>
              <a:latin typeface="Calibri"/>
              <a:ea typeface="Calibri"/>
              <a:cs typeface="Calibri"/>
              <a:sym typeface="Calibri"/>
            </a:endParaRPr>
          </a:p>
        </p:txBody>
      </p:sp>
      <p:sp>
        <p:nvSpPr>
          <p:cNvPr id="240" name="Google Shape;240;g16b2a3a6a4d_1_14"/>
          <p:cNvSpPr/>
          <p:nvPr/>
        </p:nvSpPr>
        <p:spPr>
          <a:xfrm>
            <a:off x="545275" y="3625550"/>
            <a:ext cx="7717200" cy="1143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pl-PL" sz="2100" u="none" cap="none" strike="noStrike">
                <a:solidFill>
                  <a:srgbClr val="000000"/>
                </a:solidFill>
                <a:highlight>
                  <a:srgbClr val="FFE599"/>
                </a:highlight>
                <a:latin typeface="Calibri"/>
                <a:ea typeface="Calibri"/>
                <a:cs typeface="Calibri"/>
                <a:sym typeface="Calibri"/>
              </a:rPr>
              <a:t>The school premises create a positive learning environment for students.</a:t>
            </a:r>
            <a:endParaRPr b="0" i="0" sz="1600" u="none" cap="none" strike="noStrike">
              <a:solidFill>
                <a:srgbClr val="000000"/>
              </a:solidFill>
              <a:highlight>
                <a:srgbClr val="FFF2CC"/>
              </a:highlight>
              <a:latin typeface="Arial"/>
              <a:ea typeface="Arial"/>
              <a:cs typeface="Arial"/>
              <a:sym typeface="Arial"/>
            </a:endParaRPr>
          </a:p>
        </p:txBody>
      </p:sp>
      <p:sp>
        <p:nvSpPr>
          <p:cNvPr id="241" name="Google Shape;241;g16b2a3a6a4d_1_14"/>
          <p:cNvSpPr/>
          <p:nvPr/>
        </p:nvSpPr>
        <p:spPr>
          <a:xfrm>
            <a:off x="545325" y="5110150"/>
            <a:ext cx="7717200" cy="9858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pl-PL" sz="2100" u="none" cap="none" strike="noStrike">
                <a:solidFill>
                  <a:srgbClr val="000000"/>
                </a:solidFill>
                <a:highlight>
                  <a:srgbClr val="CCCCCC"/>
                </a:highlight>
                <a:latin typeface="Calibri"/>
                <a:ea typeface="Calibri"/>
                <a:cs typeface="Calibri"/>
                <a:sym typeface="Calibri"/>
              </a:rPr>
              <a:t>Library or learning resources adequately support delivery of the   curriculum.</a:t>
            </a:r>
            <a:endParaRPr b="0" i="0" sz="2100" u="none" cap="none" strike="noStrike">
              <a:solidFill>
                <a:srgbClr val="000000"/>
              </a:solidFill>
              <a:highlight>
                <a:srgbClr val="CCCCCC"/>
              </a:highlight>
              <a:latin typeface="Calibri"/>
              <a:ea typeface="Calibri"/>
              <a:cs typeface="Calibri"/>
              <a:sym typeface="Calibri"/>
            </a:endParaRPr>
          </a:p>
        </p:txBody>
      </p:sp>
      <p:sp>
        <p:nvSpPr>
          <p:cNvPr id="242" name="Google Shape;242;g16b2a3a6a4d_1_14"/>
          <p:cNvSpPr txBox="1"/>
          <p:nvPr>
            <p:ph type="title"/>
          </p:nvPr>
        </p:nvSpPr>
        <p:spPr>
          <a:xfrm>
            <a:off x="457211" y="-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multilingual school development and whole school development.</a:t>
            </a:r>
            <a:endParaRPr b="1"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7af4530b09_0_81"/>
          <p:cNvSpPr txBox="1"/>
          <p:nvPr>
            <p:ph type="title"/>
          </p:nvPr>
        </p:nvSpPr>
        <p:spPr>
          <a:xfrm>
            <a:off x="457200" y="274649"/>
            <a:ext cx="8229600" cy="56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pl-PL" sz="3600"/>
              <a:t>The MaMLiSE project</a:t>
            </a:r>
            <a:endParaRPr b="1" sz="3600"/>
          </a:p>
        </p:txBody>
      </p:sp>
      <p:sp>
        <p:nvSpPr>
          <p:cNvPr id="97" name="Google Shape;97;g27af4530b09_0_81"/>
          <p:cNvSpPr txBox="1"/>
          <p:nvPr>
            <p:ph idx="1" type="body"/>
          </p:nvPr>
        </p:nvSpPr>
        <p:spPr>
          <a:xfrm>
            <a:off x="457200" y="842975"/>
            <a:ext cx="8229600" cy="52833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800"/>
              <a:buNone/>
            </a:pPr>
            <a:r>
              <a:rPr i="1" lang="pl-PL" sz="2300">
                <a:highlight>
                  <a:srgbClr val="FFFFFF"/>
                </a:highlight>
              </a:rPr>
              <a:t>Majority and Minority Languages in School Environment</a:t>
            </a:r>
            <a:endParaRPr i="1" sz="2300">
              <a:highlight>
                <a:srgbClr val="FFFFFF"/>
              </a:highlight>
            </a:endParaRPr>
          </a:p>
          <a:p>
            <a:pPr indent="-361950" lvl="0" marL="457200" rtl="0" algn="just">
              <a:lnSpc>
                <a:spcPct val="100000"/>
              </a:lnSpc>
              <a:spcBef>
                <a:spcPts val="800"/>
              </a:spcBef>
              <a:spcAft>
                <a:spcPts val="0"/>
              </a:spcAft>
              <a:buSzPts val="2100"/>
              <a:buFont typeface="Calibri"/>
              <a:buChar char="-"/>
            </a:pPr>
            <a:r>
              <a:rPr lang="pl-PL" sz="2100">
                <a:highlight>
                  <a:schemeClr val="lt1"/>
                </a:highlight>
              </a:rPr>
              <a:t>an international project funded by Erasmus+ Programme under Action 2 – Strategic Partnerships, School Education; </a:t>
            </a:r>
            <a:endParaRPr sz="2100">
              <a:highlight>
                <a:schemeClr val="lt1"/>
              </a:highlight>
            </a:endParaRPr>
          </a:p>
          <a:p>
            <a:pPr indent="-361950" lvl="0" marL="457200" rtl="0" algn="just">
              <a:lnSpc>
                <a:spcPct val="100000"/>
              </a:lnSpc>
              <a:spcBef>
                <a:spcPts val="0"/>
              </a:spcBef>
              <a:spcAft>
                <a:spcPts val="0"/>
              </a:spcAft>
              <a:buSzPts val="2100"/>
              <a:buFont typeface="Calibri"/>
              <a:buChar char="-"/>
            </a:pPr>
            <a:r>
              <a:rPr lang="pl-PL" sz="2100">
                <a:highlight>
                  <a:schemeClr val="lt1"/>
                </a:highlight>
              </a:rPr>
              <a:t>running from 01.11.2020 to 31.07.2023;</a:t>
            </a:r>
            <a:endParaRPr sz="2100">
              <a:highlight>
                <a:schemeClr val="lt1"/>
              </a:highlight>
            </a:endParaRPr>
          </a:p>
          <a:p>
            <a:pPr indent="-361950" lvl="0" marL="457200" rtl="0" algn="just">
              <a:lnSpc>
                <a:spcPct val="100000"/>
              </a:lnSpc>
              <a:spcBef>
                <a:spcPts val="0"/>
              </a:spcBef>
              <a:spcAft>
                <a:spcPts val="0"/>
              </a:spcAft>
              <a:buSzPts val="2100"/>
              <a:buChar char="-"/>
            </a:pPr>
            <a:r>
              <a:rPr b="1" lang="pl-PL" sz="2100">
                <a:highlight>
                  <a:schemeClr val="lt1"/>
                </a:highlight>
              </a:rPr>
              <a:t>main aim: supporting school teachers in delivering effective instruction in linguistically diverse classes. </a:t>
            </a:r>
            <a:r>
              <a:rPr lang="pl-PL" sz="2100">
                <a:highlight>
                  <a:schemeClr val="lt1"/>
                </a:highlight>
              </a:rPr>
              <a:t>Although multilingualism has been present in EU schools for years, the range of in-service training courses and support materials on offer is still insufficient;</a:t>
            </a:r>
            <a:endParaRPr sz="2100">
              <a:highlight>
                <a:schemeClr val="lt1"/>
              </a:highlight>
            </a:endParaRPr>
          </a:p>
          <a:p>
            <a:pPr indent="-361950" lvl="0" marL="457200" rtl="0" algn="just">
              <a:lnSpc>
                <a:spcPct val="100000"/>
              </a:lnSpc>
              <a:spcBef>
                <a:spcPts val="0"/>
              </a:spcBef>
              <a:spcAft>
                <a:spcPts val="0"/>
              </a:spcAft>
              <a:buSzPts val="2100"/>
              <a:buChar char="-"/>
            </a:pPr>
            <a:r>
              <a:rPr lang="pl-PL" sz="2100"/>
              <a:t>The project consortium has been able to prepare a book and materials on how to effectively support teachers and educational staff to teach successfully in linguistically diverse classes and to develop a whole-school inclusion policy, based on the premise that both newcomers and multilingual pupils who have lived in the country for a long time and were born there should be included.</a:t>
            </a:r>
            <a:endParaRPr sz="2100">
              <a:highlight>
                <a:srgbClr val="FFFFFF"/>
              </a:highlight>
            </a:endParaRPr>
          </a:p>
        </p:txBody>
      </p:sp>
      <p:sp>
        <p:nvSpPr>
          <p:cNvPr id="98" name="Google Shape;98;g27af4530b09_0_8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6b2a3a6a4d_1_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48" name="Google Shape;248;g16b2a3a6a4d_1_20"/>
          <p:cNvSpPr/>
          <p:nvPr/>
        </p:nvSpPr>
        <p:spPr>
          <a:xfrm>
            <a:off x="663750" y="2181000"/>
            <a:ext cx="7714500" cy="866100"/>
          </a:xfrm>
          <a:prstGeom prst="roundRect">
            <a:avLst>
              <a:gd fmla="val 16667"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0" i="0" lang="pl-PL" sz="2100" u="none" cap="none" strike="noStrike">
                <a:solidFill>
                  <a:schemeClr val="dk1"/>
                </a:solidFill>
                <a:highlight>
                  <a:srgbClr val="F1C232"/>
                </a:highlight>
                <a:latin typeface="Calibri"/>
                <a:ea typeface="Calibri"/>
                <a:cs typeface="Calibri"/>
                <a:sym typeface="Calibri"/>
              </a:rPr>
              <a:t>Dedicated and committed educators</a:t>
            </a:r>
            <a:endParaRPr b="0" i="0" sz="2100" u="none" cap="none" strike="noStrike">
              <a:solidFill>
                <a:schemeClr val="dk1"/>
              </a:solidFill>
              <a:highlight>
                <a:srgbClr val="F1C232"/>
              </a:highlight>
              <a:latin typeface="Calibri"/>
              <a:ea typeface="Calibri"/>
              <a:cs typeface="Calibri"/>
              <a:sym typeface="Calibri"/>
            </a:endParaRPr>
          </a:p>
        </p:txBody>
      </p:sp>
      <p:sp>
        <p:nvSpPr>
          <p:cNvPr id="249" name="Google Shape;249;g16b2a3a6a4d_1_20"/>
          <p:cNvSpPr/>
          <p:nvPr/>
        </p:nvSpPr>
        <p:spPr>
          <a:xfrm>
            <a:off x="640750" y="4301050"/>
            <a:ext cx="7737600" cy="1097100"/>
          </a:xfrm>
          <a:prstGeom prst="roundRect">
            <a:avLst>
              <a:gd fmla="val 16667" name="adj"/>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3600"/>
              </a:spcAft>
              <a:buClr>
                <a:srgbClr val="000000"/>
              </a:buClr>
              <a:buSzPts val="1700"/>
              <a:buFont typeface="Arial"/>
              <a:buNone/>
            </a:pPr>
            <a:r>
              <a:rPr b="0" i="0" lang="pl-PL" sz="2100" u="none" cap="none" strike="noStrike">
                <a:solidFill>
                  <a:srgbClr val="131313"/>
                </a:solidFill>
                <a:highlight>
                  <a:srgbClr val="E6B8AF"/>
                </a:highlight>
                <a:latin typeface="Calibri"/>
                <a:ea typeface="Calibri"/>
                <a:cs typeface="Calibri"/>
                <a:sym typeface="Calibri"/>
              </a:rPr>
              <a:t>Educator development, including knowledge and implementation of curriculum,</a:t>
            </a:r>
            <a:endParaRPr b="0" i="0" sz="2100" u="none" cap="none" strike="noStrike">
              <a:solidFill>
                <a:srgbClr val="131313"/>
              </a:solidFill>
              <a:highlight>
                <a:srgbClr val="E6B8AF"/>
              </a:highlight>
              <a:latin typeface="Calibri"/>
              <a:ea typeface="Calibri"/>
              <a:cs typeface="Calibri"/>
              <a:sym typeface="Calibri"/>
            </a:endParaRPr>
          </a:p>
        </p:txBody>
      </p:sp>
      <p:sp>
        <p:nvSpPr>
          <p:cNvPr id="250" name="Google Shape;250;g16b2a3a6a4d_1_20"/>
          <p:cNvSpPr txBox="1"/>
          <p:nvPr/>
        </p:nvSpPr>
        <p:spPr>
          <a:xfrm>
            <a:off x="1138450" y="1377300"/>
            <a:ext cx="67422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pl-PL" sz="2500" u="none" cap="none" strike="noStrike">
                <a:solidFill>
                  <a:srgbClr val="000000"/>
                </a:solidFill>
                <a:latin typeface="Calibri"/>
                <a:ea typeface="Calibri"/>
                <a:cs typeface="Calibri"/>
                <a:sym typeface="Calibri"/>
              </a:rPr>
              <a:t>Quality of teaching and learning</a:t>
            </a:r>
            <a:endParaRPr b="0" i="0" sz="2500" u="none" cap="none" strike="noStrike">
              <a:solidFill>
                <a:srgbClr val="000000"/>
              </a:solidFill>
              <a:latin typeface="Calibri"/>
              <a:ea typeface="Calibri"/>
              <a:cs typeface="Calibri"/>
              <a:sym typeface="Calibri"/>
            </a:endParaRPr>
          </a:p>
        </p:txBody>
      </p:sp>
      <p:sp>
        <p:nvSpPr>
          <p:cNvPr id="251" name="Google Shape;251;g16b2a3a6a4d_1_20"/>
          <p:cNvSpPr/>
          <p:nvPr/>
        </p:nvSpPr>
        <p:spPr>
          <a:xfrm>
            <a:off x="640750" y="3241025"/>
            <a:ext cx="7737600" cy="866100"/>
          </a:xfrm>
          <a:prstGeom prst="roundRect">
            <a:avLst>
              <a:gd fmla="val 16667" name="adj"/>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3600"/>
              </a:spcAft>
              <a:buClr>
                <a:srgbClr val="000000"/>
              </a:buClr>
              <a:buSzPts val="2600"/>
              <a:buFont typeface="Arial"/>
              <a:buNone/>
            </a:pPr>
            <a:r>
              <a:rPr b="0" i="0" lang="pl-PL" sz="2100" u="none" cap="none" strike="noStrike">
                <a:solidFill>
                  <a:srgbClr val="131313"/>
                </a:solidFill>
                <a:highlight>
                  <a:srgbClr val="CCCCCC"/>
                </a:highlight>
                <a:latin typeface="Calibri"/>
                <a:ea typeface="Calibri"/>
                <a:cs typeface="Calibri"/>
                <a:sym typeface="Calibri"/>
              </a:rPr>
              <a:t>Extra and co-curricular activities</a:t>
            </a:r>
            <a:endParaRPr b="0" i="0" sz="2100" u="none" cap="none" strike="noStrike">
              <a:solidFill>
                <a:srgbClr val="131313"/>
              </a:solidFill>
              <a:highlight>
                <a:srgbClr val="CCCCCC"/>
              </a:highlight>
              <a:latin typeface="Calibri"/>
              <a:ea typeface="Calibri"/>
              <a:cs typeface="Calibri"/>
              <a:sym typeface="Calibri"/>
            </a:endParaRPr>
          </a:p>
        </p:txBody>
      </p:sp>
      <p:sp>
        <p:nvSpPr>
          <p:cNvPr id="252" name="Google Shape;252;g16b2a3a6a4d_1_20"/>
          <p:cNvSpPr txBox="1"/>
          <p:nvPr>
            <p:ph type="title"/>
          </p:nvPr>
        </p:nvSpPr>
        <p:spPr>
          <a:xfrm>
            <a:off x="457211" y="-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multilingual school development and whole school development.</a:t>
            </a:r>
            <a:endParaRPr b="1" sz="2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6b2a3a6a4d_1_26"/>
          <p:cNvSpPr txBox="1"/>
          <p:nvPr>
            <p:ph idx="2" type="body"/>
          </p:nvPr>
        </p:nvSpPr>
        <p:spPr>
          <a:xfrm>
            <a:off x="986100" y="1434000"/>
            <a:ext cx="7171800" cy="6528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852"/>
              <a:buNone/>
            </a:pPr>
            <a:r>
              <a:rPr lang="pl-PL" sz="2500">
                <a:solidFill>
                  <a:srgbClr val="131313"/>
                </a:solidFill>
                <a:highlight>
                  <a:srgbClr val="FFFFFF"/>
                </a:highlight>
              </a:rPr>
              <a:t> Social welfare</a:t>
            </a:r>
            <a:endParaRPr sz="2370"/>
          </a:p>
        </p:txBody>
      </p:sp>
      <p:sp>
        <p:nvSpPr>
          <p:cNvPr id="258" name="Google Shape;258;g16b2a3a6a4d_1_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259" name="Google Shape;259;g16b2a3a6a4d_1_26"/>
          <p:cNvSpPr/>
          <p:nvPr/>
        </p:nvSpPr>
        <p:spPr>
          <a:xfrm>
            <a:off x="1156725" y="2176600"/>
            <a:ext cx="2809200" cy="16740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3600"/>
              </a:spcAft>
              <a:buClr>
                <a:srgbClr val="000000"/>
              </a:buClr>
              <a:buSzPts val="2400"/>
              <a:buFont typeface="Arial"/>
              <a:buNone/>
            </a:pPr>
            <a:r>
              <a:rPr b="0" i="0" lang="pl-PL" sz="2100" u="none" cap="none" strike="noStrike">
                <a:solidFill>
                  <a:srgbClr val="131313"/>
                </a:solidFill>
                <a:highlight>
                  <a:srgbClr val="FFD966"/>
                </a:highlight>
                <a:latin typeface="Calibri"/>
                <a:ea typeface="Calibri"/>
                <a:cs typeface="Calibri"/>
                <a:sym typeface="Calibri"/>
              </a:rPr>
              <a:t>Safe, healthy and happy environment which promotes human dignity.</a:t>
            </a:r>
            <a:endParaRPr b="0" i="0" sz="2100" u="none" cap="none" strike="noStrike">
              <a:solidFill>
                <a:srgbClr val="131313"/>
              </a:solidFill>
              <a:highlight>
                <a:srgbClr val="FFD966"/>
              </a:highlight>
              <a:latin typeface="Calibri"/>
              <a:ea typeface="Calibri"/>
              <a:cs typeface="Calibri"/>
              <a:sym typeface="Calibri"/>
            </a:endParaRPr>
          </a:p>
        </p:txBody>
      </p:sp>
      <p:sp>
        <p:nvSpPr>
          <p:cNvPr id="260" name="Google Shape;260;g16b2a3a6a4d_1_26"/>
          <p:cNvSpPr/>
          <p:nvPr/>
        </p:nvSpPr>
        <p:spPr>
          <a:xfrm>
            <a:off x="5224800" y="3889725"/>
            <a:ext cx="3134400" cy="21663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3600"/>
              </a:spcBef>
              <a:spcAft>
                <a:spcPts val="3600"/>
              </a:spcAft>
              <a:buClr>
                <a:srgbClr val="000000"/>
              </a:buClr>
              <a:buSzPts val="2200"/>
              <a:buFont typeface="Arial"/>
              <a:buNone/>
            </a:pPr>
            <a:r>
              <a:rPr b="0" i="0" lang="pl-PL" sz="2100" u="none" cap="none" strike="noStrike">
                <a:solidFill>
                  <a:srgbClr val="131313"/>
                </a:solidFill>
                <a:highlight>
                  <a:srgbClr val="EA9999"/>
                </a:highlight>
                <a:latin typeface="Calibri"/>
                <a:ea typeface="Calibri"/>
                <a:cs typeface="Calibri"/>
                <a:sym typeface="Calibri"/>
              </a:rPr>
              <a:t>Dedicated, committed and accountable school community which promotes the long-term sustainability of the school.</a:t>
            </a:r>
            <a:endParaRPr b="0" i="0" sz="2100" u="none" cap="none" strike="noStrike">
              <a:solidFill>
                <a:srgbClr val="131313"/>
              </a:solidFill>
              <a:highlight>
                <a:srgbClr val="EA9999"/>
              </a:highlight>
              <a:latin typeface="Calibri"/>
              <a:ea typeface="Calibri"/>
              <a:cs typeface="Calibri"/>
              <a:sym typeface="Calibri"/>
            </a:endParaRPr>
          </a:p>
        </p:txBody>
      </p:sp>
      <p:sp>
        <p:nvSpPr>
          <p:cNvPr id="261" name="Google Shape;261;g16b2a3a6a4d_1_26"/>
          <p:cNvSpPr/>
          <p:nvPr/>
        </p:nvSpPr>
        <p:spPr>
          <a:xfrm>
            <a:off x="1148625" y="4361575"/>
            <a:ext cx="2809200" cy="1599300"/>
          </a:xfrm>
          <a:prstGeom prst="roundRect">
            <a:avLst>
              <a:gd fmla="val 16667"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3600"/>
              </a:spcAft>
              <a:buClr>
                <a:srgbClr val="000000"/>
              </a:buClr>
              <a:buSzPts val="2100"/>
              <a:buFont typeface="Arial"/>
              <a:buNone/>
            </a:pPr>
            <a:r>
              <a:rPr b="0" i="0" lang="pl-PL" sz="2100" u="none" cap="none" strike="noStrike">
                <a:solidFill>
                  <a:srgbClr val="131313"/>
                </a:solidFill>
                <a:highlight>
                  <a:srgbClr val="A2C4C9"/>
                </a:highlight>
                <a:latin typeface="Calibri"/>
                <a:ea typeface="Calibri"/>
                <a:cs typeface="Calibri"/>
                <a:sym typeface="Calibri"/>
              </a:rPr>
              <a:t>School safety, security and discipline</a:t>
            </a:r>
            <a:endParaRPr b="0" i="0" sz="2100" u="none" cap="none" strike="noStrike">
              <a:solidFill>
                <a:srgbClr val="131313"/>
              </a:solidFill>
              <a:highlight>
                <a:srgbClr val="A2C4C9"/>
              </a:highlight>
              <a:latin typeface="Calibri"/>
              <a:ea typeface="Calibri"/>
              <a:cs typeface="Calibri"/>
              <a:sym typeface="Calibri"/>
            </a:endParaRPr>
          </a:p>
        </p:txBody>
      </p:sp>
      <p:sp>
        <p:nvSpPr>
          <p:cNvPr id="262" name="Google Shape;262;g16b2a3a6a4d_1_26"/>
          <p:cNvSpPr/>
          <p:nvPr/>
        </p:nvSpPr>
        <p:spPr>
          <a:xfrm>
            <a:off x="5224800" y="2247200"/>
            <a:ext cx="3134400" cy="1342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3600"/>
              </a:spcAft>
              <a:buClr>
                <a:srgbClr val="000000"/>
              </a:buClr>
              <a:buSzPts val="2600"/>
              <a:buFont typeface="Arial"/>
              <a:buNone/>
            </a:pPr>
            <a:r>
              <a:rPr b="0" i="0" lang="pl-PL" sz="2100" u="none" cap="none" strike="noStrike">
                <a:solidFill>
                  <a:srgbClr val="131313"/>
                </a:solidFill>
                <a:highlight>
                  <a:srgbClr val="93C47D"/>
                </a:highlight>
                <a:latin typeface="Calibri"/>
                <a:ea typeface="Calibri"/>
                <a:cs typeface="Calibri"/>
                <a:sym typeface="Calibri"/>
              </a:rPr>
              <a:t>Social welfare of learners</a:t>
            </a:r>
            <a:endParaRPr b="0" i="0" sz="2100" u="none" cap="none" strike="noStrike">
              <a:solidFill>
                <a:srgbClr val="131313"/>
              </a:solidFill>
              <a:highlight>
                <a:srgbClr val="93C47D"/>
              </a:highlight>
              <a:latin typeface="Calibri"/>
              <a:ea typeface="Calibri"/>
              <a:cs typeface="Calibri"/>
              <a:sym typeface="Calibri"/>
            </a:endParaRPr>
          </a:p>
        </p:txBody>
      </p:sp>
      <p:sp>
        <p:nvSpPr>
          <p:cNvPr id="263" name="Google Shape;263;g16b2a3a6a4d_1_26"/>
          <p:cNvSpPr txBox="1"/>
          <p:nvPr>
            <p:ph type="title"/>
          </p:nvPr>
        </p:nvSpPr>
        <p:spPr>
          <a:xfrm>
            <a:off x="457211" y="-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multilingual school development and whole school development.</a:t>
            </a:r>
            <a:endParaRPr b="1" sz="2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6b2a3a6a4d_1_88"/>
          <p:cNvSpPr txBox="1"/>
          <p:nvPr>
            <p:ph type="title"/>
          </p:nvPr>
        </p:nvSpPr>
        <p:spPr>
          <a:xfrm>
            <a:off x="826275" y="3237200"/>
            <a:ext cx="7668600" cy="1819500"/>
          </a:xfrm>
          <a:prstGeom prst="rect">
            <a:avLst/>
          </a:prstGeom>
          <a:solidFill>
            <a:srgbClr val="EA9999"/>
          </a:solid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000"/>
              <a:buNone/>
            </a:pPr>
            <a:r>
              <a:rPr lang="pl-PL" sz="3800"/>
              <a:t>Break!</a:t>
            </a:r>
            <a:endParaRPr sz="3800"/>
          </a:p>
          <a:p>
            <a:pPr indent="0" lvl="0" marL="0" rtl="0" algn="l">
              <a:lnSpc>
                <a:spcPct val="100000"/>
              </a:lnSpc>
              <a:spcBef>
                <a:spcPts val="0"/>
              </a:spcBef>
              <a:spcAft>
                <a:spcPts val="0"/>
              </a:spcAft>
              <a:buSzPts val="4000"/>
              <a:buNone/>
            </a:pPr>
            <a:r>
              <a:t/>
            </a:r>
            <a:endParaRPr/>
          </a:p>
        </p:txBody>
      </p:sp>
      <p:sp>
        <p:nvSpPr>
          <p:cNvPr id="270" name="Google Shape;270;g16b2a3a6a4d_1_88"/>
          <p:cNvSpPr txBox="1"/>
          <p:nvPr>
            <p:ph idx="1" type="body"/>
          </p:nvPr>
        </p:nvSpPr>
        <p:spPr>
          <a:xfrm>
            <a:off x="826125" y="741925"/>
            <a:ext cx="7668600" cy="1819500"/>
          </a:xfrm>
          <a:prstGeom prst="rect">
            <a:avLst/>
          </a:prstGeom>
          <a:solidFill>
            <a:srgbClr val="F9CB9C"/>
          </a:solidFill>
          <a:ln>
            <a:noFill/>
          </a:ln>
        </p:spPr>
        <p:txBody>
          <a:bodyPr anchorCtr="0" anchor="ctr" bIns="45700" lIns="91425" spcFirstLastPara="1" rIns="91425" wrap="square" tIns="45700">
            <a:normAutofit/>
          </a:bodyPr>
          <a:lstStyle/>
          <a:p>
            <a:pPr indent="0" lvl="0" marL="0" rtl="0" algn="ctr">
              <a:lnSpc>
                <a:spcPct val="100000"/>
              </a:lnSpc>
              <a:spcBef>
                <a:spcPts val="400"/>
              </a:spcBef>
              <a:spcAft>
                <a:spcPts val="0"/>
              </a:spcAft>
              <a:buSzPts val="2000"/>
              <a:buNone/>
            </a:pPr>
            <a:r>
              <a:rPr b="1" lang="pl-PL" sz="3800">
                <a:solidFill>
                  <a:schemeClr val="dk1"/>
                </a:solidFill>
              </a:rPr>
              <a:t>End of 1st part!</a:t>
            </a:r>
            <a:endParaRPr b="1" sz="1400"/>
          </a:p>
        </p:txBody>
      </p:sp>
      <p:sp>
        <p:nvSpPr>
          <p:cNvPr id="271" name="Google Shape;271;g16b2a3a6a4d_1_88"/>
          <p:cNvSpPr/>
          <p:nvPr/>
        </p:nvSpPr>
        <p:spPr>
          <a:xfrm>
            <a:off x="7751325" y="5224888"/>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10’</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6b2a3a6a4d_1_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7916"/>
              </a:lnSpc>
              <a:spcBef>
                <a:spcPts val="0"/>
              </a:spcBef>
              <a:spcAft>
                <a:spcPts val="800"/>
              </a:spcAft>
              <a:buClr>
                <a:schemeClr val="dk1"/>
              </a:buClr>
              <a:buSzPts val="1100"/>
              <a:buFont typeface="Arial"/>
              <a:buNone/>
            </a:pPr>
            <a:r>
              <a:rPr lang="pl-PL" sz="3800" u="sng"/>
              <a:t>2nd part:</a:t>
            </a:r>
            <a:r>
              <a:rPr lang="pl-PL" sz="2100"/>
              <a:t> </a:t>
            </a:r>
            <a:r>
              <a:rPr lang="pl-PL" sz="2500"/>
              <a:t>Examples from schools, especially multilingual schools.</a:t>
            </a:r>
            <a:endParaRPr sz="2500"/>
          </a:p>
        </p:txBody>
      </p:sp>
      <p:graphicFrame>
        <p:nvGraphicFramePr>
          <p:cNvPr id="278" name="Google Shape;278;g16b2a3a6a4d_1_94"/>
          <p:cNvGraphicFramePr/>
          <p:nvPr/>
        </p:nvGraphicFramePr>
        <p:xfrm>
          <a:off x="457200" y="1615175"/>
          <a:ext cx="3000000" cy="3000000"/>
        </p:xfrm>
        <a:graphic>
          <a:graphicData uri="http://schemas.openxmlformats.org/drawingml/2006/table">
            <a:tbl>
              <a:tblPr bandRow="1">
                <a:noFill/>
                <a:tableStyleId>{CD61E107-C16D-4028-A220-B3226B7C3612}</a:tableStyleId>
              </a:tblPr>
              <a:tblGrid>
                <a:gridCol w="7561700"/>
              </a:tblGrid>
              <a:tr h="980050">
                <a:tc>
                  <a:txBody>
                    <a:bodyPr/>
                    <a:lstStyle/>
                    <a:p>
                      <a:pPr indent="0" lvl="0" marL="0" marR="0" rtl="0" algn="just">
                        <a:lnSpc>
                          <a:spcPct val="100000"/>
                        </a:lnSpc>
                        <a:spcBef>
                          <a:spcPts val="0"/>
                        </a:spcBef>
                        <a:spcAft>
                          <a:spcPts val="0"/>
                        </a:spcAft>
                        <a:buClr>
                          <a:srgbClr val="000000"/>
                        </a:buClr>
                        <a:buSzPts val="2600"/>
                        <a:buFont typeface="Arial"/>
                        <a:buNone/>
                      </a:pPr>
                      <a:r>
                        <a:rPr lang="pl-PL" sz="2500" u="none" cap="none" strike="noStrike">
                          <a:latin typeface="Calibri"/>
                          <a:ea typeface="Calibri"/>
                          <a:cs typeface="Calibri"/>
                          <a:sym typeface="Calibri"/>
                        </a:rPr>
                        <a:t>Work groups discuss and point out the main axes of multilingual school development (case studies)</a:t>
                      </a:r>
                      <a:endParaRPr sz="2500" u="none" cap="none" strike="noStrike">
                        <a:latin typeface="Calibri"/>
                        <a:ea typeface="Calibri"/>
                        <a:cs typeface="Calibri"/>
                        <a:sym typeface="Calibri"/>
                      </a:endParaRPr>
                    </a:p>
                  </a:txBody>
                  <a:tcPr marT="0" marB="0" marR="68575" marL="68575">
                    <a:solidFill>
                      <a:srgbClr val="FFF2CC"/>
                    </a:solidFill>
                  </a:tcPr>
                </a:tc>
              </a:tr>
            </a:tbl>
          </a:graphicData>
        </a:graphic>
      </p:graphicFrame>
      <p:sp>
        <p:nvSpPr>
          <p:cNvPr id="279" name="Google Shape;279;g16b2a3a6a4d_1_94"/>
          <p:cNvSpPr/>
          <p:nvPr/>
        </p:nvSpPr>
        <p:spPr>
          <a:xfrm>
            <a:off x="526550" y="3201300"/>
            <a:ext cx="2533800" cy="2388900"/>
          </a:xfrm>
          <a:prstGeom prst="ellipse">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pl-PL" sz="2300" u="sng" cap="none" strike="noStrike">
                <a:solidFill>
                  <a:schemeClr val="hlink"/>
                </a:solidFill>
                <a:latin typeface="Arial"/>
                <a:ea typeface="Arial"/>
                <a:cs typeface="Arial"/>
                <a:sym typeface="Arial"/>
                <a:hlinkClick r:id="rId3"/>
              </a:rPr>
              <a:t>Case study group1 - Worksheet_1a</a:t>
            </a:r>
            <a:endParaRPr b="0" i="0" sz="2300" u="none" cap="none" strike="noStrike">
              <a:solidFill>
                <a:srgbClr val="000000"/>
              </a:solidFill>
              <a:latin typeface="Arial"/>
              <a:ea typeface="Arial"/>
              <a:cs typeface="Arial"/>
              <a:sym typeface="Arial"/>
            </a:endParaRPr>
          </a:p>
        </p:txBody>
      </p:sp>
      <p:sp>
        <p:nvSpPr>
          <p:cNvPr id="280" name="Google Shape;280;g16b2a3a6a4d_1_94"/>
          <p:cNvSpPr/>
          <p:nvPr/>
        </p:nvSpPr>
        <p:spPr>
          <a:xfrm>
            <a:off x="8084700" y="2028513"/>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20’</a:t>
            </a:r>
            <a:endParaRPr b="0" i="0" sz="1700" u="none" cap="none" strike="noStrike">
              <a:solidFill>
                <a:srgbClr val="000000"/>
              </a:solidFill>
              <a:latin typeface="Arial"/>
              <a:ea typeface="Arial"/>
              <a:cs typeface="Arial"/>
              <a:sym typeface="Arial"/>
            </a:endParaRPr>
          </a:p>
        </p:txBody>
      </p:sp>
      <p:sp>
        <p:nvSpPr>
          <p:cNvPr id="281" name="Google Shape;281;g16b2a3a6a4d_1_94"/>
          <p:cNvSpPr/>
          <p:nvPr/>
        </p:nvSpPr>
        <p:spPr>
          <a:xfrm>
            <a:off x="3305100" y="3201300"/>
            <a:ext cx="2533800" cy="238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200"/>
              <a:buFont typeface="Arial"/>
              <a:buNone/>
            </a:pPr>
            <a:r>
              <a:rPr b="0" i="0" lang="pl-PL" sz="2200" u="sng" cap="none" strike="noStrike">
                <a:solidFill>
                  <a:schemeClr val="hlink"/>
                </a:solidFill>
                <a:latin typeface="Arial"/>
                <a:ea typeface="Arial"/>
                <a:cs typeface="Arial"/>
                <a:sym typeface="Arial"/>
                <a:hlinkClick r:id="rId4"/>
              </a:rPr>
              <a:t>Case study group 2 - Worksheet_1b</a:t>
            </a:r>
            <a:endParaRPr b="0" i="0" sz="2300" u="none" cap="none" strike="noStrike">
              <a:solidFill>
                <a:srgbClr val="000000"/>
              </a:solidFill>
              <a:latin typeface="Arial"/>
              <a:ea typeface="Arial"/>
              <a:cs typeface="Arial"/>
              <a:sym typeface="Arial"/>
            </a:endParaRPr>
          </a:p>
        </p:txBody>
      </p:sp>
      <p:sp>
        <p:nvSpPr>
          <p:cNvPr id="282" name="Google Shape;282;g16b2a3a6a4d_1_94"/>
          <p:cNvSpPr/>
          <p:nvPr/>
        </p:nvSpPr>
        <p:spPr>
          <a:xfrm>
            <a:off x="6083650" y="3201300"/>
            <a:ext cx="2533800" cy="2388900"/>
          </a:xfrm>
          <a:prstGeom prst="ellipse">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200"/>
              <a:buFont typeface="Arial"/>
              <a:buNone/>
            </a:pPr>
            <a:r>
              <a:rPr b="0" i="0" lang="pl-PL" sz="2200" u="sng" cap="none" strike="noStrike">
                <a:solidFill>
                  <a:schemeClr val="hlink"/>
                </a:solidFill>
                <a:latin typeface="Arial"/>
                <a:ea typeface="Arial"/>
                <a:cs typeface="Arial"/>
                <a:sym typeface="Arial"/>
                <a:hlinkClick r:id="rId5"/>
              </a:rPr>
              <a:t>Case study group 3 - Worksheet_1c</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g16b2a3a6a4d_1_99"/>
          <p:cNvGraphicFramePr/>
          <p:nvPr/>
        </p:nvGraphicFramePr>
        <p:xfrm>
          <a:off x="457188" y="1764263"/>
          <a:ext cx="3000000" cy="3000000"/>
        </p:xfrm>
        <a:graphic>
          <a:graphicData uri="http://schemas.openxmlformats.org/drawingml/2006/table">
            <a:tbl>
              <a:tblPr bandRow="1">
                <a:noFill/>
                <a:tableStyleId>{CD61E107-C16D-4028-A220-B3226B7C3612}</a:tableStyleId>
              </a:tblPr>
              <a:tblGrid>
                <a:gridCol w="5193900"/>
              </a:tblGrid>
              <a:tr h="1377775">
                <a:tc>
                  <a:txBody>
                    <a:bodyPr/>
                    <a:lstStyle/>
                    <a:p>
                      <a:pPr indent="-387350" lvl="0" marL="457200" marR="0" rtl="0" algn="l">
                        <a:lnSpc>
                          <a:spcPct val="100000"/>
                        </a:lnSpc>
                        <a:spcBef>
                          <a:spcPts val="0"/>
                        </a:spcBef>
                        <a:spcAft>
                          <a:spcPts val="0"/>
                        </a:spcAft>
                        <a:buClr>
                          <a:srgbClr val="000000"/>
                        </a:buClr>
                        <a:buSzPts val="2500"/>
                        <a:buFont typeface="Calibri"/>
                        <a:buChar char="●"/>
                      </a:pPr>
                      <a:r>
                        <a:rPr lang="pl-PL" sz="2500" u="none" cap="none" strike="noStrike">
                          <a:latin typeface="Calibri"/>
                          <a:ea typeface="Calibri"/>
                          <a:cs typeface="Calibri"/>
                          <a:sym typeface="Calibri"/>
                        </a:rPr>
                        <a:t>Presentations by the groups</a:t>
                      </a:r>
                      <a:endParaRPr sz="2500" u="none" cap="none" strike="noStrike">
                        <a:latin typeface="Calibri"/>
                        <a:ea typeface="Calibri"/>
                        <a:cs typeface="Calibri"/>
                        <a:sym typeface="Calibri"/>
                      </a:endParaRPr>
                    </a:p>
                    <a:p>
                      <a:pPr indent="-387350" lvl="0" marL="457200" marR="0" rtl="0" algn="l">
                        <a:lnSpc>
                          <a:spcPct val="100000"/>
                        </a:lnSpc>
                        <a:spcBef>
                          <a:spcPts val="0"/>
                        </a:spcBef>
                        <a:spcAft>
                          <a:spcPts val="0"/>
                        </a:spcAft>
                        <a:buClr>
                          <a:srgbClr val="000000"/>
                        </a:buClr>
                        <a:buSzPts val="2500"/>
                        <a:buFont typeface="Calibri"/>
                        <a:buChar char="●"/>
                      </a:pPr>
                      <a:r>
                        <a:rPr lang="pl-PL" sz="2500" u="none" cap="none" strike="noStrike">
                          <a:latin typeface="Calibri"/>
                          <a:ea typeface="Calibri"/>
                          <a:cs typeface="Calibri"/>
                          <a:sym typeface="Calibri"/>
                        </a:rPr>
                        <a:t>Debate</a:t>
                      </a:r>
                      <a:endParaRPr sz="2500" u="none" cap="none" strike="noStrike">
                        <a:latin typeface="Calibri"/>
                        <a:ea typeface="Calibri"/>
                        <a:cs typeface="Calibri"/>
                        <a:sym typeface="Calibri"/>
                      </a:endParaRPr>
                    </a:p>
                    <a:p>
                      <a:pPr indent="-387350" lvl="0" marL="457200" marR="0" rtl="0" algn="l">
                        <a:lnSpc>
                          <a:spcPct val="100000"/>
                        </a:lnSpc>
                        <a:spcBef>
                          <a:spcPts val="0"/>
                        </a:spcBef>
                        <a:spcAft>
                          <a:spcPts val="0"/>
                        </a:spcAft>
                        <a:buClr>
                          <a:srgbClr val="000000"/>
                        </a:buClr>
                        <a:buSzPts val="2500"/>
                        <a:buFont typeface="Calibri"/>
                        <a:buChar char="●"/>
                      </a:pPr>
                      <a:r>
                        <a:rPr lang="pl-PL" sz="2500" u="none" cap="none" strike="noStrike">
                          <a:latin typeface="Calibri"/>
                          <a:ea typeface="Calibri"/>
                          <a:cs typeface="Calibri"/>
                          <a:sym typeface="Calibri"/>
                        </a:rPr>
                        <a:t>Conclusions </a:t>
                      </a:r>
                      <a:endParaRPr sz="2500" u="none" cap="none" strike="noStrike">
                        <a:latin typeface="Calibri"/>
                        <a:ea typeface="Calibri"/>
                        <a:cs typeface="Calibri"/>
                        <a:sym typeface="Calibri"/>
                      </a:endParaRPr>
                    </a:p>
                  </a:txBody>
                  <a:tcPr marT="0" marB="0" marR="68575" marL="68575">
                    <a:solidFill>
                      <a:srgbClr val="FFF2CC"/>
                    </a:solidFill>
                  </a:tcPr>
                </a:tc>
              </a:tr>
            </a:tbl>
          </a:graphicData>
        </a:graphic>
      </p:graphicFrame>
      <p:sp>
        <p:nvSpPr>
          <p:cNvPr id="289" name="Google Shape;289;g16b2a3a6a4d_1_99"/>
          <p:cNvSpPr txBox="1"/>
          <p:nvPr/>
        </p:nvSpPr>
        <p:spPr>
          <a:xfrm>
            <a:off x="457200" y="3234663"/>
            <a:ext cx="45609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pl-PL" sz="2500" u="none" cap="none" strike="noStrike">
                <a:solidFill>
                  <a:srgbClr val="FF0000"/>
                </a:solidFill>
                <a:latin typeface="Calibri"/>
                <a:ea typeface="Calibri"/>
                <a:cs typeface="Calibri"/>
                <a:sym typeface="Calibri"/>
              </a:rPr>
              <a:t>More examples of schools</a:t>
            </a:r>
            <a:endParaRPr b="0" i="0" sz="2500" u="none" cap="none" strike="noStrike">
              <a:solidFill>
                <a:srgbClr val="FF0000"/>
              </a:solidFill>
              <a:latin typeface="Calibri"/>
              <a:ea typeface="Calibri"/>
              <a:cs typeface="Calibri"/>
              <a:sym typeface="Calibri"/>
            </a:endParaRPr>
          </a:p>
        </p:txBody>
      </p:sp>
      <p:sp>
        <p:nvSpPr>
          <p:cNvPr id="290" name="Google Shape;290;g16b2a3a6a4d_1_99"/>
          <p:cNvSpPr txBox="1"/>
          <p:nvPr/>
        </p:nvSpPr>
        <p:spPr>
          <a:xfrm>
            <a:off x="457200" y="3804075"/>
            <a:ext cx="51939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2950"/>
              <a:buFont typeface="Arial"/>
              <a:buNone/>
            </a:pPr>
            <a:r>
              <a:rPr b="0" i="0" lang="pl-PL" sz="2100" u="sng" cap="none" strike="noStrike">
                <a:solidFill>
                  <a:schemeClr val="dk1"/>
                </a:solidFill>
                <a:highlight>
                  <a:schemeClr val="lt1"/>
                </a:highlight>
                <a:latin typeface="Calibri"/>
                <a:ea typeface="Calibri"/>
                <a:cs typeface="Calibri"/>
                <a:sym typeface="Calibri"/>
                <a:hlinkClick r:id="rId3">
                  <a:extLst>
                    <a:ext uri="{A12FA001-AC4F-418D-AE19-62706E023703}">
                      <ahyp:hlinkClr val="tx"/>
                    </a:ext>
                  </a:extLst>
                </a:hlinkClick>
              </a:rPr>
              <a:t>Language Friendly Schools in action</a:t>
            </a:r>
            <a:endParaRPr b="0" i="0" sz="2100" u="none" cap="none" strike="noStrike">
              <a:solidFill>
                <a:schemeClr val="dk1"/>
              </a:solidFill>
              <a:highlight>
                <a:schemeClr val="lt1"/>
              </a:highlight>
              <a:latin typeface="Calibri"/>
              <a:ea typeface="Calibri"/>
              <a:cs typeface="Calibri"/>
              <a:sym typeface="Calibri"/>
            </a:endParaRPr>
          </a:p>
        </p:txBody>
      </p:sp>
      <p:sp>
        <p:nvSpPr>
          <p:cNvPr id="291" name="Google Shape;291;g16b2a3a6a4d_1_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7916"/>
              </a:lnSpc>
              <a:spcBef>
                <a:spcPts val="0"/>
              </a:spcBef>
              <a:spcAft>
                <a:spcPts val="800"/>
              </a:spcAft>
              <a:buClr>
                <a:schemeClr val="dk1"/>
              </a:buClr>
              <a:buSzPts val="1100"/>
              <a:buFont typeface="Arial"/>
              <a:buNone/>
            </a:pPr>
            <a:r>
              <a:rPr lang="pl-PL" sz="3800" u="sng"/>
              <a:t>2nd part:</a:t>
            </a:r>
            <a:r>
              <a:rPr lang="pl-PL" sz="2100"/>
              <a:t> </a:t>
            </a:r>
            <a:r>
              <a:rPr lang="pl-PL" sz="2500"/>
              <a:t>Examples from schools, especially multilingual schools.</a:t>
            </a:r>
            <a:endParaRPr sz="2500"/>
          </a:p>
        </p:txBody>
      </p:sp>
      <p:sp>
        <p:nvSpPr>
          <p:cNvPr id="292" name="Google Shape;292;g16b2a3a6a4d_1_99"/>
          <p:cNvSpPr/>
          <p:nvPr/>
        </p:nvSpPr>
        <p:spPr>
          <a:xfrm>
            <a:off x="5766950" y="2575338"/>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20’</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6b4dbd1e0d_0_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7916"/>
              </a:lnSpc>
              <a:spcBef>
                <a:spcPts val="0"/>
              </a:spcBef>
              <a:spcAft>
                <a:spcPts val="800"/>
              </a:spcAft>
              <a:buSzPts val="1951"/>
              <a:buNone/>
            </a:pPr>
            <a:r>
              <a:rPr lang="pl-PL" sz="3800" u="sng"/>
              <a:t>2nd part:</a:t>
            </a:r>
            <a:r>
              <a:rPr lang="pl-PL" sz="2500"/>
              <a:t> Examples from schools, especially multilingual schools - welcome packages </a:t>
            </a:r>
            <a:endParaRPr sz="2500"/>
          </a:p>
        </p:txBody>
      </p:sp>
      <p:pic>
        <p:nvPicPr>
          <p:cNvPr id="299" name="Google Shape;299;g16b4dbd1e0d_0_63"/>
          <p:cNvPicPr preferRelativeResize="0"/>
          <p:nvPr/>
        </p:nvPicPr>
        <p:blipFill rotWithShape="1">
          <a:blip r:embed="rId3">
            <a:alphaModFix/>
          </a:blip>
          <a:srcRect b="24190" l="18719" r="22115" t="16374"/>
          <a:stretch/>
        </p:blipFill>
        <p:spPr>
          <a:xfrm>
            <a:off x="225400" y="1670000"/>
            <a:ext cx="4346598" cy="2136449"/>
          </a:xfrm>
          <a:prstGeom prst="rect">
            <a:avLst/>
          </a:prstGeom>
          <a:noFill/>
          <a:ln>
            <a:noFill/>
          </a:ln>
        </p:spPr>
      </p:pic>
      <p:sp>
        <p:nvSpPr>
          <p:cNvPr id="300" name="Google Shape;300;g16b4dbd1e0d_0_63"/>
          <p:cNvSpPr txBox="1"/>
          <p:nvPr/>
        </p:nvSpPr>
        <p:spPr>
          <a:xfrm>
            <a:off x="5014875" y="1999475"/>
            <a:ext cx="38679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l-PL" sz="2100" u="sng" cap="none" strike="noStrike">
                <a:solidFill>
                  <a:srgbClr val="000000"/>
                </a:solidFill>
                <a:latin typeface="Calibri"/>
                <a:ea typeface="Calibri"/>
                <a:cs typeface="Calibri"/>
                <a:sym typeface="Calibri"/>
              </a:rPr>
              <a:t>Greek school</a:t>
            </a:r>
            <a:endParaRPr b="0" i="0" sz="21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pl-PL" sz="21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https://drive.google.com/file/d/1yt5KrSr8qjPoSu3QEdtjS0s_LQkPysR2/view?usp=sharing</a:t>
            </a:r>
            <a:endParaRPr b="0" i="0" sz="2100" u="none" cap="none" strike="noStrike">
              <a:solidFill>
                <a:schemeClr val="dk1"/>
              </a:solidFill>
              <a:latin typeface="Calibri"/>
              <a:ea typeface="Calibri"/>
              <a:cs typeface="Calibri"/>
              <a:sym typeface="Calibri"/>
            </a:endParaRPr>
          </a:p>
        </p:txBody>
      </p:sp>
      <p:pic>
        <p:nvPicPr>
          <p:cNvPr id="301" name="Google Shape;301;g16b4dbd1e0d_0_63"/>
          <p:cNvPicPr preferRelativeResize="0"/>
          <p:nvPr/>
        </p:nvPicPr>
        <p:blipFill rotWithShape="1">
          <a:blip r:embed="rId5">
            <a:alphaModFix/>
          </a:blip>
          <a:srcRect b="0" l="0" r="0" t="0"/>
          <a:stretch/>
        </p:blipFill>
        <p:spPr>
          <a:xfrm>
            <a:off x="5014825" y="3945647"/>
            <a:ext cx="3868001" cy="2331600"/>
          </a:xfrm>
          <a:prstGeom prst="rect">
            <a:avLst/>
          </a:prstGeom>
          <a:noFill/>
          <a:ln>
            <a:noFill/>
          </a:ln>
        </p:spPr>
      </p:pic>
      <p:sp>
        <p:nvSpPr>
          <p:cNvPr id="302" name="Google Shape;302;g16b4dbd1e0d_0_63"/>
          <p:cNvSpPr txBox="1"/>
          <p:nvPr/>
        </p:nvSpPr>
        <p:spPr>
          <a:xfrm>
            <a:off x="225350" y="4372700"/>
            <a:ext cx="4346700" cy="1477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pl-PL" sz="2100" u="none" cap="none" strike="noStrike">
                <a:solidFill>
                  <a:srgbClr val="000000"/>
                </a:solidFill>
                <a:latin typeface="Calibri"/>
                <a:ea typeface="Calibri"/>
                <a:cs typeface="Calibri"/>
                <a:sym typeface="Calibri"/>
              </a:rPr>
              <a:t>Polish schools</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21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https://drive.google.com/drive/folders/1dGTfGsbqOsyKiW17BmcaKxqJ1SYjs0QF?usp=sharing</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2e6872bd99_0_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7916"/>
              </a:lnSpc>
              <a:spcBef>
                <a:spcPts val="0"/>
              </a:spcBef>
              <a:spcAft>
                <a:spcPts val="800"/>
              </a:spcAft>
              <a:buClr>
                <a:schemeClr val="dk1"/>
              </a:buClr>
              <a:buSzPts val="2000"/>
              <a:buFont typeface="Arial"/>
              <a:buNone/>
            </a:pPr>
            <a:r>
              <a:rPr lang="pl-PL" sz="3800" u="sng"/>
              <a:t>2nd part:</a:t>
            </a:r>
            <a:r>
              <a:rPr lang="pl-PL" sz="2500"/>
              <a:t> Examples from schools, especially multilingual schools - multilingual signs</a:t>
            </a:r>
            <a:endParaRPr sz="2500"/>
          </a:p>
        </p:txBody>
      </p:sp>
      <p:pic>
        <p:nvPicPr>
          <p:cNvPr id="309" name="Google Shape;309;g22e6872bd99_0_6"/>
          <p:cNvPicPr preferRelativeResize="0"/>
          <p:nvPr/>
        </p:nvPicPr>
        <p:blipFill rotWithShape="1">
          <a:blip r:embed="rId3">
            <a:alphaModFix/>
          </a:blip>
          <a:srcRect b="0" l="25831" r="26534" t="7807"/>
          <a:stretch/>
        </p:blipFill>
        <p:spPr>
          <a:xfrm>
            <a:off x="871025" y="2050775"/>
            <a:ext cx="3063877" cy="3132399"/>
          </a:xfrm>
          <a:prstGeom prst="rect">
            <a:avLst/>
          </a:prstGeom>
          <a:noFill/>
          <a:ln>
            <a:noFill/>
          </a:ln>
        </p:spPr>
      </p:pic>
      <p:pic>
        <p:nvPicPr>
          <p:cNvPr id="310" name="Google Shape;310;g22e6872bd99_0_6"/>
          <p:cNvPicPr preferRelativeResize="0"/>
          <p:nvPr/>
        </p:nvPicPr>
        <p:blipFill rotWithShape="1">
          <a:blip r:embed="rId4">
            <a:alphaModFix/>
          </a:blip>
          <a:srcRect b="21323" l="0" r="0" t="20432"/>
          <a:stretch/>
        </p:blipFill>
        <p:spPr>
          <a:xfrm>
            <a:off x="5036700" y="2094225"/>
            <a:ext cx="3063876" cy="3132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7af4530b09_0_199"/>
          <p:cNvSpPr txBox="1"/>
          <p:nvPr>
            <p:ph type="title"/>
          </p:nvPr>
        </p:nvSpPr>
        <p:spPr>
          <a:xfrm>
            <a:off x="826275" y="3237200"/>
            <a:ext cx="7668600" cy="1819500"/>
          </a:xfrm>
          <a:prstGeom prst="rect">
            <a:avLst/>
          </a:prstGeom>
          <a:solidFill>
            <a:srgbClr val="EA9999"/>
          </a:solid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000"/>
              <a:buNone/>
            </a:pPr>
            <a:r>
              <a:rPr lang="pl-PL" sz="3800"/>
              <a:t>Break!</a:t>
            </a:r>
            <a:endParaRPr sz="3800"/>
          </a:p>
          <a:p>
            <a:pPr indent="0" lvl="0" marL="0" rtl="0" algn="l">
              <a:lnSpc>
                <a:spcPct val="100000"/>
              </a:lnSpc>
              <a:spcBef>
                <a:spcPts val="0"/>
              </a:spcBef>
              <a:spcAft>
                <a:spcPts val="0"/>
              </a:spcAft>
              <a:buSzPts val="4000"/>
              <a:buNone/>
            </a:pPr>
            <a:r>
              <a:t/>
            </a:r>
            <a:endParaRPr/>
          </a:p>
        </p:txBody>
      </p:sp>
      <p:sp>
        <p:nvSpPr>
          <p:cNvPr id="317" name="Google Shape;317;g27af4530b09_0_199"/>
          <p:cNvSpPr txBox="1"/>
          <p:nvPr>
            <p:ph idx="1" type="body"/>
          </p:nvPr>
        </p:nvSpPr>
        <p:spPr>
          <a:xfrm>
            <a:off x="826125" y="741925"/>
            <a:ext cx="7668600" cy="1819500"/>
          </a:xfrm>
          <a:prstGeom prst="rect">
            <a:avLst/>
          </a:prstGeom>
          <a:solidFill>
            <a:srgbClr val="F9CB9C"/>
          </a:solidFill>
          <a:ln>
            <a:noFill/>
          </a:ln>
        </p:spPr>
        <p:txBody>
          <a:bodyPr anchorCtr="0" anchor="ctr" bIns="45700" lIns="91425" spcFirstLastPara="1" rIns="91425" wrap="square" tIns="45700">
            <a:normAutofit/>
          </a:bodyPr>
          <a:lstStyle/>
          <a:p>
            <a:pPr indent="0" lvl="0" marL="0" rtl="0" algn="ctr">
              <a:lnSpc>
                <a:spcPct val="100000"/>
              </a:lnSpc>
              <a:spcBef>
                <a:spcPts val="400"/>
              </a:spcBef>
              <a:spcAft>
                <a:spcPts val="0"/>
              </a:spcAft>
              <a:buSzPts val="2000"/>
              <a:buNone/>
            </a:pPr>
            <a:r>
              <a:rPr b="1" lang="pl-PL" sz="3800">
                <a:solidFill>
                  <a:schemeClr val="dk1"/>
                </a:solidFill>
              </a:rPr>
              <a:t>End of 2nd part!</a:t>
            </a:r>
            <a:endParaRPr b="1" sz="1400"/>
          </a:p>
        </p:txBody>
      </p:sp>
      <p:sp>
        <p:nvSpPr>
          <p:cNvPr id="318" name="Google Shape;318;g27af4530b09_0_199"/>
          <p:cNvSpPr/>
          <p:nvPr/>
        </p:nvSpPr>
        <p:spPr>
          <a:xfrm>
            <a:off x="7751325" y="5224888"/>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10’</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6b2a3a6a4d_1_1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7916"/>
              </a:lnSpc>
              <a:spcBef>
                <a:spcPts val="0"/>
              </a:spcBef>
              <a:spcAft>
                <a:spcPts val="0"/>
              </a:spcAft>
              <a:buSzPct val="63280"/>
              <a:buNone/>
            </a:pPr>
            <a:r>
              <a:rPr lang="pl-PL" sz="4200" u="sng"/>
              <a:t>3rd part:</a:t>
            </a:r>
            <a:r>
              <a:rPr b="1" lang="pl-PL" sz="2750"/>
              <a:t> </a:t>
            </a:r>
            <a:r>
              <a:rPr lang="pl-PL" sz="2750"/>
              <a:t>Participants create  a whole  school development  plan by completing the template.</a:t>
            </a:r>
            <a:endParaRPr i="1" sz="3200"/>
          </a:p>
        </p:txBody>
      </p:sp>
      <p:graphicFrame>
        <p:nvGraphicFramePr>
          <p:cNvPr id="325" name="Google Shape;325;g16b2a3a6a4d_1_128"/>
          <p:cNvGraphicFramePr/>
          <p:nvPr/>
        </p:nvGraphicFramePr>
        <p:xfrm>
          <a:off x="457188" y="1969200"/>
          <a:ext cx="3000000" cy="3000000"/>
        </p:xfrm>
        <a:graphic>
          <a:graphicData uri="http://schemas.openxmlformats.org/drawingml/2006/table">
            <a:tbl>
              <a:tblPr bandRow="1">
                <a:noFill/>
                <a:tableStyleId>{CD61E107-C16D-4028-A220-B3226B7C3612}</a:tableStyleId>
              </a:tblPr>
              <a:tblGrid>
                <a:gridCol w="5193900"/>
              </a:tblGrid>
              <a:tr h="1377775">
                <a:tc>
                  <a:txBody>
                    <a:bodyPr/>
                    <a:lstStyle/>
                    <a:p>
                      <a:pPr indent="-387350" lvl="0" marL="457200" marR="0" rtl="0" algn="l">
                        <a:lnSpc>
                          <a:spcPct val="100000"/>
                        </a:lnSpc>
                        <a:spcBef>
                          <a:spcPts val="0"/>
                        </a:spcBef>
                        <a:spcAft>
                          <a:spcPts val="0"/>
                        </a:spcAft>
                        <a:buClr>
                          <a:schemeClr val="dk1"/>
                        </a:buClr>
                        <a:buSzPts val="2500"/>
                        <a:buFont typeface="Calibri"/>
                        <a:buChar char="●"/>
                      </a:pPr>
                      <a:r>
                        <a:rPr lang="pl-PL" sz="2500" u="none" cap="none" strike="noStrike">
                          <a:solidFill>
                            <a:schemeClr val="dk1"/>
                          </a:solidFill>
                          <a:latin typeface="Calibri"/>
                          <a:ea typeface="Calibri"/>
                          <a:cs typeface="Calibri"/>
                          <a:sym typeface="Calibri"/>
                        </a:rPr>
                        <a:t>work groups</a:t>
                      </a:r>
                      <a:endParaRPr sz="2500" u="none" cap="none" strike="noStrike">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pl-PL" sz="2500" u="none" cap="none" strike="noStrike">
                          <a:solidFill>
                            <a:schemeClr val="dk1"/>
                          </a:solidFill>
                          <a:latin typeface="Calibri"/>
                          <a:ea typeface="Calibri"/>
                          <a:cs typeface="Calibri"/>
                          <a:sym typeface="Calibri"/>
                        </a:rPr>
                        <a:t>template of Whole school development </a:t>
                      </a:r>
                      <a:endParaRPr sz="2500" u="none" cap="none" strike="noStrike">
                        <a:latin typeface="Calibri"/>
                        <a:ea typeface="Calibri"/>
                        <a:cs typeface="Calibri"/>
                        <a:sym typeface="Calibri"/>
                      </a:endParaRPr>
                    </a:p>
                  </a:txBody>
                  <a:tcPr marT="0" marB="0" marR="68575" marL="68575">
                    <a:solidFill>
                      <a:srgbClr val="FFF2CC"/>
                    </a:solidFill>
                  </a:tcPr>
                </a:tc>
              </a:tr>
            </a:tbl>
          </a:graphicData>
        </a:graphic>
      </p:graphicFrame>
      <p:sp>
        <p:nvSpPr>
          <p:cNvPr id="326" name="Google Shape;326;g16b2a3a6a4d_1_128"/>
          <p:cNvSpPr/>
          <p:nvPr/>
        </p:nvSpPr>
        <p:spPr>
          <a:xfrm>
            <a:off x="5778575" y="2780263"/>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30’</a:t>
            </a:r>
            <a:endParaRPr b="0" i="0" sz="1700" u="none" cap="none" strike="noStrike">
              <a:solidFill>
                <a:srgbClr val="000000"/>
              </a:solidFill>
              <a:latin typeface="Arial"/>
              <a:ea typeface="Arial"/>
              <a:cs typeface="Arial"/>
              <a:sym typeface="Arial"/>
            </a:endParaRPr>
          </a:p>
        </p:txBody>
      </p:sp>
      <p:graphicFrame>
        <p:nvGraphicFramePr>
          <p:cNvPr id="327" name="Google Shape;327;g16b2a3a6a4d_1_128"/>
          <p:cNvGraphicFramePr/>
          <p:nvPr/>
        </p:nvGraphicFramePr>
        <p:xfrm>
          <a:off x="457188" y="4074225"/>
          <a:ext cx="3000000" cy="3000000"/>
        </p:xfrm>
        <a:graphic>
          <a:graphicData uri="http://schemas.openxmlformats.org/drawingml/2006/table">
            <a:tbl>
              <a:tblPr bandRow="1">
                <a:noFill/>
                <a:tableStyleId>{CD61E107-C16D-4028-A220-B3226B7C3612}</a:tableStyleId>
              </a:tblPr>
              <a:tblGrid>
                <a:gridCol w="5193900"/>
              </a:tblGrid>
              <a:tr h="1377775">
                <a:tc>
                  <a:txBody>
                    <a:bodyPr/>
                    <a:lstStyle/>
                    <a:p>
                      <a:pPr indent="0" lvl="0" marL="0" marR="0" rtl="0" algn="l">
                        <a:lnSpc>
                          <a:spcPct val="100000"/>
                        </a:lnSpc>
                        <a:spcBef>
                          <a:spcPts val="0"/>
                        </a:spcBef>
                        <a:spcAft>
                          <a:spcPts val="0"/>
                        </a:spcAft>
                        <a:buClr>
                          <a:srgbClr val="000000"/>
                        </a:buClr>
                        <a:buSzPts val="2500"/>
                        <a:buFont typeface="Arial"/>
                        <a:buNone/>
                      </a:pPr>
                      <a:r>
                        <a:rPr lang="pl-PL" sz="2500" u="sng" cap="none" strike="noStrike">
                          <a:solidFill>
                            <a:schemeClr val="dk1"/>
                          </a:solidFill>
                          <a:latin typeface="Calibri"/>
                          <a:ea typeface="Calibri"/>
                          <a:cs typeface="Calibri"/>
                          <a:sym typeface="Calibri"/>
                          <a:hlinkClick r:id="rId3">
                            <a:extLst>
                              <a:ext uri="{A12FA001-AC4F-418D-AE19-62706E023703}">
                                <ahyp:hlinkClr val="tx"/>
                              </a:ext>
                            </a:extLst>
                          </a:hlinkClick>
                        </a:rPr>
                        <a:t>School development plan template - Worksheet_2</a:t>
                      </a:r>
                      <a:endParaRPr sz="2500" u="none" cap="none" strike="noStrike">
                        <a:solidFill>
                          <a:schemeClr val="dk1"/>
                        </a:solidFill>
                        <a:latin typeface="Calibri"/>
                        <a:ea typeface="Calibri"/>
                        <a:cs typeface="Calibri"/>
                        <a:sym typeface="Calibri"/>
                      </a:endParaRPr>
                    </a:p>
                  </a:txBody>
                  <a:tcPr marT="0" marB="0" marR="68575" marL="68575">
                    <a:solidFill>
                      <a:srgbClr val="D5A6BD"/>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aphicFrame>
        <p:nvGraphicFramePr>
          <p:cNvPr id="333" name="Google Shape;333;g16b4dbd1acf_0_2"/>
          <p:cNvGraphicFramePr/>
          <p:nvPr/>
        </p:nvGraphicFramePr>
        <p:xfrm>
          <a:off x="457188" y="1837800"/>
          <a:ext cx="3000000" cy="3000000"/>
        </p:xfrm>
        <a:graphic>
          <a:graphicData uri="http://schemas.openxmlformats.org/drawingml/2006/table">
            <a:tbl>
              <a:tblPr bandRow="1">
                <a:noFill/>
                <a:tableStyleId>{CD61E107-C16D-4028-A220-B3226B7C3612}</a:tableStyleId>
              </a:tblPr>
              <a:tblGrid>
                <a:gridCol w="5284500"/>
              </a:tblGrid>
              <a:tr h="1357000">
                <a:tc>
                  <a:txBody>
                    <a:bodyPr/>
                    <a:lstStyle/>
                    <a:p>
                      <a:pPr indent="-387350" lvl="0" marL="457200" marR="0" rtl="0" algn="l">
                        <a:lnSpc>
                          <a:spcPct val="100000"/>
                        </a:lnSpc>
                        <a:spcBef>
                          <a:spcPts val="0"/>
                        </a:spcBef>
                        <a:spcAft>
                          <a:spcPts val="0"/>
                        </a:spcAft>
                        <a:buClr>
                          <a:srgbClr val="000000"/>
                        </a:buClr>
                        <a:buSzPts val="2500"/>
                        <a:buFont typeface="Calibri"/>
                        <a:buChar char="●"/>
                      </a:pPr>
                      <a:r>
                        <a:rPr lang="pl-PL" sz="2500" u="none" cap="none" strike="noStrike">
                          <a:latin typeface="Calibri"/>
                          <a:ea typeface="Calibri"/>
                          <a:cs typeface="Calibri"/>
                          <a:sym typeface="Calibri"/>
                        </a:rPr>
                        <a:t>Presentations by the groups</a:t>
                      </a:r>
                      <a:endParaRPr sz="2500" u="none" cap="none" strike="noStrike">
                        <a:latin typeface="Calibri"/>
                        <a:ea typeface="Calibri"/>
                        <a:cs typeface="Calibri"/>
                        <a:sym typeface="Calibri"/>
                      </a:endParaRPr>
                    </a:p>
                    <a:p>
                      <a:pPr indent="-387350" lvl="0" marL="457200" marR="0" rtl="0" algn="l">
                        <a:lnSpc>
                          <a:spcPct val="100000"/>
                        </a:lnSpc>
                        <a:spcBef>
                          <a:spcPts val="0"/>
                        </a:spcBef>
                        <a:spcAft>
                          <a:spcPts val="0"/>
                        </a:spcAft>
                        <a:buClr>
                          <a:srgbClr val="000000"/>
                        </a:buClr>
                        <a:buSzPts val="2500"/>
                        <a:buFont typeface="Calibri"/>
                        <a:buChar char="●"/>
                      </a:pPr>
                      <a:r>
                        <a:rPr lang="pl-PL" sz="2500" u="none" cap="none" strike="noStrike">
                          <a:latin typeface="Calibri"/>
                          <a:ea typeface="Calibri"/>
                          <a:cs typeface="Calibri"/>
                          <a:sym typeface="Calibri"/>
                        </a:rPr>
                        <a:t>Debate</a:t>
                      </a:r>
                      <a:endParaRPr sz="2500" u="none" cap="none" strike="noStrike">
                        <a:latin typeface="Calibri"/>
                        <a:ea typeface="Calibri"/>
                        <a:cs typeface="Calibri"/>
                        <a:sym typeface="Calibri"/>
                      </a:endParaRPr>
                    </a:p>
                    <a:p>
                      <a:pPr indent="-387350" lvl="0" marL="457200" marR="0" rtl="0" algn="l">
                        <a:lnSpc>
                          <a:spcPct val="100000"/>
                        </a:lnSpc>
                        <a:spcBef>
                          <a:spcPts val="0"/>
                        </a:spcBef>
                        <a:spcAft>
                          <a:spcPts val="0"/>
                        </a:spcAft>
                        <a:buClr>
                          <a:srgbClr val="000000"/>
                        </a:buClr>
                        <a:buSzPts val="2500"/>
                        <a:buFont typeface="Calibri"/>
                        <a:buChar char="●"/>
                      </a:pPr>
                      <a:r>
                        <a:rPr lang="pl-PL" sz="2500" u="none" cap="none" strike="noStrike">
                          <a:latin typeface="Calibri"/>
                          <a:ea typeface="Calibri"/>
                          <a:cs typeface="Calibri"/>
                          <a:sym typeface="Calibri"/>
                        </a:rPr>
                        <a:t>Conclusions</a:t>
                      </a:r>
                      <a:endParaRPr sz="2500" u="none" cap="none" strike="noStrike">
                        <a:latin typeface="Calibri"/>
                        <a:ea typeface="Calibri"/>
                        <a:cs typeface="Calibri"/>
                        <a:sym typeface="Calibri"/>
                      </a:endParaRPr>
                    </a:p>
                  </a:txBody>
                  <a:tcPr marT="0" marB="0" marR="68575" marL="68575">
                    <a:solidFill>
                      <a:srgbClr val="D5A6BD"/>
                    </a:solidFill>
                  </a:tcPr>
                </a:tc>
              </a:tr>
            </a:tbl>
          </a:graphicData>
        </a:graphic>
      </p:graphicFrame>
      <p:sp>
        <p:nvSpPr>
          <p:cNvPr id="334" name="Google Shape;334;g16b4dbd1acf_0_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7916"/>
              </a:lnSpc>
              <a:spcBef>
                <a:spcPts val="0"/>
              </a:spcBef>
              <a:spcAft>
                <a:spcPts val="0"/>
              </a:spcAft>
              <a:buSzPct val="63280"/>
              <a:buNone/>
            </a:pPr>
            <a:r>
              <a:rPr lang="pl-PL" sz="4200" u="sng"/>
              <a:t>3rd part:</a:t>
            </a:r>
            <a:r>
              <a:rPr b="1" lang="pl-PL" sz="2750"/>
              <a:t> </a:t>
            </a:r>
            <a:r>
              <a:rPr lang="pl-PL" sz="2750"/>
              <a:t>Participants create  a whole  school development  plan by completing the template.</a:t>
            </a:r>
            <a:endParaRPr i="1" sz="3200"/>
          </a:p>
        </p:txBody>
      </p:sp>
      <p:sp>
        <p:nvSpPr>
          <p:cNvPr id="335" name="Google Shape;335;g16b4dbd1acf_0_2"/>
          <p:cNvSpPr/>
          <p:nvPr/>
        </p:nvSpPr>
        <p:spPr>
          <a:xfrm>
            <a:off x="6016700" y="2628088"/>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15’</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7916"/>
              </a:lnSpc>
              <a:spcBef>
                <a:spcPts val="0"/>
              </a:spcBef>
              <a:spcAft>
                <a:spcPts val="800"/>
              </a:spcAft>
              <a:buClr>
                <a:schemeClr val="dk1"/>
              </a:buClr>
              <a:buSzPts val="1100"/>
              <a:buFont typeface="Arial"/>
              <a:buNone/>
            </a:pPr>
            <a:r>
              <a:rPr b="1" lang="pl-PL" sz="3800"/>
              <a:t>Contents</a:t>
            </a:r>
            <a:endParaRPr b="1" sz="3800"/>
          </a:p>
        </p:txBody>
      </p:sp>
      <p:sp>
        <p:nvSpPr>
          <p:cNvPr id="104" name="Google Shape;104;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105" name="Google Shape;105;p2"/>
          <p:cNvSpPr txBox="1"/>
          <p:nvPr/>
        </p:nvSpPr>
        <p:spPr>
          <a:xfrm>
            <a:off x="743650" y="1403650"/>
            <a:ext cx="8229600" cy="22008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00000"/>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The axes of the term multilingual school development and whole school development.</a:t>
            </a:r>
            <a:endParaRPr b="0" i="0" sz="2100" u="none" cap="none" strike="noStrike">
              <a:solidFill>
                <a:schemeClr val="dk1"/>
              </a:solidFill>
              <a:latin typeface="Calibri"/>
              <a:ea typeface="Calibri"/>
              <a:cs typeface="Calibri"/>
              <a:sym typeface="Calibri"/>
            </a:endParaRPr>
          </a:p>
          <a:p>
            <a:pPr indent="-361950" lvl="0" marL="457200" marR="0" rtl="0" algn="l">
              <a:lnSpc>
                <a:spcPct val="107916"/>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Examples from schools, especially multilingual schools.</a:t>
            </a:r>
            <a:endParaRPr b="0" i="0" sz="2100" u="none" cap="none" strike="noStrike">
              <a:solidFill>
                <a:schemeClr val="dk1"/>
              </a:solidFill>
              <a:latin typeface="Calibri"/>
              <a:ea typeface="Calibri"/>
              <a:cs typeface="Calibri"/>
              <a:sym typeface="Calibri"/>
            </a:endParaRPr>
          </a:p>
          <a:p>
            <a:pPr indent="-361950" lvl="0" marL="457200" marR="0" rtl="0" algn="l">
              <a:lnSpc>
                <a:spcPct val="107916"/>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Participants create  a whole  school development  plan by completing the template.</a:t>
            </a:r>
            <a:endParaRPr b="0" i="0" sz="2100" u="none" cap="none" strike="noStrike">
              <a:solidFill>
                <a:schemeClr val="dk1"/>
              </a:solidFill>
              <a:latin typeface="Calibri"/>
              <a:ea typeface="Calibri"/>
              <a:cs typeface="Calibri"/>
              <a:sym typeface="Calibri"/>
            </a:endParaRPr>
          </a:p>
          <a:p>
            <a:pPr indent="-361950" lvl="0" marL="457200" marR="0" rtl="0" algn="l">
              <a:lnSpc>
                <a:spcPct val="107916"/>
              </a:lnSpc>
              <a:spcBef>
                <a:spcPts val="0"/>
              </a:spcBef>
              <a:spcAft>
                <a:spcPts val="0"/>
              </a:spcAft>
              <a:buClr>
                <a:schemeClr val="dk1"/>
              </a:buClr>
              <a:buSzPts val="2100"/>
              <a:buFont typeface="Calibri"/>
              <a:buChar char="●"/>
            </a:pPr>
            <a:r>
              <a:rPr b="0" i="0" lang="pl-PL" sz="2100" u="none" cap="none" strike="noStrike">
                <a:solidFill>
                  <a:schemeClr val="dk1"/>
                </a:solidFill>
                <a:latin typeface="Calibri"/>
                <a:ea typeface="Calibri"/>
                <a:cs typeface="Calibri"/>
                <a:sym typeface="Calibri"/>
              </a:rPr>
              <a:t>Debate in plenary.</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7af4530b09_0_211"/>
          <p:cNvSpPr txBox="1"/>
          <p:nvPr>
            <p:ph type="title"/>
          </p:nvPr>
        </p:nvSpPr>
        <p:spPr>
          <a:xfrm>
            <a:off x="826275" y="3237200"/>
            <a:ext cx="7668600" cy="1819500"/>
          </a:xfrm>
          <a:prstGeom prst="rect">
            <a:avLst/>
          </a:prstGeom>
          <a:solidFill>
            <a:srgbClr val="EA9999"/>
          </a:solid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4000"/>
              <a:buNone/>
            </a:pPr>
            <a:r>
              <a:rPr lang="pl-PL" sz="3800"/>
              <a:t>Break!</a:t>
            </a:r>
            <a:endParaRPr sz="3800"/>
          </a:p>
          <a:p>
            <a:pPr indent="0" lvl="0" marL="0" rtl="0" algn="l">
              <a:lnSpc>
                <a:spcPct val="100000"/>
              </a:lnSpc>
              <a:spcBef>
                <a:spcPts val="0"/>
              </a:spcBef>
              <a:spcAft>
                <a:spcPts val="0"/>
              </a:spcAft>
              <a:buSzPts val="4000"/>
              <a:buNone/>
            </a:pPr>
            <a:r>
              <a:t/>
            </a:r>
            <a:endParaRPr/>
          </a:p>
        </p:txBody>
      </p:sp>
      <p:sp>
        <p:nvSpPr>
          <p:cNvPr id="342" name="Google Shape;342;g27af4530b09_0_211"/>
          <p:cNvSpPr txBox="1"/>
          <p:nvPr>
            <p:ph idx="1" type="body"/>
          </p:nvPr>
        </p:nvSpPr>
        <p:spPr>
          <a:xfrm>
            <a:off x="826125" y="741925"/>
            <a:ext cx="7668600" cy="1819500"/>
          </a:xfrm>
          <a:prstGeom prst="rect">
            <a:avLst/>
          </a:prstGeom>
          <a:solidFill>
            <a:srgbClr val="F9CB9C"/>
          </a:solidFill>
          <a:ln>
            <a:noFill/>
          </a:ln>
        </p:spPr>
        <p:txBody>
          <a:bodyPr anchorCtr="0" anchor="ctr" bIns="45700" lIns="91425" spcFirstLastPara="1" rIns="91425" wrap="square" tIns="45700">
            <a:normAutofit/>
          </a:bodyPr>
          <a:lstStyle/>
          <a:p>
            <a:pPr indent="0" lvl="0" marL="0" rtl="0" algn="ctr">
              <a:lnSpc>
                <a:spcPct val="100000"/>
              </a:lnSpc>
              <a:spcBef>
                <a:spcPts val="400"/>
              </a:spcBef>
              <a:spcAft>
                <a:spcPts val="0"/>
              </a:spcAft>
              <a:buSzPts val="2000"/>
              <a:buNone/>
            </a:pPr>
            <a:r>
              <a:rPr b="1" lang="pl-PL" sz="3800">
                <a:solidFill>
                  <a:schemeClr val="dk1"/>
                </a:solidFill>
              </a:rPr>
              <a:t>End of 3rd part!</a:t>
            </a:r>
            <a:endParaRPr b="1" sz="1400"/>
          </a:p>
        </p:txBody>
      </p:sp>
      <p:sp>
        <p:nvSpPr>
          <p:cNvPr id="343" name="Google Shape;343;g27af4530b09_0_211"/>
          <p:cNvSpPr/>
          <p:nvPr/>
        </p:nvSpPr>
        <p:spPr>
          <a:xfrm>
            <a:off x="7751325" y="5224888"/>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10’</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16efaf3d59d_0_0"/>
          <p:cNvSpPr txBox="1"/>
          <p:nvPr>
            <p:ph type="title"/>
          </p:nvPr>
        </p:nvSpPr>
        <p:spPr>
          <a:xfrm>
            <a:off x="457200" y="1635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7916"/>
              </a:lnSpc>
              <a:spcBef>
                <a:spcPts val="0"/>
              </a:spcBef>
              <a:spcAft>
                <a:spcPts val="800"/>
              </a:spcAft>
              <a:buClr>
                <a:schemeClr val="dk1"/>
              </a:buClr>
              <a:buSzPts val="1100"/>
              <a:buFont typeface="Arial"/>
              <a:buNone/>
            </a:pPr>
            <a:r>
              <a:rPr lang="pl-PL" sz="3800" u="sng"/>
              <a:t>4rd part:</a:t>
            </a:r>
            <a:r>
              <a:rPr lang="pl-PL" sz="2500"/>
              <a:t> Discussion in the plenary. Conclusions</a:t>
            </a:r>
            <a:endParaRPr sz="2500"/>
          </a:p>
        </p:txBody>
      </p:sp>
      <p:sp>
        <p:nvSpPr>
          <p:cNvPr id="350" name="Google Shape;350;g16efaf3d59d_0_0"/>
          <p:cNvSpPr txBox="1"/>
          <p:nvPr/>
        </p:nvSpPr>
        <p:spPr>
          <a:xfrm>
            <a:off x="324900" y="1673325"/>
            <a:ext cx="42471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1" i="0" lang="pl-PL" sz="2100" u="sng" cap="none" strike="noStrike">
                <a:solidFill>
                  <a:schemeClr val="dk1"/>
                </a:solidFill>
                <a:latin typeface="Calibri"/>
                <a:ea typeface="Calibri"/>
                <a:cs typeface="Calibri"/>
                <a:sym typeface="Calibri"/>
                <a:hlinkClick r:id="rId3">
                  <a:extLst>
                    <a:ext uri="{A12FA001-AC4F-418D-AE19-62706E023703}">
                      <ahyp:hlinkClr val="tx"/>
                    </a:ext>
                  </a:extLst>
                </a:hlinkClick>
              </a:rPr>
              <a:t>David Little</a:t>
            </a:r>
            <a:endParaRPr b="0" i="0" sz="2100" u="none" cap="none" strike="noStrike">
              <a:solidFill>
                <a:schemeClr val="dk1"/>
              </a:solidFill>
              <a:latin typeface="Calibri"/>
              <a:ea typeface="Calibri"/>
              <a:cs typeface="Calibri"/>
              <a:sym typeface="Calibri"/>
            </a:endParaRPr>
          </a:p>
        </p:txBody>
      </p:sp>
      <p:pic>
        <p:nvPicPr>
          <p:cNvPr id="351" name="Google Shape;351;g16efaf3d59d_0_0"/>
          <p:cNvPicPr preferRelativeResize="0"/>
          <p:nvPr/>
        </p:nvPicPr>
        <p:blipFill rotWithShape="1">
          <a:blip r:embed="rId4">
            <a:alphaModFix/>
          </a:blip>
          <a:srcRect b="0" l="0" r="0" t="0"/>
          <a:stretch/>
        </p:blipFill>
        <p:spPr>
          <a:xfrm>
            <a:off x="457200" y="2452587"/>
            <a:ext cx="4334899" cy="2441075"/>
          </a:xfrm>
          <a:prstGeom prst="rect">
            <a:avLst/>
          </a:prstGeom>
          <a:noFill/>
          <a:ln>
            <a:noFill/>
          </a:ln>
        </p:spPr>
      </p:pic>
      <p:sp>
        <p:nvSpPr>
          <p:cNvPr id="352" name="Google Shape;352;g16efaf3d59d_0_0"/>
          <p:cNvSpPr txBox="1"/>
          <p:nvPr/>
        </p:nvSpPr>
        <p:spPr>
          <a:xfrm>
            <a:off x="457200" y="4893650"/>
            <a:ext cx="350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Calibri"/>
                <a:ea typeface="Calibri"/>
                <a:cs typeface="Calibri"/>
                <a:sym typeface="Calibri"/>
              </a:rPr>
              <a:t>14 minute for 3 minutes</a:t>
            </a:r>
            <a:endParaRPr b="0" i="0" sz="1400" u="none" cap="none" strike="noStrike">
              <a:solidFill>
                <a:srgbClr val="000000"/>
              </a:solidFill>
              <a:latin typeface="Calibri"/>
              <a:ea typeface="Calibri"/>
              <a:cs typeface="Calibri"/>
              <a:sym typeface="Calibri"/>
            </a:endParaRPr>
          </a:p>
        </p:txBody>
      </p:sp>
      <p:sp>
        <p:nvSpPr>
          <p:cNvPr id="353" name="Google Shape;353;g16efaf3d59d_0_0"/>
          <p:cNvSpPr txBox="1"/>
          <p:nvPr/>
        </p:nvSpPr>
        <p:spPr>
          <a:xfrm>
            <a:off x="5131950" y="1179525"/>
            <a:ext cx="3697800" cy="498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pl-PL" sz="2500" u="none" cap="none" strike="noStrike">
                <a:solidFill>
                  <a:srgbClr val="FF0000"/>
                </a:solidFill>
                <a:latin typeface="Calibri"/>
                <a:ea typeface="Calibri"/>
                <a:cs typeface="Calibri"/>
                <a:sym typeface="Calibri"/>
              </a:rPr>
              <a:t>Alternatively</a:t>
            </a:r>
            <a:endParaRPr b="1" i="0" sz="2500" u="none" cap="none" strike="noStrike">
              <a:solidFill>
                <a:srgbClr val="FF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2100" u="none" cap="none" strike="noStrike">
                <a:solidFill>
                  <a:srgbClr val="000000"/>
                </a:solidFill>
                <a:latin typeface="Calibri"/>
                <a:ea typeface="Calibri"/>
                <a:cs typeface="Calibri"/>
                <a:sym typeface="Calibri"/>
              </a:rPr>
              <a:t>We can use this video from youtube</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2100" u="sng" cap="none" strike="noStrike">
                <a:solidFill>
                  <a:schemeClr val="hlink"/>
                </a:solidFill>
                <a:latin typeface="Calibri"/>
                <a:ea typeface="Calibri"/>
                <a:cs typeface="Calibri"/>
                <a:sym typeface="Calibri"/>
                <a:hlinkClick r:id="rId5"/>
              </a:rPr>
              <a:t>https://www.youtube.com/watch?v=6Vc-OYEjImw</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2100" u="none" cap="none" strike="noStrike">
                <a:solidFill>
                  <a:srgbClr val="000000"/>
                </a:solidFill>
                <a:latin typeface="Calibri"/>
                <a:ea typeface="Calibri"/>
                <a:cs typeface="Calibri"/>
                <a:sym typeface="Calibri"/>
              </a:rPr>
              <a:t>(24’-31’)</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2100" u="none" cap="none" strike="noStrike">
                <a:solidFill>
                  <a:srgbClr val="000000"/>
                </a:solidFill>
                <a:latin typeface="Calibri"/>
                <a:ea typeface="Calibri"/>
                <a:cs typeface="Calibri"/>
                <a:sym typeface="Calibri"/>
              </a:rPr>
              <a:t>where Dr Deirdre Kirwan speaks</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pl-PL" sz="2100" u="none" cap="none" strike="noStrike">
                <a:solidFill>
                  <a:srgbClr val="000000"/>
                </a:solidFill>
                <a:latin typeface="Calibri"/>
                <a:ea typeface="Calibri"/>
                <a:cs typeface="Calibri"/>
                <a:sym typeface="Calibri"/>
              </a:rPr>
              <a:t>Dr Deirdre Kirwan</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pl-PL" sz="2100" u="none" cap="none" strike="noStrike">
                <a:solidFill>
                  <a:srgbClr val="000000"/>
                </a:solidFill>
                <a:latin typeface="Calibri"/>
                <a:ea typeface="Calibri"/>
                <a:cs typeface="Calibri"/>
                <a:sym typeface="Calibri"/>
              </a:rPr>
              <a:t>Former Principal Scoil Bhride</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pl-PL" sz="2100" u="none" cap="none" strike="noStrike">
                <a:solidFill>
                  <a:srgbClr val="000000"/>
                </a:solidFill>
                <a:latin typeface="Calibri"/>
                <a:ea typeface="Calibri"/>
                <a:cs typeface="Calibri"/>
                <a:sym typeface="Calibri"/>
              </a:rPr>
              <a:t>(Cailini)</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pl-PL" sz="2100" u="none" cap="none" strike="noStrike">
                <a:solidFill>
                  <a:srgbClr val="000000"/>
                </a:solidFill>
                <a:latin typeface="Calibri"/>
                <a:ea typeface="Calibri"/>
                <a:cs typeface="Calibri"/>
                <a:sym typeface="Calibri"/>
              </a:rPr>
              <a:t>Blanchardstown</a:t>
            </a:r>
            <a:endParaRPr b="0" i="0" sz="21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2100" u="none" cap="none" strike="noStrike">
                <a:solidFill>
                  <a:srgbClr val="000000"/>
                </a:solidFill>
                <a:latin typeface="Calibri"/>
                <a:ea typeface="Calibri"/>
                <a:cs typeface="Calibri"/>
                <a:sym typeface="Calibri"/>
              </a:rPr>
              <a:t>“Plurilingual Education: Benefitsfor all learners”</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graphicFrame>
        <p:nvGraphicFramePr>
          <p:cNvPr id="359" name="Google Shape;359;g16b4dbd1e0d_0_0"/>
          <p:cNvGraphicFramePr/>
          <p:nvPr/>
        </p:nvGraphicFramePr>
        <p:xfrm>
          <a:off x="1476588" y="1554450"/>
          <a:ext cx="3000000" cy="3000000"/>
        </p:xfrm>
        <a:graphic>
          <a:graphicData uri="http://schemas.openxmlformats.org/drawingml/2006/table">
            <a:tbl>
              <a:tblPr bandRow="1">
                <a:noFill/>
                <a:tableStyleId>{CD61E107-C16D-4028-A220-B3226B7C3612}</a:tableStyleId>
              </a:tblPr>
              <a:tblGrid>
                <a:gridCol w="5549000"/>
              </a:tblGrid>
              <a:tr h="3263975">
                <a:tc>
                  <a:txBody>
                    <a:bodyPr/>
                    <a:lstStyle/>
                    <a:p>
                      <a:pPr indent="0" lvl="0" marL="0" marR="0" rtl="0" algn="l">
                        <a:lnSpc>
                          <a:spcPct val="100000"/>
                        </a:lnSpc>
                        <a:spcBef>
                          <a:spcPts val="0"/>
                        </a:spcBef>
                        <a:spcAft>
                          <a:spcPts val="0"/>
                        </a:spcAft>
                        <a:buClr>
                          <a:srgbClr val="000000"/>
                        </a:buClr>
                        <a:buSzPts val="2900"/>
                        <a:buFont typeface="Arial"/>
                        <a:buNone/>
                      </a:pPr>
                      <a:r>
                        <a:rPr lang="pl-PL" sz="2500" u="none" cap="none" strike="noStrike">
                          <a:solidFill>
                            <a:schemeClr val="dk1"/>
                          </a:solidFill>
                          <a:latin typeface="Calibri"/>
                          <a:ea typeface="Calibri"/>
                          <a:cs typeface="Calibri"/>
                          <a:sym typeface="Calibri"/>
                        </a:rPr>
                        <a:t>Panel discussion</a:t>
                      </a:r>
                      <a:r>
                        <a:rPr lang="pl-PL" sz="2500">
                          <a:solidFill>
                            <a:schemeClr val="dk1"/>
                          </a:solidFill>
                          <a:latin typeface="Calibri"/>
                          <a:ea typeface="Calibri"/>
                          <a:cs typeface="Calibri"/>
                          <a:sym typeface="Calibri"/>
                        </a:rPr>
                        <a:t> about</a:t>
                      </a:r>
                      <a:r>
                        <a:rPr lang="pl-PL" sz="2500" u="none" cap="none" strike="noStrike">
                          <a:solidFill>
                            <a:schemeClr val="dk1"/>
                          </a:solidFill>
                          <a:latin typeface="Calibri"/>
                          <a:ea typeface="Calibri"/>
                          <a:cs typeface="Calibri"/>
                          <a:sym typeface="Calibri"/>
                        </a:rPr>
                        <a:t>:</a:t>
                      </a:r>
                      <a:endParaRPr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900"/>
                        <a:buFont typeface="Arial"/>
                        <a:buNone/>
                      </a:pPr>
                      <a:r>
                        <a:t/>
                      </a:r>
                      <a:endParaRPr sz="2100" u="none" cap="none" strike="noStrike">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pl-PL" sz="2100" u="none" cap="none" strike="noStrike">
                          <a:solidFill>
                            <a:schemeClr val="dk1"/>
                          </a:solidFill>
                          <a:latin typeface="Calibri"/>
                          <a:ea typeface="Calibri"/>
                          <a:cs typeface="Calibri"/>
                          <a:sym typeface="Calibri"/>
                        </a:rPr>
                        <a:t>What were the main goals of the workshop?</a:t>
                      </a:r>
                      <a:endParaRPr sz="2100" u="none" cap="none" strike="noStrike">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pl-PL" sz="2100" u="none" cap="none" strike="noStrike">
                          <a:solidFill>
                            <a:schemeClr val="dk1"/>
                          </a:solidFill>
                          <a:latin typeface="Calibri"/>
                          <a:ea typeface="Calibri"/>
                          <a:cs typeface="Calibri"/>
                          <a:sym typeface="Calibri"/>
                        </a:rPr>
                        <a:t>How did we achieved these?</a:t>
                      </a:r>
                      <a:endParaRPr sz="2100" u="none" cap="none" strike="noStrike">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pl-PL" sz="2100" u="none" cap="none" strike="noStrike">
                          <a:solidFill>
                            <a:schemeClr val="dk1"/>
                          </a:solidFill>
                          <a:latin typeface="Calibri"/>
                          <a:ea typeface="Calibri"/>
                          <a:cs typeface="Calibri"/>
                          <a:sym typeface="Calibri"/>
                        </a:rPr>
                        <a:t>Why is it necessary to change the conventional school to whole school development?</a:t>
                      </a:r>
                      <a:endParaRPr sz="2100" u="none" cap="none" strike="noStrike">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Char char="●"/>
                      </a:pPr>
                      <a:r>
                        <a:rPr lang="pl-PL" sz="2100" u="none" cap="none" strike="noStrike">
                          <a:solidFill>
                            <a:schemeClr val="dk1"/>
                          </a:solidFill>
                          <a:latin typeface="Calibri"/>
                          <a:ea typeface="Calibri"/>
                          <a:cs typeface="Calibri"/>
                          <a:sym typeface="Calibri"/>
                        </a:rPr>
                        <a:t>What are the results? </a:t>
                      </a:r>
                      <a:endParaRPr sz="2100" u="none" cap="none" strike="noStrike">
                        <a:latin typeface="Calibri"/>
                        <a:ea typeface="Calibri"/>
                        <a:cs typeface="Calibri"/>
                        <a:sym typeface="Calibri"/>
                      </a:endParaRPr>
                    </a:p>
                  </a:txBody>
                  <a:tcPr marT="0" marB="0" marR="68575" marL="68575">
                    <a:solidFill>
                      <a:srgbClr val="FFF2CC"/>
                    </a:solidFill>
                  </a:tcPr>
                </a:tc>
              </a:tr>
            </a:tbl>
          </a:graphicData>
        </a:graphic>
      </p:graphicFrame>
      <p:sp>
        <p:nvSpPr>
          <p:cNvPr id="360" name="Google Shape;360;g16b4dbd1e0d_0_0"/>
          <p:cNvSpPr txBox="1"/>
          <p:nvPr>
            <p:ph type="title"/>
          </p:nvPr>
        </p:nvSpPr>
        <p:spPr>
          <a:xfrm>
            <a:off x="457200" y="1635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7916"/>
              </a:lnSpc>
              <a:spcBef>
                <a:spcPts val="0"/>
              </a:spcBef>
              <a:spcAft>
                <a:spcPts val="800"/>
              </a:spcAft>
              <a:buClr>
                <a:schemeClr val="dk1"/>
              </a:buClr>
              <a:buSzPts val="1100"/>
              <a:buFont typeface="Arial"/>
              <a:buNone/>
            </a:pPr>
            <a:r>
              <a:rPr lang="pl-PL" sz="3800" u="sng"/>
              <a:t>4rd part:</a:t>
            </a:r>
            <a:r>
              <a:rPr lang="pl-PL" sz="2500"/>
              <a:t> Discussion in plenary. Conclusions</a:t>
            </a:r>
            <a:endParaRPr sz="2500"/>
          </a:p>
        </p:txBody>
      </p:sp>
      <p:sp>
        <p:nvSpPr>
          <p:cNvPr id="361" name="Google Shape;361;g16b4dbd1e0d_0_0"/>
          <p:cNvSpPr/>
          <p:nvPr/>
        </p:nvSpPr>
        <p:spPr>
          <a:xfrm>
            <a:off x="7163950" y="4251713"/>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30’</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g16b4dbd1e0d_0_7"/>
          <p:cNvPicPr preferRelativeResize="0"/>
          <p:nvPr/>
        </p:nvPicPr>
        <p:blipFill rotWithShape="1">
          <a:blip r:embed="rId3">
            <a:alphaModFix/>
          </a:blip>
          <a:srcRect b="0" l="0" r="0" t="0"/>
          <a:stretch/>
        </p:blipFill>
        <p:spPr>
          <a:xfrm>
            <a:off x="1162188" y="1973250"/>
            <a:ext cx="6819615" cy="3641674"/>
          </a:xfrm>
          <a:prstGeom prst="rect">
            <a:avLst/>
          </a:prstGeom>
          <a:noFill/>
          <a:ln>
            <a:noFill/>
          </a:ln>
        </p:spPr>
      </p:pic>
      <p:sp>
        <p:nvSpPr>
          <p:cNvPr id="368" name="Google Shape;368;g16b4dbd1e0d_0_7"/>
          <p:cNvSpPr txBox="1"/>
          <p:nvPr>
            <p:ph type="title"/>
          </p:nvPr>
        </p:nvSpPr>
        <p:spPr>
          <a:xfrm>
            <a:off x="457200" y="1635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7916"/>
              </a:lnSpc>
              <a:spcBef>
                <a:spcPts val="0"/>
              </a:spcBef>
              <a:spcAft>
                <a:spcPts val="800"/>
              </a:spcAft>
              <a:buClr>
                <a:schemeClr val="dk1"/>
              </a:buClr>
              <a:buSzPts val="1100"/>
              <a:buFont typeface="Arial"/>
              <a:buNone/>
            </a:pPr>
            <a:r>
              <a:rPr lang="pl-PL" sz="3800" u="sng"/>
              <a:t>4rd part:</a:t>
            </a:r>
            <a:r>
              <a:rPr lang="pl-PL" sz="2500"/>
              <a:t> Discussion in plenary. Conclusions</a:t>
            </a:r>
            <a:endParaRPr sz="2500"/>
          </a:p>
        </p:txBody>
      </p:sp>
      <p:sp>
        <p:nvSpPr>
          <p:cNvPr id="369" name="Google Shape;369;g16b4dbd1e0d_0_7"/>
          <p:cNvSpPr/>
          <p:nvPr/>
        </p:nvSpPr>
        <p:spPr>
          <a:xfrm>
            <a:off x="7794075" y="4454563"/>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15’</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fb35f67fe7_0_0"/>
          <p:cNvSpPr txBox="1"/>
          <p:nvPr/>
        </p:nvSpPr>
        <p:spPr>
          <a:xfrm>
            <a:off x="340500" y="1056250"/>
            <a:ext cx="8803500" cy="4863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Mattheoudakis, M.; Chatzidaki, A.; Maligkoudi, C. (2017). </a:t>
            </a:r>
            <a:r>
              <a:rPr b="0" i="1" lang="pl-PL" sz="1900" u="none" cap="none" strike="noStrike">
                <a:solidFill>
                  <a:srgbClr val="000000"/>
                </a:solidFill>
                <a:latin typeface="Calibri"/>
                <a:ea typeface="Calibri"/>
                <a:cs typeface="Calibri"/>
                <a:sym typeface="Calibri"/>
              </a:rPr>
              <a:t>Greek teachers’ views on</a:t>
            </a:r>
            <a:endParaRPr b="0" i="1"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1" lang="pl-PL" sz="1900" u="none" cap="none" strike="noStrike">
                <a:solidFill>
                  <a:srgbClr val="000000"/>
                </a:solidFill>
                <a:latin typeface="Calibri"/>
                <a:ea typeface="Calibri"/>
                <a:cs typeface="Calibri"/>
                <a:sym typeface="Calibri"/>
              </a:rPr>
              <a:t>linguistic and cultural diversity</a:t>
            </a:r>
            <a:r>
              <a:rPr b="0" i="0" lang="pl-PL" sz="1900" u="none" cap="none" strike="noStrike">
                <a:solidFill>
                  <a:srgbClr val="000000"/>
                </a:solidFill>
                <a:latin typeface="Calibri"/>
                <a:ea typeface="Calibri"/>
                <a:cs typeface="Calibri"/>
                <a:sym typeface="Calibri"/>
              </a:rPr>
              <a:t>. In: Agathopoulou, E. / Danavassi, T. / Efstathiadi,</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L. (eds.), 22rd International Symposium papers on theoretical and applied linguistics</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 Selected papers (pp. 358–371). Thessaloniki: Aristotle University of Thessaloniki.</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Oller, D. K. / Pearson, B. (2002). </a:t>
            </a:r>
            <a:r>
              <a:rPr b="0" i="1" lang="pl-PL" sz="1900" u="none" cap="none" strike="noStrike">
                <a:solidFill>
                  <a:srgbClr val="000000"/>
                </a:solidFill>
                <a:latin typeface="Calibri"/>
                <a:ea typeface="Calibri"/>
                <a:cs typeface="Calibri"/>
                <a:sym typeface="Calibri"/>
              </a:rPr>
              <a:t>Assessing the effects of bilingualism: A back-</a:t>
            </a:r>
            <a:endParaRPr b="0" i="1"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1" lang="pl-PL" sz="1900" u="none" cap="none" strike="noStrike">
                <a:solidFill>
                  <a:srgbClr val="000000"/>
                </a:solidFill>
                <a:latin typeface="Calibri"/>
                <a:ea typeface="Calibri"/>
                <a:cs typeface="Calibri"/>
                <a:sym typeface="Calibri"/>
              </a:rPr>
              <a:t>ground</a:t>
            </a:r>
            <a:r>
              <a:rPr b="0" i="0" lang="pl-PL" sz="1900" u="none" cap="none" strike="noStrike">
                <a:solidFill>
                  <a:srgbClr val="000000"/>
                </a:solidFill>
                <a:latin typeface="Calibri"/>
                <a:ea typeface="Calibri"/>
                <a:cs typeface="Calibri"/>
                <a:sym typeface="Calibri"/>
              </a:rPr>
              <a:t>. In: Oller, D. K. / Eilers, R. (eds.), Language and literacy in bilingual</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children (pp. 3–21). Clevedon: Multilingual Matters.</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Polinsky, M. (2015). </a:t>
            </a:r>
            <a:r>
              <a:rPr b="0" i="1" lang="pl-PL" sz="1900" u="none" cap="none" strike="noStrike">
                <a:solidFill>
                  <a:srgbClr val="000000"/>
                </a:solidFill>
                <a:latin typeface="Calibri"/>
                <a:ea typeface="Calibri"/>
                <a:cs typeface="Calibri"/>
                <a:sym typeface="Calibri"/>
              </a:rPr>
              <a:t>Heritage languages and their speakers: State of the field,</a:t>
            </a:r>
            <a:endParaRPr b="0" i="1"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1" lang="pl-PL" sz="1900" u="none" cap="none" strike="noStrike">
                <a:solidFill>
                  <a:srgbClr val="000000"/>
                </a:solidFill>
                <a:latin typeface="Calibri"/>
                <a:ea typeface="Calibri"/>
                <a:cs typeface="Calibri"/>
                <a:sym typeface="Calibri"/>
              </a:rPr>
              <a:t>challenges, perspectives of future work, and methodologies</a:t>
            </a:r>
            <a:r>
              <a:rPr b="0" i="0" lang="pl-PL" sz="1900" u="none" cap="none" strike="noStrike">
                <a:solidFill>
                  <a:srgbClr val="000000"/>
                </a:solidFill>
                <a:latin typeface="Calibri"/>
                <a:ea typeface="Calibri"/>
                <a:cs typeface="Calibri"/>
                <a:sym typeface="Calibri"/>
              </a:rPr>
              <a:t>. Zeitschrift für</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Fremdsprachenforschung 26 (1), 7–27.</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Rolff, H.-G. (2013). </a:t>
            </a:r>
            <a:r>
              <a:rPr b="0" i="1" lang="pl-PL" sz="1900" u="none" cap="none" strike="noStrike">
                <a:solidFill>
                  <a:srgbClr val="000000"/>
                </a:solidFill>
                <a:latin typeface="Calibri"/>
                <a:ea typeface="Calibri"/>
                <a:cs typeface="Calibri"/>
                <a:sym typeface="Calibri"/>
              </a:rPr>
              <a:t>Schulentwicklung kompakt. Modelle, Instrumente, Perspektiven</a:t>
            </a:r>
            <a:r>
              <a:rPr b="0" i="0" lang="pl-PL" sz="1900" u="none" cap="none" strike="noStrike">
                <a:solidFill>
                  <a:srgbClr val="000000"/>
                </a:solidFill>
                <a:latin typeface="Calibri"/>
                <a:ea typeface="Calibri"/>
                <a:cs typeface="Calibri"/>
                <a:sym typeface="Calibri"/>
              </a:rPr>
              <a:t>.</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Weinheim/Basel: Beltz.</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Skutnabb-Kangas, T. (2012). I</a:t>
            </a:r>
            <a:r>
              <a:rPr b="0" i="1" lang="pl-PL" sz="1900" u="none" cap="none" strike="noStrike">
                <a:solidFill>
                  <a:srgbClr val="000000"/>
                </a:solidFill>
                <a:latin typeface="Calibri"/>
                <a:ea typeface="Calibri"/>
                <a:cs typeface="Calibri"/>
                <a:sym typeface="Calibri"/>
              </a:rPr>
              <a:t>ndigenousness, human rights, ethnicity, language and</a:t>
            </a:r>
            <a:endParaRPr b="0" i="1"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1" lang="pl-PL" sz="1900" u="none" cap="none" strike="noStrike">
                <a:solidFill>
                  <a:srgbClr val="000000"/>
                </a:solidFill>
                <a:latin typeface="Calibri"/>
                <a:ea typeface="Calibri"/>
                <a:cs typeface="Calibri"/>
                <a:sym typeface="Calibri"/>
              </a:rPr>
              <a:t>power</a:t>
            </a:r>
            <a:r>
              <a:rPr b="0" i="0" lang="pl-PL" sz="1900" u="none" cap="none" strike="noStrike">
                <a:solidFill>
                  <a:srgbClr val="000000"/>
                </a:solidFill>
                <a:latin typeface="Calibri"/>
                <a:ea typeface="Calibri"/>
                <a:cs typeface="Calibri"/>
                <a:sym typeface="Calibri"/>
              </a:rPr>
              <a:t>. International Journal of the Sociology of Language 213, 87–104.</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Slade, S. / Griffith, D. (2013). </a:t>
            </a:r>
            <a:r>
              <a:rPr b="0" i="1" lang="pl-PL" sz="1900" u="none" cap="none" strike="noStrike">
                <a:solidFill>
                  <a:srgbClr val="000000"/>
                </a:solidFill>
                <a:latin typeface="Calibri"/>
                <a:ea typeface="Calibri"/>
                <a:cs typeface="Calibri"/>
                <a:sym typeface="Calibri"/>
              </a:rPr>
              <a:t>A whole child approach to student success</a:t>
            </a:r>
            <a:r>
              <a:rPr b="0" i="0" lang="pl-PL" sz="1900" u="none" cap="none" strike="noStrike">
                <a:solidFill>
                  <a:srgbClr val="000000"/>
                </a:solidFill>
                <a:latin typeface="Calibri"/>
                <a:ea typeface="Calibri"/>
                <a:cs typeface="Calibri"/>
                <a:sym typeface="Calibri"/>
              </a:rPr>
              <a:t>. KEDI</a:t>
            </a:r>
            <a:endParaRPr b="0" i="0" sz="19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pl-PL" sz="1900" u="none" cap="none" strike="noStrike">
                <a:solidFill>
                  <a:srgbClr val="000000"/>
                </a:solidFill>
                <a:latin typeface="Calibri"/>
                <a:ea typeface="Calibri"/>
                <a:cs typeface="Calibri"/>
                <a:sym typeface="Calibri"/>
              </a:rPr>
              <a:t>Journal of Educational Policy, Special issue, 21–35.</a:t>
            </a:r>
            <a:endParaRPr b="0" i="0" sz="1900" u="none" cap="none" strike="noStrike">
              <a:solidFill>
                <a:srgbClr val="000000"/>
              </a:solidFill>
              <a:latin typeface="Calibri"/>
              <a:ea typeface="Calibri"/>
              <a:cs typeface="Calibri"/>
              <a:sym typeface="Calibri"/>
            </a:endParaRPr>
          </a:p>
        </p:txBody>
      </p:sp>
      <p:sp>
        <p:nvSpPr>
          <p:cNvPr id="376" name="Google Shape;376;g1fb35f67fe7_0_0"/>
          <p:cNvSpPr txBox="1"/>
          <p:nvPr/>
        </p:nvSpPr>
        <p:spPr>
          <a:xfrm>
            <a:off x="0" y="325459"/>
            <a:ext cx="8229600" cy="730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800"/>
              <a:buFont typeface="Arial"/>
              <a:buNone/>
            </a:pPr>
            <a:r>
              <a:rPr b="0" i="0" lang="pl-PL" sz="3800" u="none" cap="none" strike="noStrike">
                <a:solidFill>
                  <a:srgbClr val="000000"/>
                </a:solidFill>
                <a:latin typeface="Calibri"/>
                <a:ea typeface="Calibri"/>
                <a:cs typeface="Calibri"/>
                <a:sym typeface="Calibri"/>
              </a:rPr>
              <a:t>References</a:t>
            </a:r>
            <a:endParaRPr b="0" i="0" sz="38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7af4530b09_0_223"/>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CERTIFICATES</a:t>
            </a:r>
            <a:br>
              <a:rPr lang="pl-PL" sz="4400">
                <a:latin typeface="Calibri"/>
                <a:ea typeface="Calibri"/>
                <a:cs typeface="Calibri"/>
                <a:sym typeface="Calibri"/>
              </a:rPr>
            </a:br>
            <a:endParaRPr/>
          </a:p>
        </p:txBody>
      </p:sp>
      <p:sp>
        <p:nvSpPr>
          <p:cNvPr id="382" name="Google Shape;382;g27af4530b09_0_223"/>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rPr lang="pl-PL" sz="3000"/>
              <a:t>Thank you for your participation</a:t>
            </a:r>
            <a:endParaRPr sz="3000"/>
          </a:p>
        </p:txBody>
      </p:sp>
      <p:sp>
        <p:nvSpPr>
          <p:cNvPr id="383" name="Google Shape;383;g27af4530b09_0_2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6b1d6a62b1_1_0"/>
          <p:cNvSpPr txBox="1"/>
          <p:nvPr>
            <p:ph type="title"/>
          </p:nvPr>
        </p:nvSpPr>
        <p:spPr>
          <a:xfrm>
            <a:off x="426563" y="225063"/>
            <a:ext cx="8229600" cy="1143000"/>
          </a:xfrm>
          <a:prstGeom prst="rect">
            <a:avLst/>
          </a:prstGeom>
          <a:noFill/>
          <a:ln>
            <a:noFill/>
          </a:ln>
        </p:spPr>
        <p:txBody>
          <a:bodyPr anchorCtr="0" anchor="ctr" bIns="45700" lIns="91425" spcFirstLastPara="1" rIns="91425" wrap="square" tIns="45700">
            <a:normAutofit/>
          </a:bodyPr>
          <a:lstStyle/>
          <a:p>
            <a:pPr indent="0" lvl="0" marL="457200" rtl="0" algn="ctr">
              <a:lnSpc>
                <a:spcPct val="90000"/>
              </a:lnSpc>
              <a:spcBef>
                <a:spcPts val="0"/>
              </a:spcBef>
              <a:spcAft>
                <a:spcPts val="0"/>
              </a:spcAft>
              <a:buSzPts val="1800"/>
              <a:buNone/>
            </a:pPr>
            <a:r>
              <a:rPr lang="pl-PL" sz="3800"/>
              <a:t> Icebreakers</a:t>
            </a:r>
            <a:endParaRPr sz="3800"/>
          </a:p>
        </p:txBody>
      </p:sp>
      <p:pic>
        <p:nvPicPr>
          <p:cNvPr id="112" name="Google Shape;112;g16b1d6a62b1_1_0"/>
          <p:cNvPicPr preferRelativeResize="0"/>
          <p:nvPr/>
        </p:nvPicPr>
        <p:blipFill rotWithShape="1">
          <a:blip r:embed="rId3">
            <a:alphaModFix/>
          </a:blip>
          <a:srcRect b="0" l="0" r="0" t="0"/>
          <a:stretch/>
        </p:blipFill>
        <p:spPr>
          <a:xfrm>
            <a:off x="787025" y="1602950"/>
            <a:ext cx="4963775" cy="3966100"/>
          </a:xfrm>
          <a:prstGeom prst="rect">
            <a:avLst/>
          </a:prstGeom>
          <a:noFill/>
          <a:ln>
            <a:noFill/>
          </a:ln>
        </p:spPr>
      </p:pic>
      <p:sp>
        <p:nvSpPr>
          <p:cNvPr id="113" name="Google Shape;113;g16b1d6a62b1_1_0"/>
          <p:cNvSpPr txBox="1"/>
          <p:nvPr/>
        </p:nvSpPr>
        <p:spPr>
          <a:xfrm>
            <a:off x="6015200" y="1554250"/>
            <a:ext cx="2942700" cy="40635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pl-PL" sz="2100" u="none" cap="none" strike="noStrike">
                <a:solidFill>
                  <a:srgbClr val="000000"/>
                </a:solidFill>
                <a:latin typeface="Calibri"/>
                <a:ea typeface="Calibri"/>
                <a:cs typeface="Calibri"/>
                <a:sym typeface="Calibri"/>
              </a:rPr>
              <a:t>About </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age,etc</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why they do this workshop</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what they want to learn</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their beliefs about education</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0"/>
              </a:spcBef>
              <a:spcAft>
                <a:spcPts val="0"/>
              </a:spcAft>
              <a:buClr>
                <a:srgbClr val="000000"/>
              </a:buClr>
              <a:buSzPts val="2100"/>
              <a:buFont typeface="Calibri"/>
              <a:buChar char="●"/>
            </a:pPr>
            <a:r>
              <a:rPr b="0" i="0" lang="pl-PL" sz="2100" u="none" cap="none" strike="noStrike">
                <a:solidFill>
                  <a:srgbClr val="000000"/>
                </a:solidFill>
                <a:latin typeface="Calibri"/>
                <a:ea typeface="Calibri"/>
                <a:cs typeface="Calibri"/>
                <a:sym typeface="Calibri"/>
              </a:rPr>
              <a:t>about their experience in  multilingual classes</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2100" u="none" cap="none" strike="noStrike">
              <a:solidFill>
                <a:srgbClr val="C0504D"/>
              </a:solidFill>
              <a:latin typeface="Calibri"/>
              <a:ea typeface="Calibri"/>
              <a:cs typeface="Calibri"/>
              <a:sym typeface="Calibri"/>
            </a:endParaRPr>
          </a:p>
        </p:txBody>
      </p:sp>
      <p:sp>
        <p:nvSpPr>
          <p:cNvPr id="114" name="Google Shape;114;g16b1d6a62b1_1_0"/>
          <p:cNvSpPr/>
          <p:nvPr/>
        </p:nvSpPr>
        <p:spPr>
          <a:xfrm>
            <a:off x="8135025" y="1602950"/>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10’</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69fa99f817_0_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
        <p:nvSpPr>
          <p:cNvPr id="120" name="Google Shape;120;g169fa99f817_0_0"/>
          <p:cNvSpPr txBox="1"/>
          <p:nvPr/>
        </p:nvSpPr>
        <p:spPr>
          <a:xfrm>
            <a:off x="2341300" y="4405825"/>
            <a:ext cx="5799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pl-PL" sz="2100" u="none" cap="none" strike="noStrike">
                <a:solidFill>
                  <a:schemeClr val="dk1"/>
                </a:solidFill>
                <a:latin typeface="Calibri"/>
                <a:ea typeface="Calibri"/>
                <a:cs typeface="Calibri"/>
                <a:sym typeface="Calibri"/>
              </a:rPr>
              <a:t>What</a:t>
            </a:r>
            <a:r>
              <a:rPr b="0" i="0" lang="pl-PL" sz="2100" u="none" cap="none" strike="noStrike">
                <a:solidFill>
                  <a:srgbClr val="000000"/>
                </a:solidFill>
                <a:latin typeface="Calibri"/>
                <a:ea typeface="Calibri"/>
                <a:cs typeface="Calibri"/>
                <a:sym typeface="Calibri"/>
              </a:rPr>
              <a:t> </a:t>
            </a:r>
            <a:r>
              <a:rPr b="0" i="0" lang="pl-PL" sz="2100" u="none" cap="none" strike="noStrike">
                <a:solidFill>
                  <a:schemeClr val="dk1"/>
                </a:solidFill>
                <a:latin typeface="Calibri"/>
                <a:ea typeface="Calibri"/>
                <a:cs typeface="Calibri"/>
                <a:sym typeface="Calibri"/>
              </a:rPr>
              <a:t>whole</a:t>
            </a:r>
            <a:r>
              <a:rPr b="0" i="0" lang="pl-PL" sz="2100" u="none" cap="none" strike="noStrike">
                <a:solidFill>
                  <a:srgbClr val="000000"/>
                </a:solidFill>
                <a:latin typeface="Calibri"/>
                <a:ea typeface="Calibri"/>
                <a:cs typeface="Calibri"/>
                <a:sym typeface="Calibri"/>
              </a:rPr>
              <a:t> </a:t>
            </a:r>
            <a:r>
              <a:rPr b="0" i="0" lang="pl-PL" sz="2100" u="none" cap="none" strike="noStrike">
                <a:solidFill>
                  <a:schemeClr val="dk1"/>
                </a:solidFill>
                <a:latin typeface="Calibri"/>
                <a:ea typeface="Calibri"/>
                <a:cs typeface="Calibri"/>
                <a:sym typeface="Calibri"/>
              </a:rPr>
              <a:t>school development is?</a:t>
            </a:r>
            <a:endParaRPr b="0" i="0" sz="2100" u="none" cap="none" strike="noStrike">
              <a:solidFill>
                <a:srgbClr val="000000"/>
              </a:solidFill>
              <a:latin typeface="Calibri"/>
              <a:ea typeface="Calibri"/>
              <a:cs typeface="Calibri"/>
              <a:sym typeface="Calibri"/>
            </a:endParaRPr>
          </a:p>
        </p:txBody>
      </p:sp>
      <p:sp>
        <p:nvSpPr>
          <p:cNvPr id="121" name="Google Shape;121;g169fa99f817_0_0"/>
          <p:cNvSpPr txBox="1"/>
          <p:nvPr/>
        </p:nvSpPr>
        <p:spPr>
          <a:xfrm>
            <a:off x="3338100" y="1520200"/>
            <a:ext cx="31398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pl-PL" sz="2500" u="none" cap="none" strike="noStrike">
                <a:solidFill>
                  <a:srgbClr val="FF0000"/>
                </a:solidFill>
                <a:latin typeface="Calibri"/>
                <a:ea typeface="Calibri"/>
                <a:cs typeface="Calibri"/>
                <a:sym typeface="Calibri"/>
              </a:rPr>
              <a:t>Brainstorming</a:t>
            </a:r>
            <a:endParaRPr b="1" i="0" sz="2500" u="none" cap="none" strike="noStrike">
              <a:solidFill>
                <a:srgbClr val="FF0000"/>
              </a:solidFill>
              <a:latin typeface="Calibri"/>
              <a:ea typeface="Calibri"/>
              <a:cs typeface="Calibri"/>
              <a:sym typeface="Calibri"/>
            </a:endParaRPr>
          </a:p>
        </p:txBody>
      </p:sp>
      <p:sp>
        <p:nvSpPr>
          <p:cNvPr id="122" name="Google Shape;122;g169fa99f817_0_0"/>
          <p:cNvSpPr/>
          <p:nvPr/>
        </p:nvSpPr>
        <p:spPr>
          <a:xfrm rot="5400000">
            <a:off x="767125" y="2422500"/>
            <a:ext cx="925200" cy="7242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169fa99f817_0_0"/>
          <p:cNvSpPr txBox="1"/>
          <p:nvPr/>
        </p:nvSpPr>
        <p:spPr>
          <a:xfrm>
            <a:off x="2341300" y="2505600"/>
            <a:ext cx="5799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pl-PL" sz="2100" u="none" cap="none" strike="noStrike">
                <a:solidFill>
                  <a:schemeClr val="dk1"/>
                </a:solidFill>
                <a:latin typeface="Calibri"/>
                <a:ea typeface="Calibri"/>
                <a:cs typeface="Calibri"/>
                <a:sym typeface="Calibri"/>
              </a:rPr>
              <a:t>What multilingual school development is?</a:t>
            </a:r>
            <a:endParaRPr b="0" i="0" sz="300" u="none" cap="none" strike="noStrike">
              <a:solidFill>
                <a:srgbClr val="000000"/>
              </a:solidFill>
              <a:latin typeface="Calibri"/>
              <a:ea typeface="Calibri"/>
              <a:cs typeface="Calibri"/>
              <a:sym typeface="Calibri"/>
            </a:endParaRPr>
          </a:p>
        </p:txBody>
      </p:sp>
      <p:sp>
        <p:nvSpPr>
          <p:cNvPr id="124" name="Google Shape;124;g169fa99f817_0_0"/>
          <p:cNvSpPr/>
          <p:nvPr/>
        </p:nvSpPr>
        <p:spPr>
          <a:xfrm>
            <a:off x="7881725" y="1081513"/>
            <a:ext cx="743400" cy="566700"/>
          </a:xfrm>
          <a:prstGeom prst="hexagon">
            <a:avLst>
              <a:gd fmla="val 25000" name="adj"/>
              <a:gd fmla="val 115470"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pl-PL" sz="1700" u="none" cap="none" strike="noStrike">
                <a:solidFill>
                  <a:srgbClr val="000000"/>
                </a:solidFill>
                <a:latin typeface="Arial"/>
                <a:ea typeface="Arial"/>
                <a:cs typeface="Arial"/>
                <a:sym typeface="Arial"/>
              </a:rPr>
              <a:t>20’</a:t>
            </a:r>
            <a:endParaRPr b="0" i="0" sz="1700" u="none" cap="none" strike="noStrike">
              <a:solidFill>
                <a:srgbClr val="000000"/>
              </a:solidFill>
              <a:latin typeface="Arial"/>
              <a:ea typeface="Arial"/>
              <a:cs typeface="Arial"/>
              <a:sym typeface="Arial"/>
            </a:endParaRPr>
          </a:p>
        </p:txBody>
      </p:sp>
      <p:sp>
        <p:nvSpPr>
          <p:cNvPr id="125" name="Google Shape;125;g169fa99f817_0_0"/>
          <p:cNvSpPr/>
          <p:nvPr/>
        </p:nvSpPr>
        <p:spPr>
          <a:xfrm rot="5400000">
            <a:off x="767125" y="4266050"/>
            <a:ext cx="925200" cy="7242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169fa99f817_0_0"/>
          <p:cNvSpPr txBox="1"/>
          <p:nvPr>
            <p:ph type="title"/>
          </p:nvPr>
        </p:nvSpPr>
        <p:spPr>
          <a:xfrm>
            <a:off x="457211" y="-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pl-PL" sz="3800" u="sng"/>
              <a:t>1st part:</a:t>
            </a:r>
            <a:r>
              <a:rPr lang="pl-PL" sz="2100"/>
              <a:t> </a:t>
            </a:r>
            <a:r>
              <a:rPr lang="pl-PL" sz="2500"/>
              <a:t>The axes of the term multilingual school development and whole school development.</a:t>
            </a:r>
            <a:endParaRPr b="1"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8c1af8d8f1_0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000"/>
              <a:buNone/>
            </a:pPr>
            <a:r>
              <a:rPr lang="pl-PL" sz="3800"/>
              <a:t>Multilingual school development (M.S.D) means</a:t>
            </a:r>
            <a:endParaRPr sz="3800"/>
          </a:p>
        </p:txBody>
      </p:sp>
      <p:sp>
        <p:nvSpPr>
          <p:cNvPr id="133" name="Google Shape;133;g18c1af8d8f1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pl-PL" sz="2100"/>
              <a:t>Multilingual school development  aims to provide a safe, diversity-friendly environment for all pupils in which they can develop their individual linguistic repertoire.</a:t>
            </a:r>
            <a:endParaRPr sz="2100"/>
          </a:p>
          <a:p>
            <a:pPr indent="0" lvl="0" marL="0" rtl="0" algn="l">
              <a:lnSpc>
                <a:spcPct val="100000"/>
              </a:lnSpc>
              <a:spcBef>
                <a:spcPts val="360"/>
              </a:spcBef>
              <a:spcAft>
                <a:spcPts val="0"/>
              </a:spcAft>
              <a:buSzPts val="1800"/>
              <a:buNone/>
            </a:pPr>
            <a:r>
              <a:t/>
            </a:r>
            <a:endParaRPr sz="1500"/>
          </a:p>
        </p:txBody>
      </p:sp>
      <p:sp>
        <p:nvSpPr>
          <p:cNvPr id="134" name="Google Shape;134;g18c1af8d8f1_0_0"/>
          <p:cNvSpPr txBox="1"/>
          <p:nvPr/>
        </p:nvSpPr>
        <p:spPr>
          <a:xfrm>
            <a:off x="5686800" y="5645150"/>
            <a:ext cx="3000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360"/>
              </a:spcBef>
              <a:spcAft>
                <a:spcPts val="0"/>
              </a:spcAft>
              <a:buClr>
                <a:srgbClr val="000000"/>
              </a:buClr>
              <a:buSzPts val="1500"/>
              <a:buFont typeface="Arial"/>
              <a:buNone/>
            </a:pPr>
            <a:r>
              <a:rPr b="0" i="0" lang="pl-PL" sz="1500" u="none" cap="none" strike="noStrike">
                <a:solidFill>
                  <a:schemeClr val="dk1"/>
                </a:solidFill>
                <a:latin typeface="Calibri"/>
                <a:ea typeface="Calibri"/>
                <a:cs typeface="Calibri"/>
                <a:sym typeface="Calibri"/>
              </a:rPr>
              <a:t>Chapter 5, pg 26.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8c1af8d8f1_0_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sz="3800"/>
              <a:t>Who participates in it?</a:t>
            </a:r>
            <a:endParaRPr sz="3800"/>
          </a:p>
        </p:txBody>
      </p:sp>
      <p:sp>
        <p:nvSpPr>
          <p:cNvPr id="141" name="Google Shape;141;g18c1af8d8f1_0_7"/>
          <p:cNvSpPr txBox="1"/>
          <p:nvPr>
            <p:ph idx="1" type="body"/>
          </p:nvPr>
        </p:nvSpPr>
        <p:spPr>
          <a:xfrm>
            <a:off x="569025" y="141765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946"/>
              <a:buNone/>
            </a:pPr>
            <a:r>
              <a:rPr lang="pl-PL" sz="2100"/>
              <a:t>M</a:t>
            </a:r>
            <a:r>
              <a:rPr lang="pl-PL" sz="2100"/>
              <a:t>ultilingual school development involves</a:t>
            </a:r>
            <a:endParaRPr sz="2100"/>
          </a:p>
          <a:p>
            <a:pPr indent="-361949" lvl="0" marL="457200" rtl="0" algn="l">
              <a:lnSpc>
                <a:spcPct val="100000"/>
              </a:lnSpc>
              <a:spcBef>
                <a:spcPts val="360"/>
              </a:spcBef>
              <a:spcAft>
                <a:spcPts val="0"/>
              </a:spcAft>
              <a:buSzPts val="2100"/>
              <a:buChar char="•"/>
            </a:pPr>
            <a:r>
              <a:rPr lang="pl-PL" sz="2100"/>
              <a:t> all stakeholders - school leaders,</a:t>
            </a:r>
            <a:endParaRPr sz="2100"/>
          </a:p>
          <a:p>
            <a:pPr indent="-361949" lvl="0" marL="457200" rtl="0" algn="l">
              <a:lnSpc>
                <a:spcPct val="100000"/>
              </a:lnSpc>
              <a:spcBef>
                <a:spcPts val="0"/>
              </a:spcBef>
              <a:spcAft>
                <a:spcPts val="0"/>
              </a:spcAft>
              <a:buSzPts val="2100"/>
              <a:buChar char="•"/>
            </a:pPr>
            <a:r>
              <a:rPr lang="pl-PL" sz="2100"/>
              <a:t>administrators, </a:t>
            </a:r>
            <a:endParaRPr sz="2100"/>
          </a:p>
          <a:p>
            <a:pPr indent="-361949" lvl="0" marL="457200" rtl="0" algn="l">
              <a:lnSpc>
                <a:spcPct val="100000"/>
              </a:lnSpc>
              <a:spcBef>
                <a:spcPts val="0"/>
              </a:spcBef>
              <a:spcAft>
                <a:spcPts val="0"/>
              </a:spcAft>
              <a:buSzPts val="2100"/>
              <a:buChar char="•"/>
            </a:pPr>
            <a:r>
              <a:rPr lang="pl-PL" sz="2100"/>
              <a:t>educators, </a:t>
            </a:r>
            <a:endParaRPr sz="2100"/>
          </a:p>
          <a:p>
            <a:pPr indent="-361949" lvl="0" marL="457200" rtl="0" algn="l">
              <a:lnSpc>
                <a:spcPct val="100000"/>
              </a:lnSpc>
              <a:spcBef>
                <a:spcPts val="0"/>
              </a:spcBef>
              <a:spcAft>
                <a:spcPts val="0"/>
              </a:spcAft>
              <a:buSzPts val="2100"/>
              <a:buChar char="•"/>
            </a:pPr>
            <a:r>
              <a:rPr lang="pl-PL" sz="2100"/>
              <a:t>pupils, </a:t>
            </a:r>
            <a:endParaRPr sz="2100"/>
          </a:p>
          <a:p>
            <a:pPr indent="-361949" lvl="0" marL="457200" rtl="0" algn="l">
              <a:lnSpc>
                <a:spcPct val="100000"/>
              </a:lnSpc>
              <a:spcBef>
                <a:spcPts val="0"/>
              </a:spcBef>
              <a:spcAft>
                <a:spcPts val="0"/>
              </a:spcAft>
              <a:buSzPts val="2100"/>
              <a:buChar char="•"/>
            </a:pPr>
            <a:r>
              <a:rPr lang="pl-PL" sz="2100"/>
              <a:t>parents and others - is now needed in order to provide a safe, diversity-friendly learning environment for all pupils to allow them to develop their individual linguistic repertoire </a:t>
            </a:r>
            <a:endParaRPr sz="2100"/>
          </a:p>
          <a:p>
            <a:pPr indent="0" lvl="0" marL="457200" rtl="0" algn="l">
              <a:lnSpc>
                <a:spcPct val="100000"/>
              </a:lnSpc>
              <a:spcBef>
                <a:spcPts val="360"/>
              </a:spcBef>
              <a:spcAft>
                <a:spcPts val="0"/>
              </a:spcAft>
              <a:buSzPts val="1946"/>
              <a:buNone/>
            </a:pPr>
            <a:r>
              <a:rPr lang="pl-PL" sz="2100"/>
              <a:t>and thrive cognitively, socially, and emotionally.</a:t>
            </a:r>
            <a:endParaRPr sz="2800"/>
          </a:p>
        </p:txBody>
      </p:sp>
      <p:sp>
        <p:nvSpPr>
          <p:cNvPr id="142" name="Google Shape;142;g18c1af8d8f1_0_7"/>
          <p:cNvSpPr txBox="1"/>
          <p:nvPr/>
        </p:nvSpPr>
        <p:spPr>
          <a:xfrm>
            <a:off x="5798625" y="5692050"/>
            <a:ext cx="3000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360"/>
              </a:spcBef>
              <a:spcAft>
                <a:spcPts val="0"/>
              </a:spcAft>
              <a:buClr>
                <a:srgbClr val="000000"/>
              </a:buClr>
              <a:buSzPts val="1500"/>
              <a:buFont typeface="Arial"/>
              <a:buNone/>
            </a:pPr>
            <a:r>
              <a:rPr b="0" i="0" lang="pl-PL" sz="1500" u="none" cap="none" strike="noStrike">
                <a:solidFill>
                  <a:schemeClr val="dk1"/>
                </a:solidFill>
                <a:latin typeface="Calibri"/>
                <a:ea typeface="Calibri"/>
                <a:cs typeface="Calibri"/>
                <a:sym typeface="Calibri"/>
              </a:rPr>
              <a:t>Chapter 5, p</a:t>
            </a:r>
            <a:r>
              <a:rPr lang="pl-PL" sz="1500">
                <a:solidFill>
                  <a:schemeClr val="dk1"/>
                </a:solidFill>
                <a:latin typeface="Calibri"/>
                <a:ea typeface="Calibri"/>
                <a:cs typeface="Calibri"/>
                <a:sym typeface="Calibri"/>
              </a:rPr>
              <a:t> </a:t>
            </a:r>
            <a:r>
              <a:rPr b="0" i="0" lang="pl-PL" sz="1500" u="none" cap="none" strike="noStrike">
                <a:solidFill>
                  <a:schemeClr val="dk1"/>
                </a:solidFill>
                <a:latin typeface="Calibri"/>
                <a:ea typeface="Calibri"/>
                <a:cs typeface="Calibri"/>
                <a:sym typeface="Calibri"/>
              </a:rPr>
              <a:t>26.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8c1af8d8f1_0_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sz="3800"/>
              <a:t>How can M.S.D </a:t>
            </a:r>
            <a:r>
              <a:rPr lang="pl-PL" sz="3800"/>
              <a:t>be achieved</a:t>
            </a:r>
            <a:r>
              <a:rPr lang="pl-PL" sz="3800"/>
              <a:t>?</a:t>
            </a:r>
            <a:endParaRPr sz="3800"/>
          </a:p>
        </p:txBody>
      </p:sp>
      <p:pic>
        <p:nvPicPr>
          <p:cNvPr id="149" name="Google Shape;149;g18c1af8d8f1_0_13"/>
          <p:cNvPicPr preferRelativeResize="0"/>
          <p:nvPr/>
        </p:nvPicPr>
        <p:blipFill rotWithShape="1">
          <a:blip r:embed="rId3">
            <a:alphaModFix/>
          </a:blip>
          <a:srcRect b="0" l="0" r="0" t="0"/>
          <a:stretch/>
        </p:blipFill>
        <p:spPr>
          <a:xfrm>
            <a:off x="2540499" y="1514523"/>
            <a:ext cx="3940600" cy="4289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8c1af8d8f1_0_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000"/>
              <a:buNone/>
            </a:pPr>
            <a:r>
              <a:rPr lang="pl-PL" sz="3800"/>
              <a:t>Whole school development (WSD)</a:t>
            </a:r>
            <a:endParaRPr sz="3800"/>
          </a:p>
        </p:txBody>
      </p:sp>
      <p:sp>
        <p:nvSpPr>
          <p:cNvPr id="156" name="Google Shape;156;g18c1af8d8f1_0_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360"/>
              </a:spcBef>
              <a:spcAft>
                <a:spcPts val="0"/>
              </a:spcAft>
              <a:buSzPts val="1800"/>
              <a:buNone/>
            </a:pPr>
            <a:r>
              <a:rPr lang="pl-PL" sz="2100"/>
              <a:t>W</a:t>
            </a:r>
            <a:r>
              <a:rPr lang="pl-PL" sz="2100"/>
              <a:t>hole-school approach addresses development on </a:t>
            </a:r>
            <a:endParaRPr sz="2100"/>
          </a:p>
          <a:p>
            <a:pPr indent="-273050" lvl="0" marL="457200" rtl="0" algn="just">
              <a:lnSpc>
                <a:spcPct val="100000"/>
              </a:lnSpc>
              <a:spcBef>
                <a:spcPts val="360"/>
              </a:spcBef>
              <a:spcAft>
                <a:spcPts val="0"/>
              </a:spcAft>
              <a:buSzPts val="700"/>
              <a:buChar char="•"/>
            </a:pPr>
            <a:r>
              <a:rPr lang="pl-PL" sz="2100"/>
              <a:t>an individual level, </a:t>
            </a:r>
            <a:endParaRPr sz="2100"/>
          </a:p>
          <a:p>
            <a:pPr indent="-273050" lvl="0" marL="457200" rtl="0" algn="just">
              <a:lnSpc>
                <a:spcPct val="100000"/>
              </a:lnSpc>
              <a:spcBef>
                <a:spcPts val="0"/>
              </a:spcBef>
              <a:spcAft>
                <a:spcPts val="0"/>
              </a:spcAft>
              <a:buSzPts val="700"/>
              <a:buChar char="•"/>
            </a:pPr>
            <a:r>
              <a:rPr lang="pl-PL" sz="2100"/>
              <a:t>a classroom level and </a:t>
            </a:r>
            <a:endParaRPr sz="2100"/>
          </a:p>
          <a:p>
            <a:pPr indent="-273050" lvl="0" marL="457200" rtl="0" algn="just">
              <a:lnSpc>
                <a:spcPct val="100000"/>
              </a:lnSpc>
              <a:spcBef>
                <a:spcPts val="0"/>
              </a:spcBef>
              <a:spcAft>
                <a:spcPts val="0"/>
              </a:spcAft>
              <a:buSzPts val="700"/>
              <a:buChar char="•"/>
            </a:pPr>
            <a:r>
              <a:rPr lang="pl-PL" sz="2100"/>
              <a:t>an organizational level.</a:t>
            </a:r>
            <a:endParaRPr sz="2100"/>
          </a:p>
          <a:p>
            <a:pPr indent="0" lvl="0" marL="457200" rtl="0" algn="just">
              <a:lnSpc>
                <a:spcPct val="100000"/>
              </a:lnSpc>
              <a:spcBef>
                <a:spcPts val="360"/>
              </a:spcBef>
              <a:spcAft>
                <a:spcPts val="0"/>
              </a:spcAft>
              <a:buSzPts val="1800"/>
              <a:buNone/>
            </a:pPr>
            <a:r>
              <a:rPr lang="pl-PL" sz="2100"/>
              <a:t> </a:t>
            </a:r>
            <a:endParaRPr sz="2100"/>
          </a:p>
          <a:p>
            <a:pPr indent="0" lvl="0" marL="457200" rtl="0" algn="just">
              <a:lnSpc>
                <a:spcPct val="100000"/>
              </a:lnSpc>
              <a:spcBef>
                <a:spcPts val="360"/>
              </a:spcBef>
              <a:spcAft>
                <a:spcPts val="0"/>
              </a:spcAft>
              <a:buSzPts val="1800"/>
              <a:buNone/>
            </a:pPr>
            <a:r>
              <a:t/>
            </a:r>
            <a:endParaRPr sz="2100"/>
          </a:p>
          <a:p>
            <a:pPr indent="0" lvl="0" marL="0" rtl="0" algn="just">
              <a:lnSpc>
                <a:spcPct val="100000"/>
              </a:lnSpc>
              <a:spcBef>
                <a:spcPts val="360"/>
              </a:spcBef>
              <a:spcAft>
                <a:spcPts val="0"/>
              </a:spcAft>
              <a:buSzPts val="1800"/>
              <a:buNone/>
            </a:pPr>
            <a:r>
              <a:rPr lang="pl-PL" sz="2100"/>
              <a:t>These should be the levels to consider in evaluating the resources and needs on each level.</a:t>
            </a:r>
            <a:endParaRPr sz="2100"/>
          </a:p>
          <a:p>
            <a:pPr indent="0" lvl="0" marL="457200" rtl="0" algn="l">
              <a:lnSpc>
                <a:spcPct val="100000"/>
              </a:lnSpc>
              <a:spcBef>
                <a:spcPts val="360"/>
              </a:spcBef>
              <a:spcAft>
                <a:spcPts val="0"/>
              </a:spcAft>
              <a:buSzPts val="1800"/>
              <a:buNone/>
            </a:pPr>
            <a:r>
              <a:t/>
            </a:r>
            <a:endParaRPr sz="2200"/>
          </a:p>
        </p:txBody>
      </p:sp>
      <p:sp>
        <p:nvSpPr>
          <p:cNvPr id="157" name="Google Shape;157;g18c1af8d8f1_0_21"/>
          <p:cNvSpPr txBox="1"/>
          <p:nvPr/>
        </p:nvSpPr>
        <p:spPr>
          <a:xfrm>
            <a:off x="5766875" y="5710800"/>
            <a:ext cx="3000000" cy="415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360"/>
              </a:spcBef>
              <a:spcAft>
                <a:spcPts val="0"/>
              </a:spcAft>
              <a:buClr>
                <a:schemeClr val="dk1"/>
              </a:buClr>
              <a:buSzPts val="1800"/>
              <a:buFont typeface="Arial"/>
              <a:buNone/>
            </a:pPr>
            <a:r>
              <a:rPr b="0" i="0" lang="pl-PL" sz="1500" u="none" cap="none" strike="noStrike">
                <a:solidFill>
                  <a:schemeClr val="dk1"/>
                </a:solidFill>
                <a:latin typeface="Calibri"/>
                <a:ea typeface="Calibri"/>
                <a:cs typeface="Calibri"/>
                <a:sym typeface="Calibri"/>
              </a:rPr>
              <a:t>Chapter 9, p</a:t>
            </a:r>
            <a:r>
              <a:rPr lang="pl-PL" sz="1500">
                <a:solidFill>
                  <a:schemeClr val="dk1"/>
                </a:solidFill>
                <a:latin typeface="Calibri"/>
                <a:ea typeface="Calibri"/>
                <a:cs typeface="Calibri"/>
                <a:sym typeface="Calibri"/>
              </a:rPr>
              <a:t>. </a:t>
            </a:r>
            <a:r>
              <a:rPr b="0" i="0" lang="pl-PL" sz="1500" u="none" cap="none" strike="noStrike">
                <a:solidFill>
                  <a:schemeClr val="dk1"/>
                </a:solidFill>
                <a:latin typeface="Calibri"/>
                <a:ea typeface="Calibri"/>
                <a:cs typeface="Calibri"/>
                <a:sym typeface="Calibri"/>
              </a:rPr>
              <a:t>3</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2020-11-13T16:44:01Z</dcterms:created>
  <dc:creator>Grzegorz</dc:creator>
</cp:coreProperties>
</file>