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41" roundtripDataSignature="AMtx7mibcSHGW8w2lT4ouyMlUCFC+p0Y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BE016AB-407E-43EF-8AB5-C342206BD7E3}">
  <a:tblStyle styleId="{0BE016AB-407E-43EF-8AB5-C342206BD7E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E360400-A789-45C9-A2DC-24BF77453319}"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l-P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5b8c02bad9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15b8c02bad9_0_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g15b8c02bad9_0_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7f9136e530_2_0:notes"/>
          <p:cNvSpPr txBox="1"/>
          <p:nvPr>
            <p:ph idx="1" type="body"/>
          </p:nvPr>
        </p:nvSpPr>
        <p:spPr>
          <a:xfrm>
            <a:off x="685802" y="4343405"/>
            <a:ext cx="5486400" cy="4114800"/>
          </a:xfrm>
          <a:prstGeom prst="rect">
            <a:avLst/>
          </a:prstGeom>
          <a:noFill/>
          <a:ln>
            <a:noFill/>
          </a:ln>
        </p:spPr>
        <p:txBody>
          <a:bodyPr anchorCtr="0" anchor="t" bIns="46625" lIns="93275" spcFirstLastPara="1" rIns="93275" wrap="square" tIns="46625">
            <a:noAutofit/>
          </a:bodyPr>
          <a:lstStyle/>
          <a:p>
            <a:pPr indent="0" lvl="0" marL="0" rtl="0" algn="l">
              <a:lnSpc>
                <a:spcPct val="100000"/>
              </a:lnSpc>
              <a:spcBef>
                <a:spcPts val="0"/>
              </a:spcBef>
              <a:spcAft>
                <a:spcPts val="0"/>
              </a:spcAft>
              <a:buSzPts val="1300"/>
              <a:buNone/>
            </a:pPr>
            <a:r>
              <a:t/>
            </a:r>
            <a:endParaRPr/>
          </a:p>
        </p:txBody>
      </p:sp>
      <p:sp>
        <p:nvSpPr>
          <p:cNvPr id="94" name="Google Shape;94;g27f9136e530_2_0:notes"/>
          <p:cNvSpPr/>
          <p:nvPr>
            <p:ph idx="2" type="sldImg"/>
          </p:nvPr>
        </p:nvSpPr>
        <p:spPr>
          <a:xfrm>
            <a:off x="960888" y="686475"/>
            <a:ext cx="4936200" cy="3428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8b3532e20d_1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g18b3532e20d_1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8b6d6f64d6_3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18b6d6f64d6_3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g18b6d6f64d6_3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8b6d6f64d6_3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18b6d6f64d6_3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g18b6d6f64d6_3_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8b6d6f64d6_3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18b6d6f64d6_3_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g18b6d6f64d6_3_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8b6d6f64d6_3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18b6d6f64d6_3_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g18b6d6f64d6_3_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8b6d6f64d6_3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18b6d6f64d6_3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g18b6d6f64d6_3_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8b6d6f64d6_3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18b6d6f64d6_3_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18b6d6f64d6_3_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ce5273ae6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gce5273ae63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gce5273ae63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8b3532e20d_4_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g18b3532e20d_4_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55f7a7aa82_3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g255f7a7aa82_3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7f9136e530_2_1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27f9136e530_2_1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g27f9136e530_2_1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7f9136e530_2_82:notes"/>
          <p:cNvSpPr txBox="1"/>
          <p:nvPr>
            <p:ph idx="1" type="body"/>
          </p:nvPr>
        </p:nvSpPr>
        <p:spPr>
          <a:xfrm>
            <a:off x="685802" y="4343405"/>
            <a:ext cx="5486400" cy="4114800"/>
          </a:xfrm>
          <a:prstGeom prst="rect">
            <a:avLst/>
          </a:prstGeom>
          <a:noFill/>
          <a:ln>
            <a:noFill/>
          </a:ln>
        </p:spPr>
        <p:txBody>
          <a:bodyPr anchorCtr="0" anchor="t" bIns="46625" lIns="93275" spcFirstLastPara="1" rIns="93275" wrap="square" tIns="46625">
            <a:noAutofit/>
          </a:bodyPr>
          <a:lstStyle/>
          <a:p>
            <a:pPr indent="0" lvl="0" marL="0" rtl="0" algn="l">
              <a:lnSpc>
                <a:spcPct val="100000"/>
              </a:lnSpc>
              <a:spcBef>
                <a:spcPts val="0"/>
              </a:spcBef>
              <a:spcAft>
                <a:spcPts val="0"/>
              </a:spcAft>
              <a:buSzPts val="1300"/>
              <a:buNone/>
            </a:pPr>
            <a:r>
              <a:t/>
            </a:r>
            <a:endParaRPr/>
          </a:p>
        </p:txBody>
      </p:sp>
      <p:sp>
        <p:nvSpPr>
          <p:cNvPr id="314" name="Google Shape;314;g27f9136e530_2_82:notes"/>
          <p:cNvSpPr/>
          <p:nvPr>
            <p:ph idx="2" type="sldImg"/>
          </p:nvPr>
        </p:nvSpPr>
        <p:spPr>
          <a:xfrm>
            <a:off x="960888" y="686475"/>
            <a:ext cx="4936200" cy="3428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5b8c02bad9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15b8c02bad9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g15b8c02bad9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15" name="Shape 15"/>
        <p:cNvGrpSpPr/>
        <p:nvPr/>
      </p:nvGrpSpPr>
      <p:grpSpPr>
        <a:xfrm>
          <a:off x="0" y="0"/>
          <a:ext cx="0" cy="0"/>
          <a:chOff x="0" y="0"/>
          <a:chExt cx="0" cy="0"/>
        </a:xfrm>
      </p:grpSpPr>
      <p:sp>
        <p:nvSpPr>
          <p:cNvPr id="16" name="Google Shape;16;p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ionowy i tekst" type="vertTitleAndTx">
  <p:cSld name="VERTICAL_TITLE_AND_VERTICAL_TEXT">
    <p:spTree>
      <p:nvGrpSpPr>
        <p:cNvPr id="71" name="Shape 71"/>
        <p:cNvGrpSpPr/>
        <p:nvPr/>
      </p:nvGrpSpPr>
      <p:grpSpPr>
        <a:xfrm>
          <a:off x="0" y="0"/>
          <a:ext cx="0" cy="0"/>
          <a:chOff x="0" y="0"/>
          <a:chExt cx="0" cy="0"/>
        </a:xfrm>
      </p:grpSpPr>
      <p:sp>
        <p:nvSpPr>
          <p:cNvPr id="72" name="Google Shape;72;p16"/>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6"/>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4" name="Google Shape;7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wa elementy zawartości" type="twoObj">
  <p:cSld name="TWO_OBJECTS">
    <p:spTree>
      <p:nvGrpSpPr>
        <p:cNvPr id="77" name="Shape 77"/>
        <p:cNvGrpSpPr/>
        <p:nvPr/>
      </p:nvGrpSpPr>
      <p:grpSpPr>
        <a:xfrm>
          <a:off x="0" y="0"/>
          <a:ext cx="0" cy="0"/>
          <a:chOff x="0" y="0"/>
          <a:chExt cx="0" cy="0"/>
        </a:xfrm>
      </p:grpSpPr>
      <p:sp>
        <p:nvSpPr>
          <p:cNvPr id="78" name="Google Shape;78;g255f7a7aa82_3_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g255f7a7aa82_3_5"/>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80" name="Google Shape;80;g255f7a7aa82_3_5"/>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81" name="Google Shape;81;g255f7a7aa82_3_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g255f7a7aa82_3_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g255f7a7aa82_3_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21" name="Shape 21"/>
        <p:cNvGrpSpPr/>
        <p:nvPr/>
      </p:nvGrpSpPr>
      <p:grpSpPr>
        <a:xfrm>
          <a:off x="0" y="0"/>
          <a:ext cx="0" cy="0"/>
          <a:chOff x="0" y="0"/>
          <a:chExt cx="0" cy="0"/>
        </a:xfrm>
      </p:grpSpPr>
      <p:sp>
        <p:nvSpPr>
          <p:cNvPr id="22" name="Google Shape;22;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główek sekcji" type="secHead">
  <p:cSld name="SECTION_HEADER">
    <p:spTree>
      <p:nvGrpSpPr>
        <p:cNvPr id="27" name="Shape 27"/>
        <p:cNvGrpSpPr/>
        <p:nvPr/>
      </p:nvGrpSpPr>
      <p:grpSpPr>
        <a:xfrm>
          <a:off x="0" y="0"/>
          <a:ext cx="0" cy="0"/>
          <a:chOff x="0" y="0"/>
          <a:chExt cx="0" cy="0"/>
        </a:xfrm>
      </p:grpSpPr>
      <p:sp>
        <p:nvSpPr>
          <p:cNvPr id="28" name="Google Shape;28;p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ównanie" type="twoTxTwoObj">
  <p:cSld name="TWO_OBJECTS_WITH_TEXT">
    <p:spTree>
      <p:nvGrpSpPr>
        <p:cNvPr id="33" name="Shape 33"/>
        <p:cNvGrpSpPr/>
        <p:nvPr/>
      </p:nvGrpSpPr>
      <p:grpSpPr>
        <a:xfrm>
          <a:off x="0" y="0"/>
          <a:ext cx="0" cy="0"/>
          <a:chOff x="0" y="0"/>
          <a:chExt cx="0" cy="0"/>
        </a:xfrm>
      </p:grpSpPr>
      <p:sp>
        <p:nvSpPr>
          <p:cNvPr id="34" name="Google Shape;34;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6" name="Google Shape;36;p1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7" name="Google Shape;37;p1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8" name="Google Shape;38;p1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9" name="Google Shape;3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lko tytuł" type="titleOnly">
  <p:cSld name="TITLE_ONLY">
    <p:spTree>
      <p:nvGrpSpPr>
        <p:cNvPr id="42" name="Shape 42"/>
        <p:cNvGrpSpPr/>
        <p:nvPr/>
      </p:nvGrpSpPr>
      <p:grpSpPr>
        <a:xfrm>
          <a:off x="0" y="0"/>
          <a:ext cx="0" cy="0"/>
          <a:chOff x="0" y="0"/>
          <a:chExt cx="0" cy="0"/>
        </a:xfrm>
      </p:grpSpPr>
      <p:sp>
        <p:nvSpPr>
          <p:cNvPr id="43" name="Google Shape;4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sty" type="blank">
  <p:cSld name="BLANK">
    <p:spTree>
      <p:nvGrpSpPr>
        <p:cNvPr id="47" name="Shape 47"/>
        <p:cNvGrpSpPr/>
        <p:nvPr/>
      </p:nvGrpSpPr>
      <p:grpSpPr>
        <a:xfrm>
          <a:off x="0" y="0"/>
          <a:ext cx="0" cy="0"/>
          <a:chOff x="0" y="0"/>
          <a:chExt cx="0" cy="0"/>
        </a:xfrm>
      </p:grpSpPr>
      <p:sp>
        <p:nvSpPr>
          <p:cNvPr id="48" name="Google Shape;4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wartość z podpisem" type="objTx">
  <p:cSld name="OBJECT_WITH_CAPTION_TEXT">
    <p:spTree>
      <p:nvGrpSpPr>
        <p:cNvPr id="51" name="Shape 51"/>
        <p:cNvGrpSpPr/>
        <p:nvPr/>
      </p:nvGrpSpPr>
      <p:grpSpPr>
        <a:xfrm>
          <a:off x="0" y="0"/>
          <a:ext cx="0" cy="0"/>
          <a:chOff x="0" y="0"/>
          <a:chExt cx="0" cy="0"/>
        </a:xfrm>
      </p:grpSpPr>
      <p:sp>
        <p:nvSpPr>
          <p:cNvPr id="52" name="Google Shape;52;p1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4" name="Google Shape;54;p1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5" name="Google Shape;55;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58" name="Shape 58"/>
        <p:cNvGrpSpPr/>
        <p:nvPr/>
      </p:nvGrpSpPr>
      <p:grpSpPr>
        <a:xfrm>
          <a:off x="0" y="0"/>
          <a:ext cx="0" cy="0"/>
          <a:chOff x="0" y="0"/>
          <a:chExt cx="0" cy="0"/>
        </a:xfrm>
      </p:grpSpPr>
      <p:sp>
        <p:nvSpPr>
          <p:cNvPr id="59" name="Google Shape;59;p1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4"/>
          <p:cNvSpPr/>
          <p:nvPr>
            <p:ph idx="2" type="pic"/>
          </p:nvPr>
        </p:nvSpPr>
        <p:spPr>
          <a:xfrm>
            <a:off x="1792288" y="612775"/>
            <a:ext cx="5486400" cy="4114800"/>
          </a:xfrm>
          <a:prstGeom prst="rect">
            <a:avLst/>
          </a:prstGeom>
          <a:noFill/>
          <a:ln>
            <a:noFill/>
          </a:ln>
        </p:spPr>
      </p:sp>
      <p:sp>
        <p:nvSpPr>
          <p:cNvPr id="61" name="Google Shape;61;p1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tekst pionowy" type="vertTx">
  <p:cSld name="VERTICAL_TEXT">
    <p:spTree>
      <p:nvGrpSpPr>
        <p:cNvPr id="65" name="Shape 65"/>
        <p:cNvGrpSpPr/>
        <p:nvPr/>
      </p:nvGrpSpPr>
      <p:grpSpPr>
        <a:xfrm>
          <a:off x="0" y="0"/>
          <a:ext cx="0" cy="0"/>
          <a:chOff x="0" y="0"/>
          <a:chExt cx="0" cy="0"/>
        </a:xfrm>
      </p:grpSpPr>
      <p:sp>
        <p:nvSpPr>
          <p:cNvPr id="66" name="Google Shape;6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5"/>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8" name="Google Shape;6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scoilnet.ie/fileadmin/user_upload/PressPass19Lesson18.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scoilnet.ie/fileadmin/user_upload/PressPass19Lesson18.pdf" TargetMode="Externa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8.jpg"/><Relationship Id="rId5" Type="http://schemas.openxmlformats.org/officeDocument/2006/relationships/image" Target="../media/image3.jpg"/></Relationships>
</file>

<file path=ppt/slides/_rels/slide30.xml.rels><?xml version="1.0" encoding="UTF-8" standalone="yes"?><Relationships xmlns="http://schemas.openxmlformats.org/package/2006/relationships"><Relationship Id="rId10" Type="http://schemas.openxmlformats.org/officeDocument/2006/relationships/hyperlink" Target="https://pixabay.com/pl/photos/biegacz-przeszkoda-uruchomi%c4%87-sport-555074/"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pixabay.com/pl/photos/puzzle-pasuje-zgodzi%c4%87-si%c4%99-brakuje-693870/" TargetMode="External"/><Relationship Id="rId4" Type="http://schemas.openxmlformats.org/officeDocument/2006/relationships/hyperlink" Target="https://pixabay.com/pl/users/alexas_fotos-686414/?utm_source=link-attribution&amp;utm_medium=referral&amp;utm_campaign=image&amp;utm_content=3223941" TargetMode="External"/><Relationship Id="rId9" Type="http://schemas.openxmlformats.org/officeDocument/2006/relationships/hyperlink" Target="https://pixabay.com/pl/photos/puzzle-wyznaczenie-654962/" TargetMode="External"/><Relationship Id="rId5" Type="http://schemas.openxmlformats.org/officeDocument/2006/relationships/hyperlink" Target="https://pixabay.com/pl/?utm_source=link-attribution&amp;utm_medium=referral&amp;utm_campaign=image&amp;utm_content=3223941" TargetMode="External"/><Relationship Id="rId6" Type="http://schemas.openxmlformats.org/officeDocument/2006/relationships/hyperlink" Target="https://pixabay.com/pl/photos/puzzle-ostatnia-cz%c4%99%c5%9b%c4%87-3223941/" TargetMode="External"/><Relationship Id="rId7" Type="http://schemas.openxmlformats.org/officeDocument/2006/relationships/hyperlink" Target="https://pixabay.com/pl/users/422737-422737/?utm_source=link-attribution&amp;utm_medium=referral&amp;utm_campaign=image&amp;utm_content=654962" TargetMode="External"/><Relationship Id="rId8" Type="http://schemas.openxmlformats.org/officeDocument/2006/relationships/hyperlink" Target="https://pixabay.com/pl/?utm_source=link-attribution&amp;utm_medium=referral&amp;utm_campaign=image&amp;utm_content=654962"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polonicum.uw.edu.pl/wp-content/uploads/2020/06/Polonicum31-32-korekta-2.pdf" TargetMode="External"/><Relationship Id="rId4" Type="http://schemas.openxmlformats.org/officeDocument/2006/relationships/hyperlink" Target="https://jows.pl/artykuly/stopien-trudnosci-slowa-w-perspektywie-glottodydaktycznej"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www.scoilnet.ie/uploads/resources/39149/39002.pdf" TargetMode="External"/><Relationship Id="rId4" Type="http://schemas.openxmlformats.org/officeDocument/2006/relationships/hyperlink" Target="https://www.scoilnet.ie/uploads/resources/39149/39002.pdf" TargetMode="External"/><Relationship Id="rId5" Type="http://schemas.openxmlformats.org/officeDocument/2006/relationships/hyperlink" Target="https://rm.coe.int/CoERMPublicCommonSearchServices/DisplayDCTMContent?documentId=090000168069a119" TargetMode="External"/><Relationship Id="rId6" Type="http://schemas.openxmlformats.org/officeDocument/2006/relationships/hyperlink" Target="https://rm.coe.int/CoERMPublicCommonSearchServices/DisplayDCTMContent?documentId=090000168069a119" TargetMode="External"/><Relationship Id="rId7" Type="http://schemas.openxmlformats.org/officeDocument/2006/relationships/hyperlink" Target="https://www.juniorcyclehistory.ie/uploads/1/0/0/4/10049804/jc_history_2022.pdf" TargetMode="External"/></Relationships>
</file>

<file path=ppt/slides/_rels/slide33.xml.rels><?xml version="1.0" encoding="UTF-8" standalone="yes"?><Relationships xmlns="http://schemas.openxmlformats.org/package/2006/relationships"><Relationship Id="rId11" Type="http://schemas.openxmlformats.org/officeDocument/2006/relationships/hyperlink" Target="https://cjfallon.ie/downloads/LivingGeography%E2%80%93SampleMaterial-(25511).pdf" TargetMode="External"/><Relationship Id="rId10" Type="http://schemas.openxmlformats.org/officeDocument/2006/relationships/hyperlink" Target="https://www.scoilnet.ie/fileadmin/user_upload/PressPass19Lesson18.pdf" TargetMode="External"/><Relationship Id="rId12" Type="http://schemas.openxmlformats.org/officeDocument/2006/relationships/hyperlink" Target="https://cjfallon.ie/downloads/LivingGeography%E2%80%93SampleMaterial-(25511).pdf"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www.juniorcyclehistory.ie/uploads/1/0/0/4/10049804/jc_history_sample_exam_paper_2020.pdf" TargetMode="External"/><Relationship Id="rId4" Type="http://schemas.openxmlformats.org/officeDocument/2006/relationships/hyperlink" Target="https://www.juniorcyclehistory.ie/uploads/1/0/0/4/10049804/jc_history_sample_exam_paper_2020.pdf" TargetMode="External"/><Relationship Id="rId9" Type="http://schemas.openxmlformats.org/officeDocument/2006/relationships/hyperlink" Target="https://www.scoilnet.ie/fileadmin/user_upload/PressPass19Lesson18.pdf" TargetMode="External"/><Relationship Id="rId5" Type="http://schemas.openxmlformats.org/officeDocument/2006/relationships/hyperlink" Target="https://www.folens.ie/sites/default/files/bulk_upload/EssentialScience2ndEd/ES_TB_EBOOK/index.html" TargetMode="External"/><Relationship Id="rId6" Type="http://schemas.openxmlformats.org/officeDocument/2006/relationships/hyperlink" Target="https://www.folens.ie/sites/default/files/bulk_upload/EssentialScience2ndEd/ES_TB_EBOOK/index.html" TargetMode="External"/><Relationship Id="rId7" Type="http://schemas.openxmlformats.org/officeDocument/2006/relationships/hyperlink" Target="http://www.gillexplore.ie/AcuCustom/Sitename/DAM/124/GILL-JC%20Geography-TRB-sampler-FINALwCover.pdf" TargetMode="External"/><Relationship Id="rId8" Type="http://schemas.openxmlformats.org/officeDocument/2006/relationships/hyperlink" Target="http://www.gillexplore.ie/AcuCustom/Sitename/DAM/124/GILL-JC%20Geography-TRB-sampler-FINALwCover.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MaMlise-nagłówek-eng.jpg" id="88" name="Google Shape;88;p1"/>
          <p:cNvPicPr preferRelativeResize="0"/>
          <p:nvPr/>
        </p:nvPicPr>
        <p:blipFill rotWithShape="1">
          <a:blip r:embed="rId3">
            <a:alphaModFix/>
          </a:blip>
          <a:srcRect b="0" l="0" r="0" t="0"/>
          <a:stretch/>
        </p:blipFill>
        <p:spPr>
          <a:xfrm>
            <a:off x="88483" y="44624"/>
            <a:ext cx="9048278" cy="1800200"/>
          </a:xfrm>
          <a:prstGeom prst="rect">
            <a:avLst/>
          </a:prstGeom>
          <a:noFill/>
          <a:ln>
            <a:noFill/>
          </a:ln>
        </p:spPr>
      </p:pic>
      <p:sp>
        <p:nvSpPr>
          <p:cNvPr id="89" name="Google Shape;89;p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lang="pl-PL" sz="3200">
                <a:solidFill>
                  <a:srgbClr val="888888"/>
                </a:solidFill>
              </a:rPr>
              <a:t>Workshop 6.2</a:t>
            </a:r>
            <a:endParaRPr sz="3200">
              <a:solidFill>
                <a:srgbClr val="888888"/>
              </a:solidFill>
            </a:endParaRPr>
          </a:p>
          <a:p>
            <a:pPr indent="0" lvl="0" marL="0" rtl="0" algn="ctr">
              <a:lnSpc>
                <a:spcPct val="100000"/>
              </a:lnSpc>
              <a:spcBef>
                <a:spcPts val="0"/>
              </a:spcBef>
              <a:spcAft>
                <a:spcPts val="0"/>
              </a:spcAft>
              <a:buSzPts val="4400"/>
              <a:buNone/>
            </a:pPr>
            <a:r>
              <a:rPr b="1" lang="pl-PL" sz="3800"/>
              <a:t>Subject-Oriented Language Teaching</a:t>
            </a:r>
            <a:endParaRPr b="1" sz="3800">
              <a:latin typeface="Verdana"/>
              <a:ea typeface="Verdana"/>
              <a:cs typeface="Verdana"/>
              <a:sym typeface="Verdana"/>
            </a:endParaRPr>
          </a:p>
        </p:txBody>
      </p:sp>
      <p:sp>
        <p:nvSpPr>
          <p:cNvPr id="90" name="Google Shape;90;p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888888"/>
              </a:buClr>
              <a:buSzPts val="3200"/>
              <a:buNone/>
            </a:pPr>
            <a:r>
              <a:t/>
            </a:r>
            <a:endParaRPr/>
          </a:p>
          <a:p>
            <a:pPr indent="0" lvl="0" marL="0" rtl="0" algn="ctr">
              <a:lnSpc>
                <a:spcPct val="100000"/>
              </a:lnSpc>
              <a:spcBef>
                <a:spcPts val="0"/>
              </a:spcBef>
              <a:spcAft>
                <a:spcPts val="0"/>
              </a:spcAft>
              <a:buClr>
                <a:srgbClr val="888888"/>
              </a:buClr>
              <a:buSzPts val="3200"/>
              <a:buNone/>
            </a:pPr>
            <a:r>
              <a:t/>
            </a:r>
            <a:endParaRPr/>
          </a:p>
          <a:p>
            <a:pPr indent="0" lvl="0" marL="0" rtl="0" algn="ctr">
              <a:lnSpc>
                <a:spcPct val="115000"/>
              </a:lnSpc>
              <a:spcBef>
                <a:spcPts val="400"/>
              </a:spcBef>
              <a:spcAft>
                <a:spcPts val="0"/>
              </a:spcAft>
              <a:buClr>
                <a:schemeClr val="dk1"/>
              </a:buClr>
              <a:buSzPts val="1100"/>
              <a:buNone/>
            </a:pPr>
            <a:r>
              <a:rPr lang="pl-PL" sz="1700">
                <a:solidFill>
                  <a:schemeClr val="dk1"/>
                </a:solidFill>
                <a:latin typeface="Arial"/>
                <a:ea typeface="Arial"/>
                <a:cs typeface="Arial"/>
                <a:sym typeface="Arial"/>
              </a:rPr>
              <a:t>IO2 © 2023 by MaMLiSE is licensed under CC BY-NC-ND 4.0</a:t>
            </a:r>
            <a:endParaRPr>
              <a:latin typeface="Arial"/>
              <a:ea typeface="Arial"/>
              <a:cs typeface="Arial"/>
              <a:sym typeface="Arial"/>
            </a:endParaRPr>
          </a:p>
        </p:txBody>
      </p:sp>
      <p:pic>
        <p:nvPicPr>
          <p:cNvPr descr="MaMlise-stopka.jpg" id="91" name="Google Shape;91;p1"/>
          <p:cNvPicPr preferRelativeResize="0"/>
          <p:nvPr/>
        </p:nvPicPr>
        <p:blipFill rotWithShape="1">
          <a:blip r:embed="rId4">
            <a:alphaModFix/>
          </a:blip>
          <a:srcRect b="0" l="0" r="0" t="0"/>
          <a:stretch/>
        </p:blipFill>
        <p:spPr>
          <a:xfrm>
            <a:off x="0" y="5681816"/>
            <a:ext cx="9144000" cy="11761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a:solidFill>
                  <a:srgbClr val="FFFFFF"/>
                </a:solidFill>
                <a:highlight>
                  <a:srgbClr val="FFFFFF"/>
                </a:highlight>
              </a:rPr>
              <a:t>.</a:t>
            </a:r>
            <a:endParaRPr>
              <a:solidFill>
                <a:srgbClr val="FFFFFF"/>
              </a:solidFill>
              <a:highlight>
                <a:srgbClr val="FFFFFF"/>
              </a:highlight>
            </a:endParaRPr>
          </a:p>
        </p:txBody>
      </p:sp>
      <p:sp>
        <p:nvSpPr>
          <p:cNvPr id="158" name="Google Shape;158;p26"/>
          <p:cNvSpPr txBox="1"/>
          <p:nvPr>
            <p:ph idx="1" type="body"/>
          </p:nvPr>
        </p:nvSpPr>
        <p:spPr>
          <a:xfrm>
            <a:off x="457200" y="357803"/>
            <a:ext cx="8229600" cy="5768400"/>
          </a:xfrm>
          <a:prstGeom prst="rect">
            <a:avLst/>
          </a:prstGeom>
          <a:noFill/>
          <a:ln>
            <a:noFill/>
          </a:ln>
        </p:spPr>
        <p:txBody>
          <a:bodyPr anchorCtr="0" anchor="t" bIns="45700" lIns="91425" spcFirstLastPara="1" rIns="91425" wrap="square" tIns="45700">
            <a:normAutofit lnSpcReduction="20000"/>
          </a:bodyPr>
          <a:lstStyle/>
          <a:p>
            <a:pPr indent="-342900" lvl="0" marL="457200" rtl="0" algn="l">
              <a:lnSpc>
                <a:spcPct val="100000"/>
              </a:lnSpc>
              <a:spcBef>
                <a:spcPts val="360"/>
              </a:spcBef>
              <a:spcAft>
                <a:spcPts val="0"/>
              </a:spcAft>
              <a:buSzPts val="1800"/>
              <a:buNone/>
            </a:pPr>
            <a:r>
              <a:rPr b="1" lang="pl-PL" sz="3000"/>
              <a:t>	</a:t>
            </a:r>
            <a:endParaRPr sz="3000"/>
          </a:p>
          <a:p>
            <a:pPr indent="0" lvl="0" marL="114300" rtl="0" algn="l">
              <a:lnSpc>
                <a:spcPct val="100000"/>
              </a:lnSpc>
              <a:spcBef>
                <a:spcPts val="360"/>
              </a:spcBef>
              <a:spcAft>
                <a:spcPts val="0"/>
              </a:spcAft>
              <a:buSzPts val="2400"/>
              <a:buNone/>
            </a:pPr>
            <a:r>
              <a:rPr b="1" lang="pl-PL" sz="2450"/>
              <a:t>Underline word concreteness in the text. Assess the degree of difficulty of the text based on the proportions of word concreteness and word abstractness. </a:t>
            </a:r>
            <a:r>
              <a:rPr b="1" lang="pl-PL" sz="2450">
                <a:highlight>
                  <a:srgbClr val="FFFFFF"/>
                </a:highlight>
              </a:rPr>
              <a:t>(</a:t>
            </a:r>
            <a:r>
              <a:rPr b="1" lang="pl-PL" sz="2450"/>
              <a:t>W</a:t>
            </a:r>
            <a:r>
              <a:rPr b="1" lang="pl-PL" sz="2450"/>
              <a:t>orksheet </a:t>
            </a:r>
            <a:r>
              <a:rPr b="1" lang="pl-PL" sz="2450">
                <a:highlight>
                  <a:srgbClr val="FFFFFF"/>
                </a:highlight>
              </a:rPr>
              <a:t>06_W_10_WS)</a:t>
            </a:r>
            <a:endParaRPr b="1" sz="2450"/>
          </a:p>
          <a:p>
            <a:pPr indent="-342900" lvl="0" marL="457200" rtl="0" algn="l">
              <a:lnSpc>
                <a:spcPct val="100000"/>
              </a:lnSpc>
              <a:spcBef>
                <a:spcPts val="360"/>
              </a:spcBef>
              <a:spcAft>
                <a:spcPts val="0"/>
              </a:spcAft>
              <a:buSzPts val="2400"/>
              <a:buNone/>
            </a:pPr>
            <a:r>
              <a:t/>
            </a:r>
            <a:endParaRPr sz="2450"/>
          </a:p>
          <a:p>
            <a:pPr indent="0" lvl="0" marL="114300" rtl="0" algn="l">
              <a:lnSpc>
                <a:spcPct val="100000"/>
              </a:lnSpc>
              <a:spcBef>
                <a:spcPts val="360"/>
              </a:spcBef>
              <a:spcAft>
                <a:spcPts val="0"/>
              </a:spcAft>
              <a:buSzPts val="2400"/>
              <a:buNone/>
            </a:pPr>
            <a:r>
              <a:rPr i="1" lang="pl-PL" sz="2450"/>
              <a:t>Concrete words refer to tangible objects, experiential features and activities. They say about the here and now. Imaginable units, on the other hand, are those who semeaning "can be seen" in the form of an image. Imagination and specificity are similar concepts - the image of a concrete thing, e.g. a flower pot, is easily evoked in our minds. However, they are not identical, because sometimes it is easy to imagine abstract beings, for example, "see" the blue or "feel" that it hurts or stinks. Imagination is therefore a feature with a much broader meaning than specificity </a:t>
            </a:r>
            <a:r>
              <a:rPr lang="pl-PL" sz="2400"/>
              <a:t>(Seretny, A., 2016: 22).</a:t>
            </a:r>
            <a:endParaRPr sz="2400"/>
          </a:p>
          <a:p>
            <a:pPr indent="0" lvl="0" marL="0" rtl="0" algn="l">
              <a:lnSpc>
                <a:spcPct val="100000"/>
              </a:lnSpc>
              <a:spcBef>
                <a:spcPts val="360"/>
              </a:spcBef>
              <a:spcAft>
                <a:spcPts val="0"/>
              </a:spcAft>
              <a:buSzPts val="1800"/>
              <a:buNone/>
            </a:pPr>
            <a:r>
              <a:t/>
            </a:r>
            <a:endParaRPr sz="372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Pictures</a:t>
            </a:r>
            <a:endParaRPr sz="3800"/>
          </a:p>
        </p:txBody>
      </p:sp>
      <p:sp>
        <p:nvSpPr>
          <p:cNvPr id="164" name="Google Shape;164;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457200" rtl="0" algn="just">
              <a:lnSpc>
                <a:spcPct val="100000"/>
              </a:lnSpc>
              <a:spcBef>
                <a:spcPts val="360"/>
              </a:spcBef>
              <a:spcAft>
                <a:spcPts val="0"/>
              </a:spcAft>
              <a:buSzPts val="1800"/>
              <a:buNone/>
            </a:pPr>
            <a:r>
              <a:rPr lang="pl-PL" sz="2400"/>
              <a:t>	</a:t>
            </a:r>
            <a:r>
              <a:rPr lang="pl-PL" sz="2100"/>
              <a:t>A picture was attached to the fragment of text about water in the previous slide. How can students be taught to support themselves with graphics in order to better understand the text?</a:t>
            </a:r>
            <a:endParaRPr sz="2100"/>
          </a:p>
          <a:p>
            <a:pPr indent="-342900" lvl="0" marL="457200" rtl="0" algn="just">
              <a:lnSpc>
                <a:spcPct val="100000"/>
              </a:lnSpc>
              <a:spcBef>
                <a:spcPts val="360"/>
              </a:spcBef>
              <a:spcAft>
                <a:spcPts val="0"/>
              </a:spcAft>
              <a:buSzPts val="1800"/>
              <a:buNone/>
            </a:pPr>
            <a:r>
              <a:t/>
            </a:r>
            <a:endParaRPr sz="2400"/>
          </a:p>
          <a:p>
            <a:pPr indent="-342900" lvl="0" marL="457200" rtl="0" algn="l">
              <a:lnSpc>
                <a:spcPct val="100000"/>
              </a:lnSpc>
              <a:spcBef>
                <a:spcPts val="360"/>
              </a:spcBef>
              <a:spcAft>
                <a:spcPts val="0"/>
              </a:spcAft>
              <a:buSzPts val="1800"/>
              <a:buNone/>
            </a:pPr>
            <a:r>
              <a:t/>
            </a:r>
            <a:endParaRPr/>
          </a:p>
        </p:txBody>
      </p:sp>
      <p:pic>
        <p:nvPicPr>
          <p:cNvPr descr="woda.jpg" id="165" name="Google Shape;165;p28"/>
          <p:cNvPicPr preferRelativeResize="0"/>
          <p:nvPr/>
        </p:nvPicPr>
        <p:blipFill rotWithShape="1">
          <a:blip r:embed="rId3">
            <a:alphaModFix/>
          </a:blip>
          <a:srcRect b="0" l="0" r="0" t="0"/>
          <a:stretch/>
        </p:blipFill>
        <p:spPr>
          <a:xfrm>
            <a:off x="2664395" y="3024925"/>
            <a:ext cx="3607575" cy="31012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a:solidFill>
                  <a:srgbClr val="FFFFFF"/>
                </a:solidFill>
                <a:highlight>
                  <a:srgbClr val="FFFFFF"/>
                </a:highlight>
              </a:rPr>
              <a:t>.</a:t>
            </a:r>
            <a:endParaRPr>
              <a:solidFill>
                <a:srgbClr val="FFFFFF"/>
              </a:solidFill>
              <a:highlight>
                <a:srgbClr val="FFFFFF"/>
              </a:highlight>
            </a:endParaRPr>
          </a:p>
        </p:txBody>
      </p:sp>
      <p:sp>
        <p:nvSpPr>
          <p:cNvPr id="171" name="Google Shape;171;p29"/>
          <p:cNvSpPr txBox="1"/>
          <p:nvPr>
            <p:ph idx="1" type="body"/>
          </p:nvPr>
        </p:nvSpPr>
        <p:spPr>
          <a:xfrm>
            <a:off x="457200" y="872858"/>
            <a:ext cx="8229600" cy="5253300"/>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360"/>
              </a:spcBef>
              <a:spcAft>
                <a:spcPts val="0"/>
              </a:spcAft>
              <a:buSzPts val="1800"/>
              <a:buNone/>
            </a:pPr>
            <a:r>
              <a:t/>
            </a:r>
            <a:endParaRPr sz="2400"/>
          </a:p>
          <a:p>
            <a:pPr indent="0" lvl="0" marL="114300" rtl="0" algn="l">
              <a:lnSpc>
                <a:spcPct val="100000"/>
              </a:lnSpc>
              <a:spcBef>
                <a:spcPts val="360"/>
              </a:spcBef>
              <a:spcAft>
                <a:spcPts val="0"/>
              </a:spcAft>
              <a:buSzPts val="1800"/>
              <a:buNone/>
            </a:pPr>
            <a:r>
              <a:t/>
            </a:r>
            <a:endParaRPr sz="2400"/>
          </a:p>
          <a:p>
            <a:pPr indent="0" lvl="0" marL="114300" rtl="0" algn="l">
              <a:lnSpc>
                <a:spcPct val="100000"/>
              </a:lnSpc>
              <a:spcBef>
                <a:spcPts val="360"/>
              </a:spcBef>
              <a:spcAft>
                <a:spcPts val="0"/>
              </a:spcAft>
              <a:buSzPts val="1800"/>
              <a:buNone/>
            </a:pPr>
            <a:r>
              <a:t/>
            </a:r>
            <a:endParaRPr sz="2400"/>
          </a:p>
          <a:p>
            <a:pPr indent="0" lvl="0" marL="114300" rtl="0" algn="just">
              <a:lnSpc>
                <a:spcPct val="100000"/>
              </a:lnSpc>
              <a:spcBef>
                <a:spcPts val="360"/>
              </a:spcBef>
              <a:spcAft>
                <a:spcPts val="0"/>
              </a:spcAft>
              <a:buClr>
                <a:schemeClr val="dk1"/>
              </a:buClr>
              <a:buSzPts val="2400"/>
              <a:buFont typeface="Arial"/>
              <a:buNone/>
            </a:pPr>
            <a:r>
              <a:rPr lang="pl-PL" sz="2100"/>
              <a:t>Read the text about the 2011 earthquake and tsunami in Japan. Complete the gaps in the text with the words below. </a:t>
            </a:r>
            <a:r>
              <a:rPr lang="pl-PL" sz="2100">
                <a:highlight>
                  <a:srgbClr val="FFFFFF"/>
                </a:highlight>
              </a:rPr>
              <a:t>(</a:t>
            </a:r>
            <a:r>
              <a:rPr lang="pl-PL" sz="2100"/>
              <a:t>W</a:t>
            </a:r>
            <a:r>
              <a:rPr lang="pl-PL" sz="2100"/>
              <a:t>orksheet </a:t>
            </a:r>
            <a:r>
              <a:rPr lang="pl-PL" sz="2100">
                <a:highlight>
                  <a:srgbClr val="FFFFFF"/>
                </a:highlight>
              </a:rPr>
              <a:t>06_W_11_WS)</a:t>
            </a:r>
            <a:endParaRPr sz="2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a:solidFill>
                  <a:srgbClr val="FFFFFF"/>
                </a:solidFill>
                <a:highlight>
                  <a:srgbClr val="FFFFFF"/>
                </a:highlight>
              </a:rPr>
              <a:t>.</a:t>
            </a:r>
            <a:endParaRPr>
              <a:solidFill>
                <a:srgbClr val="FFFFFF"/>
              </a:solidFill>
              <a:highlight>
                <a:srgbClr val="FFFFFF"/>
              </a:highlight>
            </a:endParaRPr>
          </a:p>
        </p:txBody>
      </p:sp>
      <p:sp>
        <p:nvSpPr>
          <p:cNvPr id="177" name="Google Shape;177;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360"/>
              </a:spcBef>
              <a:spcAft>
                <a:spcPts val="0"/>
              </a:spcAft>
              <a:buSzPts val="1946"/>
              <a:buNone/>
            </a:pPr>
            <a:r>
              <a:rPr lang="pl-PL" sz="2100"/>
              <a:t>What may a foreign student miss while learning language and history? </a:t>
            </a:r>
            <a:r>
              <a:rPr lang="pl-PL" sz="2100">
                <a:highlight>
                  <a:srgbClr val="FFFFFF"/>
                </a:highlight>
              </a:rPr>
              <a:t>(</a:t>
            </a:r>
            <a:r>
              <a:rPr lang="pl-PL" sz="2100"/>
              <a:t>W</a:t>
            </a:r>
            <a:r>
              <a:rPr lang="pl-PL" sz="2100"/>
              <a:t>orksheet </a:t>
            </a:r>
            <a:r>
              <a:rPr lang="pl-PL" sz="2100">
                <a:highlight>
                  <a:srgbClr val="FFFFFF"/>
                </a:highlight>
              </a:rPr>
              <a:t>06_W_12_WS)</a:t>
            </a:r>
            <a:r>
              <a:rPr lang="pl-PL" sz="2100"/>
              <a:t>	</a:t>
            </a:r>
            <a:endParaRPr sz="2100"/>
          </a:p>
          <a:p>
            <a:pPr indent="-342900" lvl="0" marL="457200" rtl="0" algn="just">
              <a:lnSpc>
                <a:spcPct val="100000"/>
              </a:lnSpc>
              <a:spcBef>
                <a:spcPts val="360"/>
              </a:spcBef>
              <a:spcAft>
                <a:spcPts val="0"/>
              </a:spcAft>
              <a:buSzPts val="1946"/>
              <a:buNone/>
            </a:pPr>
            <a:r>
              <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Functional grammar</a:t>
            </a:r>
            <a:endParaRPr sz="3800"/>
          </a:p>
        </p:txBody>
      </p:sp>
      <p:sp>
        <p:nvSpPr>
          <p:cNvPr id="183" name="Google Shape;183;p31"/>
          <p:cNvSpPr txBox="1"/>
          <p:nvPr>
            <p:ph idx="1" type="body"/>
          </p:nvPr>
        </p:nvSpPr>
        <p:spPr>
          <a:xfrm>
            <a:off x="552450" y="1330325"/>
            <a:ext cx="8229600" cy="4526100"/>
          </a:xfrm>
          <a:prstGeom prst="rect">
            <a:avLst/>
          </a:prstGeom>
          <a:noFill/>
          <a:ln>
            <a:noFill/>
          </a:ln>
        </p:spPr>
        <p:txBody>
          <a:bodyPr anchorCtr="0" anchor="t" bIns="45700" lIns="91425" spcFirstLastPara="1" rIns="91425" wrap="square" tIns="45700">
            <a:noAutofit/>
          </a:bodyPr>
          <a:lstStyle/>
          <a:p>
            <a:pPr indent="-342900" lvl="0" marL="457200" rtl="0" algn="just">
              <a:lnSpc>
                <a:spcPct val="100000"/>
              </a:lnSpc>
              <a:spcBef>
                <a:spcPts val="360"/>
              </a:spcBef>
              <a:spcAft>
                <a:spcPts val="0"/>
              </a:spcAft>
              <a:buSzPts val="2880"/>
              <a:buNone/>
            </a:pPr>
            <a:r>
              <a:rPr lang="pl-PL" sz="2100"/>
              <a:t>The meaning of colors:</a:t>
            </a:r>
            <a:endParaRPr sz="2100"/>
          </a:p>
          <a:p>
            <a:pPr indent="-342900" lvl="0" marL="457200" rtl="0" algn="just">
              <a:lnSpc>
                <a:spcPct val="100000"/>
              </a:lnSpc>
              <a:spcBef>
                <a:spcPts val="360"/>
              </a:spcBef>
              <a:spcAft>
                <a:spcPts val="0"/>
              </a:spcAft>
              <a:buSzPts val="2880"/>
              <a:buNone/>
            </a:pPr>
            <a:r>
              <a:t/>
            </a:r>
            <a:endParaRPr sz="2100"/>
          </a:p>
          <a:p>
            <a:pPr indent="-342900" lvl="0" marL="457200" rtl="0" algn="just">
              <a:lnSpc>
                <a:spcPct val="100000"/>
              </a:lnSpc>
              <a:spcBef>
                <a:spcPts val="360"/>
              </a:spcBef>
              <a:spcAft>
                <a:spcPts val="0"/>
              </a:spcAft>
              <a:buSzPts val="2880"/>
              <a:buNone/>
            </a:pPr>
            <a:r>
              <a:rPr b="1" lang="pl-PL" sz="2100">
                <a:solidFill>
                  <a:srgbClr val="FF0000"/>
                </a:solidFill>
              </a:rPr>
              <a:t>red</a:t>
            </a:r>
            <a:r>
              <a:rPr b="1" lang="pl-PL" sz="2100"/>
              <a:t> - </a:t>
            </a:r>
            <a:r>
              <a:rPr lang="pl-PL" sz="2100"/>
              <a:t>participants - </a:t>
            </a:r>
            <a:r>
              <a:rPr i="1" lang="pl-PL" sz="2100"/>
              <a:t>realised by nouns, noun phrases and nominal groups</a:t>
            </a:r>
            <a:endParaRPr b="1" sz="2100"/>
          </a:p>
          <a:p>
            <a:pPr indent="-342900" lvl="0" marL="457200" rtl="0" algn="just">
              <a:lnSpc>
                <a:spcPct val="100000"/>
              </a:lnSpc>
              <a:spcBef>
                <a:spcPts val="360"/>
              </a:spcBef>
              <a:spcAft>
                <a:spcPts val="0"/>
              </a:spcAft>
              <a:buSzPts val="2880"/>
              <a:buNone/>
            </a:pPr>
            <a:r>
              <a:rPr b="1" lang="pl-PL" sz="2100">
                <a:solidFill>
                  <a:srgbClr val="00B050"/>
                </a:solidFill>
              </a:rPr>
              <a:t>green</a:t>
            </a:r>
            <a:r>
              <a:rPr b="1" lang="pl-PL" sz="2100"/>
              <a:t> - </a:t>
            </a:r>
            <a:r>
              <a:rPr lang="pl-PL" sz="2100"/>
              <a:t>processes - </a:t>
            </a:r>
            <a:r>
              <a:rPr i="1" lang="pl-PL" sz="2100"/>
              <a:t>verbs and nominalizations</a:t>
            </a:r>
            <a:endParaRPr b="1" sz="2100"/>
          </a:p>
          <a:p>
            <a:pPr indent="-342900" lvl="0" marL="457200" rtl="0" algn="just">
              <a:lnSpc>
                <a:spcPct val="100000"/>
              </a:lnSpc>
              <a:spcBef>
                <a:spcPts val="360"/>
              </a:spcBef>
              <a:spcAft>
                <a:spcPts val="0"/>
              </a:spcAft>
              <a:buSzPts val="2880"/>
              <a:buNone/>
            </a:pPr>
            <a:r>
              <a:rPr b="1" lang="pl-PL" sz="2100">
                <a:solidFill>
                  <a:srgbClr val="0070C0"/>
                </a:solidFill>
              </a:rPr>
              <a:t>blue</a:t>
            </a:r>
            <a:r>
              <a:rPr b="1" lang="pl-PL" sz="2100"/>
              <a:t> - </a:t>
            </a:r>
            <a:r>
              <a:rPr lang="pl-PL" sz="2100"/>
              <a:t>circumstances - </a:t>
            </a:r>
            <a:r>
              <a:rPr i="1" lang="pl-PL" sz="2100"/>
              <a:t>prepositional phrases, adverbial adjuncts, and other resources for information about time, place, manner, etc.</a:t>
            </a:r>
            <a:endParaRPr b="1" sz="2100"/>
          </a:p>
          <a:p>
            <a:pPr indent="-342900" lvl="0" marL="457200" rtl="0" algn="just">
              <a:lnSpc>
                <a:spcPct val="100000"/>
              </a:lnSpc>
              <a:spcBef>
                <a:spcPts val="360"/>
              </a:spcBef>
              <a:spcAft>
                <a:spcPts val="0"/>
              </a:spcAft>
              <a:buSzPts val="2880"/>
              <a:buNone/>
            </a:pPr>
            <a:r>
              <a:rPr b="1" lang="pl-PL" sz="2100">
                <a:solidFill>
                  <a:srgbClr val="FFFF00"/>
                </a:solidFill>
              </a:rPr>
              <a:t>yellow</a:t>
            </a:r>
            <a:r>
              <a:rPr b="1" lang="pl-PL" sz="2100"/>
              <a:t> - </a:t>
            </a:r>
            <a:r>
              <a:rPr lang="pl-PL" sz="2100"/>
              <a:t>connections - </a:t>
            </a:r>
            <a:r>
              <a:rPr i="1" lang="pl-PL" sz="2100"/>
              <a:t>realised by resources for making logical relationships by conjunctions, adverbs, prepositions etc.</a:t>
            </a:r>
            <a:endParaRPr b="1" sz="2100"/>
          </a:p>
          <a:p>
            <a:pPr indent="0" lvl="0" marL="114300" rtl="0" algn="just">
              <a:lnSpc>
                <a:spcPct val="100000"/>
              </a:lnSpc>
              <a:spcBef>
                <a:spcPts val="360"/>
              </a:spcBef>
              <a:spcAft>
                <a:spcPts val="0"/>
              </a:spcAft>
              <a:buSzPts val="2880"/>
              <a:buNone/>
            </a:pPr>
            <a:r>
              <a:t/>
            </a:r>
            <a:endParaRPr sz="2100"/>
          </a:p>
          <a:p>
            <a:pPr indent="0" lvl="0" marL="114300" rtl="0" algn="just">
              <a:lnSpc>
                <a:spcPct val="100000"/>
              </a:lnSpc>
              <a:spcBef>
                <a:spcPts val="360"/>
              </a:spcBef>
              <a:spcAft>
                <a:spcPts val="0"/>
              </a:spcAft>
              <a:buSzPts val="2880"/>
              <a:buNone/>
            </a:pPr>
            <a:r>
              <a:rPr lang="pl-PL" sz="2100"/>
              <a:t>S</a:t>
            </a:r>
            <a:r>
              <a:rPr i="1" lang="pl-PL" sz="2100"/>
              <a:t>tands out immediately as being different to traditional grammatical analysis in the sense that it not the word level that is the focus, but the units of meaning within a sentence</a:t>
            </a:r>
            <a:r>
              <a:rPr lang="pl-PL" sz="2100"/>
              <a:t>.</a:t>
            </a:r>
            <a:endParaRPr sz="2100"/>
          </a:p>
          <a:p>
            <a:pPr indent="-342900" lvl="0" marL="457200" rtl="0" algn="just">
              <a:lnSpc>
                <a:spcPct val="100000"/>
              </a:lnSpc>
              <a:spcBef>
                <a:spcPts val="360"/>
              </a:spcBef>
              <a:spcAft>
                <a:spcPts val="0"/>
              </a:spcAft>
              <a:buSzPts val="2880"/>
              <a:buNone/>
            </a:pPr>
            <a:r>
              <a:rPr i="1" lang="pl-PL" sz="2100"/>
              <a:t>Start by specifying the phenomenon to be explained.</a:t>
            </a:r>
            <a:endParaRPr i="1" sz="2100"/>
          </a:p>
          <a:p>
            <a:pPr indent="-342900" lvl="0" marL="457200" rtl="0" algn="l">
              <a:lnSpc>
                <a:spcPct val="100000"/>
              </a:lnSpc>
              <a:spcBef>
                <a:spcPts val="360"/>
              </a:spcBef>
              <a:spcAft>
                <a:spcPts val="0"/>
              </a:spcAft>
              <a:buSzPts val="288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a:solidFill>
                  <a:srgbClr val="FFFFFF"/>
                </a:solidFill>
                <a:highlight>
                  <a:srgbClr val="FFFFFF"/>
                </a:highlight>
              </a:rPr>
              <a:t>.</a:t>
            </a:r>
            <a:endParaRPr>
              <a:solidFill>
                <a:srgbClr val="FFFFFF"/>
              </a:solidFill>
              <a:highlight>
                <a:srgbClr val="FFFFFF"/>
              </a:highlight>
            </a:endParaRPr>
          </a:p>
        </p:txBody>
      </p:sp>
      <p:sp>
        <p:nvSpPr>
          <p:cNvPr id="189" name="Google Shape;189;p3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Clr>
                <a:schemeClr val="dk1"/>
              </a:buClr>
              <a:buSzPts val="1946"/>
              <a:buFont typeface="Arial"/>
              <a:buNone/>
            </a:pPr>
            <a:r>
              <a:rPr lang="pl-PL" sz="2100"/>
              <a:t>A</a:t>
            </a:r>
            <a:r>
              <a:rPr lang="pl-PL" sz="2100"/>
              <a:t>nalyse the following ten sentences with functional grammar using this colour scheme.  </a:t>
            </a:r>
            <a:r>
              <a:rPr lang="pl-PL" sz="2100">
                <a:highlight>
                  <a:srgbClr val="FFFFFF"/>
                </a:highlight>
              </a:rPr>
              <a:t>(</a:t>
            </a:r>
            <a:r>
              <a:rPr lang="pl-PL" sz="2100"/>
              <a:t>W</a:t>
            </a:r>
            <a:r>
              <a:rPr lang="pl-PL" sz="2100"/>
              <a:t>orksheet </a:t>
            </a:r>
            <a:r>
              <a:rPr lang="pl-PL" sz="2100">
                <a:highlight>
                  <a:srgbClr val="FFFFFF"/>
                </a:highlight>
              </a:rPr>
              <a:t>06_W_13_WS)</a:t>
            </a:r>
            <a:r>
              <a:rPr lang="pl-PL" sz="2100"/>
              <a:t>	</a:t>
            </a:r>
            <a:endParaRPr sz="2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15b8c02bad9_0_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pl-PL" sz="3800"/>
              <a:t>Understanding word formation and syntax rules</a:t>
            </a:r>
            <a:endParaRPr sz="3800"/>
          </a:p>
        </p:txBody>
      </p:sp>
      <p:sp>
        <p:nvSpPr>
          <p:cNvPr id="196" name="Google Shape;196;g15b8c02bad9_0_23"/>
          <p:cNvSpPr txBox="1"/>
          <p:nvPr>
            <p:ph idx="1" type="body"/>
          </p:nvPr>
        </p:nvSpPr>
        <p:spPr>
          <a:xfrm>
            <a:off x="373875" y="1314450"/>
            <a:ext cx="8682000" cy="45261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360"/>
              </a:spcBef>
              <a:spcAft>
                <a:spcPts val="0"/>
              </a:spcAft>
              <a:buClr>
                <a:schemeClr val="dk1"/>
              </a:buClr>
              <a:buSzPts val="1100"/>
              <a:buFont typeface="Arial"/>
              <a:buNone/>
            </a:pPr>
            <a:r>
              <a:rPr lang="pl-PL" sz="1600"/>
              <a:t>Pattern 1: The procedure of lexical inference</a:t>
            </a:r>
            <a:endParaRPr sz="1600"/>
          </a:p>
          <a:p>
            <a:pPr indent="0" lvl="0" marL="0" rtl="0" algn="just">
              <a:lnSpc>
                <a:spcPct val="100000"/>
              </a:lnSpc>
              <a:spcBef>
                <a:spcPts val="360"/>
              </a:spcBef>
              <a:spcAft>
                <a:spcPts val="0"/>
              </a:spcAft>
              <a:buClr>
                <a:schemeClr val="dk1"/>
              </a:buClr>
              <a:buSzPts val="1100"/>
              <a:buFont typeface="Arial"/>
              <a:buNone/>
            </a:pPr>
            <a:r>
              <a:rPr lang="pl-PL" sz="1600"/>
              <a:t>Step 1 	What part of speech is a word you don`t understand? Can it be broken down by</a:t>
            </a:r>
            <a:endParaRPr sz="1600"/>
          </a:p>
          <a:p>
            <a:pPr indent="457200" lvl="0" marL="457200" rtl="0" algn="just">
              <a:lnSpc>
                <a:spcPct val="100000"/>
              </a:lnSpc>
              <a:spcBef>
                <a:spcPts val="360"/>
              </a:spcBef>
              <a:spcAft>
                <a:spcPts val="0"/>
              </a:spcAft>
              <a:buClr>
                <a:schemeClr val="dk1"/>
              </a:buClr>
              <a:buSzPts val="1100"/>
              <a:buFont typeface="Arial"/>
              <a:buNone/>
            </a:pPr>
            <a:r>
              <a:rPr lang="pl-PL" sz="1600"/>
              <a:t>distinguishing the subject, affix and ending? What is its basic form?</a:t>
            </a:r>
            <a:endParaRPr sz="1600"/>
          </a:p>
          <a:p>
            <a:pPr indent="0" lvl="0" marL="0" rtl="0" algn="just">
              <a:lnSpc>
                <a:spcPct val="100000"/>
              </a:lnSpc>
              <a:spcBef>
                <a:spcPts val="360"/>
              </a:spcBef>
              <a:spcAft>
                <a:spcPts val="0"/>
              </a:spcAft>
              <a:buClr>
                <a:schemeClr val="dk1"/>
              </a:buClr>
              <a:buSzPts val="1100"/>
              <a:buFont typeface="Arial"/>
              <a:buNone/>
            </a:pPr>
            <a:r>
              <a:rPr lang="pl-PL" sz="1600"/>
              <a:t>Step 2 	If the unknown word is a noun, is it determined by any adjectives? What verb does it come</a:t>
            </a:r>
            <a:endParaRPr sz="1600"/>
          </a:p>
          <a:p>
            <a:pPr indent="0" lvl="0" marL="914400" rtl="0" algn="just">
              <a:lnSpc>
                <a:spcPct val="100000"/>
              </a:lnSpc>
              <a:spcBef>
                <a:spcPts val="360"/>
              </a:spcBef>
              <a:spcAft>
                <a:spcPts val="0"/>
              </a:spcAft>
              <a:buClr>
                <a:schemeClr val="dk1"/>
              </a:buClr>
              <a:buSzPts val="1100"/>
              <a:buFont typeface="Arial"/>
              <a:buNone/>
            </a:pPr>
            <a:r>
              <a:rPr lang="pl-PL" sz="1600"/>
              <a:t>with, what does the noun ‘do’, what ‘happens’ to it? If it is a verb, what noun is it connected with?</a:t>
            </a:r>
            <a:endParaRPr sz="1600"/>
          </a:p>
          <a:p>
            <a:pPr indent="0" lvl="0" marL="0" rtl="0" algn="just">
              <a:lnSpc>
                <a:spcPct val="100000"/>
              </a:lnSpc>
              <a:spcBef>
                <a:spcPts val="360"/>
              </a:spcBef>
              <a:spcAft>
                <a:spcPts val="0"/>
              </a:spcAft>
              <a:buClr>
                <a:schemeClr val="dk1"/>
              </a:buClr>
              <a:buSzPts val="1100"/>
              <a:buFont typeface="Arial"/>
              <a:buNone/>
            </a:pPr>
            <a:r>
              <a:rPr lang="pl-PL" sz="1600"/>
              <a:t>Step 3 	How does a sentence relate to the unknown word with other sentences before or after it?</a:t>
            </a:r>
            <a:endParaRPr sz="1600"/>
          </a:p>
          <a:p>
            <a:pPr indent="0" lvl="0" marL="0" rtl="0" algn="just">
              <a:lnSpc>
                <a:spcPct val="100000"/>
              </a:lnSpc>
              <a:spcBef>
                <a:spcPts val="360"/>
              </a:spcBef>
              <a:spcAft>
                <a:spcPts val="0"/>
              </a:spcAft>
              <a:buClr>
                <a:schemeClr val="dk1"/>
              </a:buClr>
              <a:buSzPts val="1100"/>
              <a:buFont typeface="Arial"/>
              <a:buNone/>
            </a:pPr>
            <a:r>
              <a:rPr lang="pl-PL" sz="1600"/>
              <a:t>Step 4 	Are you capable of guessing the meaning of the word?</a:t>
            </a:r>
            <a:endParaRPr sz="1600"/>
          </a:p>
          <a:p>
            <a:pPr indent="0" lvl="0" marL="0" rtl="0" algn="just">
              <a:lnSpc>
                <a:spcPct val="100000"/>
              </a:lnSpc>
              <a:spcBef>
                <a:spcPts val="360"/>
              </a:spcBef>
              <a:spcAft>
                <a:spcPts val="0"/>
              </a:spcAft>
              <a:buClr>
                <a:schemeClr val="dk1"/>
              </a:buClr>
              <a:buSzPts val="1100"/>
              <a:buFont typeface="Arial"/>
              <a:buNone/>
            </a:pPr>
            <a:r>
              <a:rPr lang="pl-PL" sz="1600"/>
              <a:t>Step 5 	Check if you guessed correctly:</a:t>
            </a:r>
            <a:endParaRPr sz="1600"/>
          </a:p>
          <a:p>
            <a:pPr indent="457200" lvl="0" marL="457200" rtl="0" algn="just">
              <a:lnSpc>
                <a:spcPct val="100000"/>
              </a:lnSpc>
              <a:spcBef>
                <a:spcPts val="360"/>
              </a:spcBef>
              <a:spcAft>
                <a:spcPts val="0"/>
              </a:spcAft>
              <a:buClr>
                <a:schemeClr val="dk1"/>
              </a:buClr>
              <a:buSzPts val="1100"/>
              <a:buFont typeface="Arial"/>
              <a:buNone/>
            </a:pPr>
            <a:r>
              <a:rPr lang="pl-PL" sz="1600"/>
              <a:t>- is the part of speech correct?</a:t>
            </a:r>
            <a:endParaRPr sz="1600"/>
          </a:p>
          <a:p>
            <a:pPr indent="0" lvl="0" marL="914400" rtl="0" algn="just">
              <a:lnSpc>
                <a:spcPct val="100000"/>
              </a:lnSpc>
              <a:spcBef>
                <a:spcPts val="360"/>
              </a:spcBef>
              <a:spcAft>
                <a:spcPts val="0"/>
              </a:spcAft>
              <a:buClr>
                <a:schemeClr val="dk1"/>
              </a:buClr>
              <a:buSzPts val="1100"/>
              <a:buFont typeface="Arial"/>
              <a:buNone/>
            </a:pPr>
            <a:r>
              <a:rPr lang="pl-PL" sz="1600"/>
              <a:t>- does the meaning of individual parts correspond to the guessed meaning, after dividing the word into morphemes?</a:t>
            </a:r>
            <a:endParaRPr sz="1600"/>
          </a:p>
          <a:p>
            <a:pPr indent="457200" lvl="0" marL="457200" rtl="0" algn="just">
              <a:lnSpc>
                <a:spcPct val="100000"/>
              </a:lnSpc>
              <a:spcBef>
                <a:spcPts val="360"/>
              </a:spcBef>
              <a:spcAft>
                <a:spcPts val="0"/>
              </a:spcAft>
              <a:buClr>
                <a:schemeClr val="dk1"/>
              </a:buClr>
              <a:buSzPts val="1100"/>
              <a:buFont typeface="Arial"/>
              <a:buNone/>
            </a:pPr>
            <a:r>
              <a:rPr lang="pl-PL" sz="1600"/>
              <a:t>- does the sentence, in which this word is, make sense now?</a:t>
            </a:r>
            <a:endParaRPr sz="1600"/>
          </a:p>
          <a:p>
            <a:pPr indent="0" lvl="0" marL="0" rtl="0" algn="just">
              <a:lnSpc>
                <a:spcPct val="100000"/>
              </a:lnSpc>
              <a:spcBef>
                <a:spcPts val="360"/>
              </a:spcBef>
              <a:spcAft>
                <a:spcPts val="0"/>
              </a:spcAft>
              <a:buSzPts val="3789"/>
              <a:buNone/>
            </a:pPr>
            <a:r>
              <a:rPr lang="pl-PL" sz="1600"/>
              <a:t>Step 6 	Make sure you correctly guessed the meaning: check it tup in the dictionary, ask the teacher, etc.  </a:t>
            </a:r>
            <a:r>
              <a:rPr lang="pl-PL" sz="1800"/>
              <a:t> </a:t>
            </a:r>
            <a:endParaRPr sz="1800"/>
          </a:p>
          <a:p>
            <a:pPr indent="0" lvl="0" marL="114300" rtl="0" algn="just">
              <a:lnSpc>
                <a:spcPct val="100000"/>
              </a:lnSpc>
              <a:spcBef>
                <a:spcPts val="360"/>
              </a:spcBef>
              <a:spcAft>
                <a:spcPts val="0"/>
              </a:spcAft>
              <a:buSzPts val="3789"/>
              <a:buNone/>
            </a:pPr>
            <a:r>
              <a:rPr lang="pl-PL" sz="1500"/>
              <a:t>Source: </a:t>
            </a:r>
            <a:r>
              <a:rPr lang="pl-PL" sz="1500"/>
              <a:t>Seretny, A. (2019: 24), </a:t>
            </a:r>
            <a:r>
              <a:rPr i="1" lang="pl-PL" sz="1500"/>
              <a:t>own elaboration  </a:t>
            </a:r>
            <a:endParaRPr i="1" sz="1500"/>
          </a:p>
          <a:p>
            <a:pPr indent="-342900" lvl="0" marL="457200" rtl="0" algn="just">
              <a:lnSpc>
                <a:spcPct val="100000"/>
              </a:lnSpc>
              <a:spcBef>
                <a:spcPts val="360"/>
              </a:spcBef>
              <a:spcAft>
                <a:spcPts val="0"/>
              </a:spcAft>
              <a:buClr>
                <a:schemeClr val="dk1"/>
              </a:buClr>
              <a:buSzPts val="1946"/>
              <a:buFont typeface="Arial"/>
              <a:buNone/>
            </a:pPr>
            <a:r>
              <a:rPr lang="pl-PL" sz="1800"/>
              <a:t>.</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457200" y="-1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a:t>Maths</a:t>
            </a:r>
            <a:endParaRPr/>
          </a:p>
        </p:txBody>
      </p:sp>
      <p:sp>
        <p:nvSpPr>
          <p:cNvPr id="202" name="Google Shape;202;p35"/>
          <p:cNvSpPr txBox="1"/>
          <p:nvPr>
            <p:ph idx="1" type="body"/>
          </p:nvPr>
        </p:nvSpPr>
        <p:spPr>
          <a:xfrm>
            <a:off x="385200" y="1023150"/>
            <a:ext cx="8373600" cy="48117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pl-PL" sz="1400"/>
              <a:t>According to Ellerton and Clarkson (1996), mathematics can be seen as a language unto itself, complete with its own vocabulary, grammar, symbols, and punctuation. Language enables math students to communicate their understanding, ask and respond to questions, and share their solutions with others. In addition, it has a big impact on how questions are understood and how mathematical language is processed (Hoosain, 1991).</a:t>
            </a:r>
            <a:endParaRPr sz="1400"/>
          </a:p>
          <a:p>
            <a:pPr indent="0" lvl="0" marL="0" rtl="0" algn="just">
              <a:lnSpc>
                <a:spcPct val="115000"/>
              </a:lnSpc>
              <a:spcBef>
                <a:spcPts val="1200"/>
              </a:spcBef>
              <a:spcAft>
                <a:spcPts val="0"/>
              </a:spcAft>
              <a:buClr>
                <a:schemeClr val="dk1"/>
              </a:buClr>
              <a:buSzPts val="1100"/>
              <a:buFont typeface="Arial"/>
              <a:buNone/>
            </a:pPr>
            <a:r>
              <a:rPr lang="pl-PL" sz="1400">
                <a:highlight>
                  <a:srgbClr val="FFFFFF"/>
                </a:highlight>
              </a:rPr>
              <a:t>With </a:t>
            </a:r>
            <a:r>
              <a:rPr lang="pl-PL" sz="1400"/>
              <a:t>the </a:t>
            </a:r>
            <a:r>
              <a:rPr lang="pl-PL" sz="1400">
                <a:highlight>
                  <a:srgbClr val="FFFFFF"/>
                </a:highlight>
              </a:rPr>
              <a:t>advent </a:t>
            </a:r>
            <a:r>
              <a:rPr lang="pl-PL" sz="1400"/>
              <a:t>of Project Maths in Ireland, where there is a </a:t>
            </a:r>
            <a:r>
              <a:rPr lang="pl-PL" sz="1400">
                <a:highlight>
                  <a:srgbClr val="FFFFFF"/>
                </a:highlight>
              </a:rPr>
              <a:t>much </a:t>
            </a:r>
            <a:r>
              <a:rPr lang="pl-PL" sz="1400"/>
              <a:t>larger emphasis on answering word problems and applications, this is currently especially pertinent. Students are </a:t>
            </a:r>
            <a:r>
              <a:rPr lang="pl-PL" sz="1400">
                <a:highlight>
                  <a:srgbClr val="FFFFFF"/>
                </a:highlight>
              </a:rPr>
              <a:t>expected </a:t>
            </a:r>
            <a:r>
              <a:rPr lang="pl-PL" sz="1400"/>
              <a:t>to translate common difficulties into mathematical formulas, work out the problems, and then explain their </a:t>
            </a:r>
            <a:r>
              <a:rPr lang="pl-PL" sz="1400">
                <a:highlight>
                  <a:srgbClr val="FFFFFF"/>
                </a:highlight>
              </a:rPr>
              <a:t>solutions </a:t>
            </a:r>
            <a:r>
              <a:rPr lang="pl-PL" sz="1400"/>
              <a:t>in </a:t>
            </a:r>
            <a:r>
              <a:rPr lang="pl-PL" sz="1400">
                <a:highlight>
                  <a:srgbClr val="FFFFFF"/>
                </a:highlight>
              </a:rPr>
              <a:t>light </a:t>
            </a:r>
            <a:r>
              <a:rPr lang="pl-PL" sz="1400"/>
              <a:t>of the original issue.</a:t>
            </a:r>
            <a:endParaRPr sz="1400"/>
          </a:p>
          <a:p>
            <a:pPr indent="0" lvl="0" marL="0" rtl="0" algn="just">
              <a:lnSpc>
                <a:spcPct val="115000"/>
              </a:lnSpc>
              <a:spcBef>
                <a:spcPts val="1200"/>
              </a:spcBef>
              <a:spcAft>
                <a:spcPts val="0"/>
              </a:spcAft>
              <a:buClr>
                <a:schemeClr val="dk1"/>
              </a:buClr>
              <a:buSzPts val="1100"/>
              <a:buFont typeface="Arial"/>
              <a:buNone/>
            </a:pPr>
            <a:r>
              <a:rPr lang="pl-PL" sz="1400"/>
              <a:t>According to many teachers, students with poor literacy skills and, in particular, international students for whom English is a second language have difficulty understanding this content and some of the questions since they are wordy (Cosgrove et al., 2012). ‘The language used when phrasing a question poses a major problem for students whose literacy skills would be weak, they can therefore not answer a question they are mathematically capable of doing! This is a major issue!’ (Cosgrove et al., 2012:72)</a:t>
            </a:r>
            <a:endParaRPr sz="1400"/>
          </a:p>
          <a:p>
            <a:pPr indent="0" lvl="0" marL="0" rtl="0" algn="just">
              <a:lnSpc>
                <a:spcPct val="115000"/>
              </a:lnSpc>
              <a:spcBef>
                <a:spcPts val="1200"/>
              </a:spcBef>
              <a:spcAft>
                <a:spcPts val="0"/>
              </a:spcAft>
              <a:buSzPts val="1100"/>
              <a:buNone/>
            </a:pPr>
            <a:r>
              <a:rPr lang="pl-PL" sz="1400"/>
              <a:t>According to Prendergast et al's (2016: 3) study, more must be done to accommodate international students for whom English is not their first language and make sure Project Maths does not penalize them. The ability of students to solve practical and application-based problems as well as to read and understand questions with a focus on helping students read questions and understand what is being asked as well as help them explain their answers in English are some potential solutions.</a:t>
            </a:r>
            <a:endParaRPr sz="1400"/>
          </a:p>
          <a:p>
            <a:pPr indent="0" lvl="0" marL="0" rtl="0" algn="just">
              <a:lnSpc>
                <a:spcPct val="115000"/>
              </a:lnSpc>
              <a:spcBef>
                <a:spcPts val="1200"/>
              </a:spcBef>
              <a:spcAft>
                <a:spcPts val="1200"/>
              </a:spcAft>
              <a:buSzPts val="1100"/>
              <a:buNone/>
            </a:pPr>
            <a:r>
              <a:rPr lang="pl-PL" sz="1400">
                <a:solidFill>
                  <a:srgbClr val="222222"/>
                </a:solidFill>
                <a:highlight>
                  <a:srgbClr val="FFFFFF"/>
                </a:highlight>
              </a:rPr>
              <a:t>Prendergast, M. et al. (2016: </a:t>
            </a:r>
            <a:r>
              <a:rPr lang="pl-PL" sz="1400"/>
              <a:t>1-8).</a:t>
            </a: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a:solidFill>
                  <a:srgbClr val="FFFFFF"/>
                </a:solidFill>
                <a:highlight>
                  <a:srgbClr val="FFFFFF"/>
                </a:highlight>
              </a:rPr>
              <a:t>.</a:t>
            </a:r>
            <a:endParaRPr>
              <a:solidFill>
                <a:srgbClr val="FFFFFF"/>
              </a:solidFill>
              <a:highlight>
                <a:srgbClr val="FFFFFF"/>
              </a:highlight>
            </a:endParaRPr>
          </a:p>
        </p:txBody>
      </p:sp>
      <p:sp>
        <p:nvSpPr>
          <p:cNvPr id="208" name="Google Shape;208;p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360"/>
              </a:spcBef>
              <a:spcAft>
                <a:spcPts val="0"/>
              </a:spcAft>
              <a:buClr>
                <a:schemeClr val="dk1"/>
              </a:buClr>
              <a:buSzPts val="1100"/>
              <a:buFont typeface="Arial"/>
              <a:buNone/>
            </a:pPr>
            <a:r>
              <a:rPr lang="pl-PL" sz="2100"/>
              <a:t>The following text relates to the United Irishmen who rebelled against English rule in Ireland in 1798. Please, find elements of the scientific language in the text and complete the table at the end. </a:t>
            </a:r>
            <a:r>
              <a:rPr lang="pl-PL" sz="2100">
                <a:highlight>
                  <a:srgbClr val="FFFFFF"/>
                </a:highlight>
              </a:rPr>
              <a:t>(</a:t>
            </a:r>
            <a:r>
              <a:rPr lang="pl-PL" sz="2100"/>
              <a:t>W</a:t>
            </a:r>
            <a:r>
              <a:rPr lang="pl-PL" sz="2100"/>
              <a:t>orksheet </a:t>
            </a:r>
            <a:r>
              <a:rPr lang="pl-PL" sz="2100">
                <a:highlight>
                  <a:srgbClr val="FFFFFF"/>
                </a:highlight>
              </a:rPr>
              <a:t>06_W_14_WS)</a:t>
            </a:r>
            <a:r>
              <a:rPr lang="pl-PL" sz="2100"/>
              <a:t>	</a:t>
            </a:r>
            <a:endParaRPr sz="21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solidFill>
                  <a:srgbClr val="00B050"/>
                </a:solidFill>
              </a:rPr>
              <a:t>Well</a:t>
            </a:r>
            <a:r>
              <a:rPr lang="pl-PL" sz="3800"/>
              <a:t>-demonstrated grammar</a:t>
            </a:r>
            <a:endParaRPr sz="3800"/>
          </a:p>
        </p:txBody>
      </p:sp>
      <p:sp>
        <p:nvSpPr>
          <p:cNvPr id="214" name="Google Shape;214;p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457200" rtl="0" algn="just">
              <a:lnSpc>
                <a:spcPct val="100000"/>
              </a:lnSpc>
              <a:spcBef>
                <a:spcPts val="360"/>
              </a:spcBef>
              <a:spcAft>
                <a:spcPts val="0"/>
              </a:spcAft>
              <a:buSzPts val="1800"/>
              <a:buNone/>
            </a:pPr>
            <a:r>
              <a:rPr lang="pl-PL" sz="2100"/>
              <a:t>One way to learn is to use observation and comparison </a:t>
            </a:r>
            <a:endParaRPr sz="2100"/>
          </a:p>
          <a:p>
            <a:pPr indent="-342900" lvl="0" marL="457200" rtl="0" algn="just">
              <a:lnSpc>
                <a:spcPct val="100000"/>
              </a:lnSpc>
              <a:spcBef>
                <a:spcPts val="360"/>
              </a:spcBef>
              <a:spcAft>
                <a:spcPts val="0"/>
              </a:spcAft>
              <a:buSzPts val="1800"/>
              <a:buNone/>
            </a:pPr>
            <a:r>
              <a:rPr lang="pl-PL" sz="2100"/>
              <a:t>strategies to spot differences and similarities. </a:t>
            </a:r>
            <a:endParaRPr sz="2100"/>
          </a:p>
          <a:p>
            <a:pPr indent="-342900" lvl="0" marL="457200" rtl="0" algn="just">
              <a:lnSpc>
                <a:spcPct val="100000"/>
              </a:lnSpc>
              <a:spcBef>
                <a:spcPts val="360"/>
              </a:spcBef>
              <a:spcAft>
                <a:spcPts val="0"/>
              </a:spcAft>
              <a:buSzPts val="1800"/>
              <a:buNone/>
            </a:pPr>
            <a:r>
              <a:rPr lang="pl-PL" sz="2100"/>
              <a:t>First of all, well-demonstrated grammar can speed up language </a:t>
            </a:r>
            <a:endParaRPr sz="2100"/>
          </a:p>
          <a:p>
            <a:pPr indent="-342900" lvl="0" marL="457200" rtl="0" algn="just">
              <a:lnSpc>
                <a:spcPct val="100000"/>
              </a:lnSpc>
              <a:spcBef>
                <a:spcPts val="360"/>
              </a:spcBef>
              <a:spcAft>
                <a:spcPts val="0"/>
              </a:spcAft>
              <a:buSzPts val="1800"/>
              <a:buNone/>
            </a:pPr>
            <a:r>
              <a:rPr lang="pl-PL" sz="2100"/>
              <a:t>acquisition while developing the student's analytical abilities, </a:t>
            </a:r>
            <a:endParaRPr sz="2100"/>
          </a:p>
          <a:p>
            <a:pPr indent="-342900" lvl="0" marL="457200" rtl="0" algn="just">
              <a:lnSpc>
                <a:spcPct val="100000"/>
              </a:lnSpc>
              <a:spcBef>
                <a:spcPts val="360"/>
              </a:spcBef>
              <a:spcAft>
                <a:spcPts val="0"/>
              </a:spcAft>
              <a:buSzPts val="1800"/>
              <a:buNone/>
            </a:pPr>
            <a:r>
              <a:rPr lang="pl-PL" sz="2100"/>
              <a:t>creating opportunities to synthesize knowledge and skills, and </a:t>
            </a:r>
            <a:endParaRPr sz="2100"/>
          </a:p>
          <a:p>
            <a:pPr indent="-342900" lvl="0" marL="457200" rtl="0" algn="just">
              <a:lnSpc>
                <a:spcPct val="100000"/>
              </a:lnSpc>
              <a:spcBef>
                <a:spcPts val="360"/>
              </a:spcBef>
              <a:spcAft>
                <a:spcPts val="0"/>
              </a:spcAft>
              <a:buSzPts val="1800"/>
              <a:buNone/>
            </a:pPr>
            <a:r>
              <a:rPr lang="pl-PL" sz="2100"/>
              <a:t>improve the processes related to inference (Pamuła-Behrens, </a:t>
            </a:r>
            <a:endParaRPr sz="2100"/>
          </a:p>
          <a:p>
            <a:pPr indent="-342900" lvl="0" marL="457200" rtl="0" algn="just">
              <a:lnSpc>
                <a:spcPct val="100000"/>
              </a:lnSpc>
              <a:spcBef>
                <a:spcPts val="360"/>
              </a:spcBef>
              <a:spcAft>
                <a:spcPts val="0"/>
              </a:spcAft>
              <a:buSzPts val="1800"/>
              <a:buNone/>
            </a:pPr>
            <a:r>
              <a:rPr lang="pl-PL" sz="2100"/>
              <a:t>M. and Szymańska, M. (2018: 42-43).</a:t>
            </a:r>
            <a:endParaRPr sz="2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27f9136e530_2_0"/>
          <p:cNvSpPr txBox="1"/>
          <p:nvPr>
            <p:ph type="title"/>
          </p:nvPr>
        </p:nvSpPr>
        <p:spPr>
          <a:xfrm>
            <a:off x="457200" y="274649"/>
            <a:ext cx="8229600" cy="568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1" lang="pl-PL" sz="3600"/>
              <a:t>The MaMLiSE project</a:t>
            </a:r>
            <a:endParaRPr b="1" sz="3600"/>
          </a:p>
        </p:txBody>
      </p:sp>
      <p:sp>
        <p:nvSpPr>
          <p:cNvPr id="97" name="Google Shape;97;g27f9136e530_2_0"/>
          <p:cNvSpPr txBox="1"/>
          <p:nvPr>
            <p:ph idx="1" type="body"/>
          </p:nvPr>
        </p:nvSpPr>
        <p:spPr>
          <a:xfrm>
            <a:off x="457200" y="842975"/>
            <a:ext cx="8229600" cy="5283300"/>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SzPts val="1800"/>
              <a:buNone/>
            </a:pPr>
            <a:r>
              <a:rPr i="1" lang="pl-PL" sz="2300">
                <a:highlight>
                  <a:srgbClr val="FFFFFF"/>
                </a:highlight>
              </a:rPr>
              <a:t>Majority and Minority Languages in School Environment</a:t>
            </a:r>
            <a:endParaRPr i="1" sz="2300">
              <a:highlight>
                <a:srgbClr val="FFFFFF"/>
              </a:highlight>
            </a:endParaRPr>
          </a:p>
          <a:p>
            <a:pPr indent="-361950" lvl="0" marL="457200" rtl="0" algn="just">
              <a:lnSpc>
                <a:spcPct val="100000"/>
              </a:lnSpc>
              <a:spcBef>
                <a:spcPts val="800"/>
              </a:spcBef>
              <a:spcAft>
                <a:spcPts val="0"/>
              </a:spcAft>
              <a:buSzPts val="2100"/>
              <a:buFont typeface="Calibri"/>
              <a:buChar char="-"/>
            </a:pPr>
            <a:r>
              <a:rPr lang="pl-PL" sz="2100">
                <a:highlight>
                  <a:schemeClr val="lt1"/>
                </a:highlight>
              </a:rPr>
              <a:t>an international project funded by Erasmus+ Programme under Action 2 – Strategic Partnerships, School Education; </a:t>
            </a:r>
            <a:endParaRPr sz="2100">
              <a:highlight>
                <a:schemeClr val="lt1"/>
              </a:highlight>
            </a:endParaRPr>
          </a:p>
          <a:p>
            <a:pPr indent="-361950" lvl="0" marL="457200" rtl="0" algn="just">
              <a:lnSpc>
                <a:spcPct val="100000"/>
              </a:lnSpc>
              <a:spcBef>
                <a:spcPts val="0"/>
              </a:spcBef>
              <a:spcAft>
                <a:spcPts val="0"/>
              </a:spcAft>
              <a:buSzPts val="2100"/>
              <a:buFont typeface="Calibri"/>
              <a:buChar char="-"/>
            </a:pPr>
            <a:r>
              <a:rPr lang="pl-PL" sz="2100">
                <a:highlight>
                  <a:schemeClr val="lt1"/>
                </a:highlight>
              </a:rPr>
              <a:t>running from 01.11.2020 to 31.07.2023;</a:t>
            </a:r>
            <a:endParaRPr sz="2100">
              <a:highlight>
                <a:schemeClr val="lt1"/>
              </a:highlight>
            </a:endParaRPr>
          </a:p>
          <a:p>
            <a:pPr indent="-361950" lvl="0" marL="457200" rtl="0" algn="just">
              <a:lnSpc>
                <a:spcPct val="100000"/>
              </a:lnSpc>
              <a:spcBef>
                <a:spcPts val="0"/>
              </a:spcBef>
              <a:spcAft>
                <a:spcPts val="0"/>
              </a:spcAft>
              <a:buSzPts val="2100"/>
              <a:buChar char="-"/>
            </a:pPr>
            <a:r>
              <a:rPr b="1" lang="pl-PL" sz="2100">
                <a:highlight>
                  <a:schemeClr val="lt1"/>
                </a:highlight>
              </a:rPr>
              <a:t>main aim: supporting school teachers in delivering effective instruction in linguistically diverse classes. </a:t>
            </a:r>
            <a:r>
              <a:rPr lang="pl-PL" sz="2100">
                <a:highlight>
                  <a:schemeClr val="lt1"/>
                </a:highlight>
              </a:rPr>
              <a:t>Although multilingualism has been present in EU schools for years, the range of in-service training courses and support materials on offer is still insufficient;</a:t>
            </a:r>
            <a:endParaRPr sz="2100">
              <a:highlight>
                <a:schemeClr val="lt1"/>
              </a:highlight>
            </a:endParaRPr>
          </a:p>
          <a:p>
            <a:pPr indent="-361950" lvl="0" marL="457200" rtl="0" algn="just">
              <a:lnSpc>
                <a:spcPct val="100000"/>
              </a:lnSpc>
              <a:spcBef>
                <a:spcPts val="0"/>
              </a:spcBef>
              <a:spcAft>
                <a:spcPts val="0"/>
              </a:spcAft>
              <a:buSzPts val="2100"/>
              <a:buChar char="-"/>
            </a:pPr>
            <a:r>
              <a:rPr lang="pl-PL" sz="2100"/>
              <a:t>The project consortium has been able to prepare a book and materials on how to effectively support teachers and educational staff to teach successfully in linguistically diverse classes and to develop a whole-school inclusion policy, based on the premise that both newcomers and multilingual pupils who have lived in the country for a long time and were born there should be included.</a:t>
            </a:r>
            <a:endParaRPr sz="2100">
              <a:highlight>
                <a:srgbClr val="FFFFFF"/>
              </a:highlight>
            </a:endParaRPr>
          </a:p>
        </p:txBody>
      </p:sp>
      <p:sp>
        <p:nvSpPr>
          <p:cNvPr id="98" name="Google Shape;98;g27f9136e530_2_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99" name="Google Shape;99;g27f9136e530_2_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Good practice</a:t>
            </a:r>
            <a:endParaRPr sz="3800"/>
          </a:p>
        </p:txBody>
      </p:sp>
      <p:sp>
        <p:nvSpPr>
          <p:cNvPr id="220" name="Google Shape;220;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457200" rtl="0" algn="just">
              <a:lnSpc>
                <a:spcPct val="100000"/>
              </a:lnSpc>
              <a:spcBef>
                <a:spcPts val="360"/>
              </a:spcBef>
              <a:spcAft>
                <a:spcPts val="0"/>
              </a:spcAft>
              <a:buSzPts val="1800"/>
              <a:buNone/>
            </a:pPr>
            <a:r>
              <a:rPr b="1" lang="pl-PL" sz="2100"/>
              <a:t>	</a:t>
            </a:r>
            <a:r>
              <a:rPr lang="pl-PL" sz="2100"/>
              <a:t>While teaching a second language, the teacher should go beyond the language of everyday communication and take advantage of the opportunities for teaching the language of school education.</a:t>
            </a:r>
            <a:endParaRPr sz="2100"/>
          </a:p>
          <a:p>
            <a:pPr indent="-342900" lvl="0" marL="457200" rtl="0" algn="just">
              <a:lnSpc>
                <a:spcPct val="100000"/>
              </a:lnSpc>
              <a:spcBef>
                <a:spcPts val="360"/>
              </a:spcBef>
              <a:spcAft>
                <a:spcPts val="0"/>
              </a:spcAft>
              <a:buSzPts val="1800"/>
              <a:buNone/>
            </a:pPr>
            <a:r>
              <a:t/>
            </a:r>
            <a:endParaRPr sz="2100"/>
          </a:p>
          <a:p>
            <a:pPr indent="-342900" lvl="0" marL="457200" rtl="0" algn="just">
              <a:lnSpc>
                <a:spcPct val="100000"/>
              </a:lnSpc>
              <a:spcBef>
                <a:spcPts val="360"/>
              </a:spcBef>
              <a:spcAft>
                <a:spcPts val="0"/>
              </a:spcAft>
              <a:buSzPts val="1800"/>
              <a:buNone/>
            </a:pPr>
            <a:r>
              <a:rPr lang="pl-PL" sz="2100"/>
              <a:t>	Please, read the material and indicate the places where the language of school education was included in the didactic process.</a:t>
            </a:r>
            <a:endParaRPr sz="2100"/>
          </a:p>
          <a:p>
            <a:pPr indent="-342900" lvl="0" marL="457200" rtl="0" algn="l">
              <a:lnSpc>
                <a:spcPct val="100000"/>
              </a:lnSpc>
              <a:spcBef>
                <a:spcPts val="360"/>
              </a:spcBef>
              <a:spcAft>
                <a:spcPts val="0"/>
              </a:spcAft>
              <a:buSzPts val="1800"/>
              <a:buNone/>
            </a:pPr>
            <a:r>
              <a:rPr lang="pl-PL" sz="2100"/>
              <a:t>      </a:t>
            </a:r>
            <a:r>
              <a:rPr lang="pl-PL" sz="2100" u="sng">
                <a:solidFill>
                  <a:schemeClr val="hlink"/>
                </a:solidFill>
                <a:hlinkClick r:id="rId3"/>
              </a:rPr>
              <a:t>https://www.scoilnet.ie/fileadmin/user_upload/PressPass19Lesson18.pdf</a:t>
            </a:r>
            <a:r>
              <a:rPr lang="pl-PL" sz="2100"/>
              <a:t> </a:t>
            </a:r>
            <a:endParaRPr sz="21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18b3532e20d_1_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a:solidFill>
                  <a:srgbClr val="FFFFFF"/>
                </a:solidFill>
                <a:highlight>
                  <a:srgbClr val="FFFFFF"/>
                </a:highlight>
              </a:rPr>
              <a:t>.</a:t>
            </a:r>
            <a:endParaRPr>
              <a:solidFill>
                <a:srgbClr val="FFFFFF"/>
              </a:solidFill>
              <a:highlight>
                <a:srgbClr val="FFFFFF"/>
              </a:highlight>
            </a:endParaRPr>
          </a:p>
        </p:txBody>
      </p:sp>
      <p:sp>
        <p:nvSpPr>
          <p:cNvPr id="226" name="Google Shape;226;g18b3532e20d_1_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360"/>
              </a:spcBef>
              <a:spcAft>
                <a:spcPts val="0"/>
              </a:spcAft>
              <a:buClr>
                <a:schemeClr val="dk1"/>
              </a:buClr>
              <a:buSzPts val="1100"/>
              <a:buFont typeface="Arial"/>
              <a:buNone/>
            </a:pPr>
            <a:r>
              <a:rPr lang="pl-PL" sz="2100"/>
              <a:t>While developing your work with the chapter of the textbook, please complete the table. </a:t>
            </a:r>
            <a:r>
              <a:rPr lang="pl-PL" sz="2100">
                <a:highlight>
                  <a:srgbClr val="FFFFFF"/>
                </a:highlight>
              </a:rPr>
              <a:t>(</a:t>
            </a:r>
            <a:r>
              <a:rPr lang="pl-PL" sz="2100"/>
              <a:t>W</a:t>
            </a:r>
            <a:r>
              <a:rPr lang="pl-PL" sz="2100"/>
              <a:t>orksheet </a:t>
            </a:r>
            <a:r>
              <a:rPr lang="pl-PL" sz="2100">
                <a:highlight>
                  <a:srgbClr val="FFFFFF"/>
                </a:highlight>
              </a:rPr>
              <a:t>06_W_15_WS)</a:t>
            </a:r>
            <a:r>
              <a:rPr lang="pl-PL" sz="2100"/>
              <a:t>	</a:t>
            </a:r>
            <a:endParaRPr sz="2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1"/>
          <p:cNvSpPr txBox="1"/>
          <p:nvPr>
            <p:ph type="title"/>
          </p:nvPr>
        </p:nvSpPr>
        <p:spPr>
          <a:xfrm>
            <a:off x="391425" y="505625"/>
            <a:ext cx="8229600" cy="9171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pl-PL" sz="3800"/>
              <a:t>How the language of school education can be introduced</a:t>
            </a:r>
            <a:endParaRPr sz="3800"/>
          </a:p>
          <a:p>
            <a:pPr indent="0" lvl="0" marL="0" rtl="0" algn="ctr">
              <a:lnSpc>
                <a:spcPct val="100000"/>
              </a:lnSpc>
              <a:spcBef>
                <a:spcPts val="0"/>
              </a:spcBef>
              <a:spcAft>
                <a:spcPts val="0"/>
              </a:spcAft>
              <a:buClr>
                <a:schemeClr val="dk1"/>
              </a:buClr>
              <a:buSzPts val="1800"/>
              <a:buNone/>
            </a:pPr>
            <a:r>
              <a:t/>
            </a:r>
            <a:endParaRPr/>
          </a:p>
        </p:txBody>
      </p:sp>
      <p:sp>
        <p:nvSpPr>
          <p:cNvPr id="232" name="Google Shape;232;p41"/>
          <p:cNvSpPr txBox="1"/>
          <p:nvPr>
            <p:ph idx="1" type="body"/>
          </p:nvPr>
        </p:nvSpPr>
        <p:spPr>
          <a:xfrm>
            <a:off x="457200" y="1143000"/>
            <a:ext cx="8229600" cy="5590500"/>
          </a:xfrm>
          <a:prstGeom prst="rect">
            <a:avLst/>
          </a:prstGeom>
          <a:noFill/>
          <a:ln>
            <a:noFill/>
          </a:ln>
        </p:spPr>
        <p:txBody>
          <a:bodyPr anchorCtr="0" anchor="t" bIns="45700" lIns="91425" spcFirstLastPara="1" rIns="91425" wrap="square" tIns="45700">
            <a:normAutofit fontScale="70000" lnSpcReduction="20000"/>
          </a:bodyPr>
          <a:lstStyle/>
          <a:p>
            <a:pPr indent="-342900" lvl="0" marL="457200" rtl="0" algn="l">
              <a:lnSpc>
                <a:spcPct val="100000"/>
              </a:lnSpc>
              <a:spcBef>
                <a:spcPts val="360"/>
              </a:spcBef>
              <a:spcAft>
                <a:spcPts val="0"/>
              </a:spcAft>
              <a:buSzPct val="81081"/>
              <a:buNone/>
            </a:pPr>
            <a:r>
              <a:t/>
            </a:r>
            <a:endParaRPr b="1" sz="2400"/>
          </a:p>
          <a:p>
            <a:pPr indent="-342900" lvl="0" marL="457200" rtl="0" algn="l">
              <a:lnSpc>
                <a:spcPct val="100000"/>
              </a:lnSpc>
              <a:spcBef>
                <a:spcPts val="360"/>
              </a:spcBef>
              <a:spcAft>
                <a:spcPts val="0"/>
              </a:spcAft>
              <a:buSzPct val="81081"/>
              <a:buNone/>
            </a:pPr>
            <a:r>
              <a:t/>
            </a:r>
            <a:endParaRPr b="1" sz="2400"/>
          </a:p>
          <a:p>
            <a:pPr indent="-342900" lvl="0" marL="457200" rtl="0" algn="l">
              <a:lnSpc>
                <a:spcPct val="100000"/>
              </a:lnSpc>
              <a:spcBef>
                <a:spcPts val="360"/>
              </a:spcBef>
              <a:spcAft>
                <a:spcPts val="0"/>
              </a:spcAft>
              <a:buSzPct val="81081"/>
              <a:buNone/>
            </a:pPr>
            <a:r>
              <a:t/>
            </a:r>
            <a:endParaRPr b="1" sz="2400"/>
          </a:p>
          <a:p>
            <a:pPr indent="-342900" lvl="0" marL="457200" rtl="0" algn="l">
              <a:lnSpc>
                <a:spcPct val="100000"/>
              </a:lnSpc>
              <a:spcBef>
                <a:spcPts val="360"/>
              </a:spcBef>
              <a:spcAft>
                <a:spcPts val="0"/>
              </a:spcAft>
              <a:buSzPct val="81081"/>
              <a:buNone/>
            </a:pPr>
            <a:r>
              <a:t/>
            </a:r>
            <a:endParaRPr b="1" sz="2400"/>
          </a:p>
          <a:p>
            <a:pPr indent="-342900" lvl="0" marL="457200" rtl="0" algn="l">
              <a:lnSpc>
                <a:spcPct val="100000"/>
              </a:lnSpc>
              <a:spcBef>
                <a:spcPts val="360"/>
              </a:spcBef>
              <a:spcAft>
                <a:spcPts val="0"/>
              </a:spcAft>
              <a:buSzPct val="81081"/>
              <a:buNone/>
            </a:pPr>
            <a:r>
              <a:t/>
            </a:r>
            <a:endParaRPr b="1" sz="2400"/>
          </a:p>
          <a:p>
            <a:pPr indent="-342900" lvl="0" marL="457200" rtl="0" algn="l">
              <a:lnSpc>
                <a:spcPct val="100000"/>
              </a:lnSpc>
              <a:spcBef>
                <a:spcPts val="360"/>
              </a:spcBef>
              <a:spcAft>
                <a:spcPts val="0"/>
              </a:spcAft>
              <a:buSzPct val="81081"/>
              <a:buNone/>
            </a:pPr>
            <a:r>
              <a:t/>
            </a:r>
            <a:endParaRPr b="1" sz="2400"/>
          </a:p>
          <a:p>
            <a:pPr indent="-342900" lvl="0" marL="457200" rtl="0" algn="l">
              <a:lnSpc>
                <a:spcPct val="100000"/>
              </a:lnSpc>
              <a:spcBef>
                <a:spcPts val="360"/>
              </a:spcBef>
              <a:spcAft>
                <a:spcPts val="0"/>
              </a:spcAft>
              <a:buSzPct val="81081"/>
              <a:buNone/>
            </a:pPr>
            <a:r>
              <a:t/>
            </a:r>
            <a:endParaRPr b="1" sz="2400"/>
          </a:p>
          <a:p>
            <a:pPr indent="-342900" lvl="0" marL="457200" rtl="0" algn="l">
              <a:lnSpc>
                <a:spcPct val="100000"/>
              </a:lnSpc>
              <a:spcBef>
                <a:spcPts val="360"/>
              </a:spcBef>
              <a:spcAft>
                <a:spcPts val="0"/>
              </a:spcAft>
              <a:buSzPct val="81081"/>
              <a:buNone/>
            </a:pPr>
            <a:r>
              <a:t/>
            </a:r>
            <a:endParaRPr b="1" sz="2400"/>
          </a:p>
          <a:p>
            <a:pPr indent="-342900" lvl="0" marL="457200" rtl="0" algn="l">
              <a:lnSpc>
                <a:spcPct val="100000"/>
              </a:lnSpc>
              <a:spcBef>
                <a:spcPts val="360"/>
              </a:spcBef>
              <a:spcAft>
                <a:spcPts val="0"/>
              </a:spcAft>
              <a:buSzPct val="81081"/>
              <a:buNone/>
            </a:pPr>
            <a:r>
              <a:t/>
            </a:r>
            <a:endParaRPr b="1" sz="2400"/>
          </a:p>
          <a:p>
            <a:pPr indent="-342900" lvl="0" marL="457200" rtl="0" algn="l">
              <a:lnSpc>
                <a:spcPct val="100000"/>
              </a:lnSpc>
              <a:spcBef>
                <a:spcPts val="360"/>
              </a:spcBef>
              <a:spcAft>
                <a:spcPts val="0"/>
              </a:spcAft>
              <a:buSzPct val="81081"/>
              <a:buNone/>
            </a:pPr>
            <a:r>
              <a:t/>
            </a:r>
            <a:endParaRPr b="1" sz="2400"/>
          </a:p>
          <a:p>
            <a:pPr indent="-342900" lvl="0" marL="457200" rtl="0" algn="r">
              <a:lnSpc>
                <a:spcPct val="100000"/>
              </a:lnSpc>
              <a:spcBef>
                <a:spcPts val="360"/>
              </a:spcBef>
              <a:spcAft>
                <a:spcPts val="0"/>
              </a:spcAft>
              <a:buSzPct val="176904"/>
              <a:buNone/>
            </a:pPr>
            <a:r>
              <a:t/>
            </a:r>
            <a:endParaRPr sz="1100"/>
          </a:p>
          <a:p>
            <a:pPr indent="-342900" lvl="0" marL="457200" rtl="0" algn="r">
              <a:lnSpc>
                <a:spcPct val="100000"/>
              </a:lnSpc>
              <a:spcBef>
                <a:spcPts val="360"/>
              </a:spcBef>
              <a:spcAft>
                <a:spcPts val="0"/>
              </a:spcAft>
              <a:buSzPct val="176904"/>
              <a:buNone/>
            </a:pPr>
            <a:r>
              <a:t/>
            </a:r>
            <a:endParaRPr sz="1100"/>
          </a:p>
          <a:p>
            <a:pPr indent="-342900" lvl="0" marL="457200" rtl="0" algn="r">
              <a:lnSpc>
                <a:spcPct val="100000"/>
              </a:lnSpc>
              <a:spcBef>
                <a:spcPts val="360"/>
              </a:spcBef>
              <a:spcAft>
                <a:spcPts val="0"/>
              </a:spcAft>
              <a:buSzPct val="176904"/>
              <a:buNone/>
            </a:pPr>
            <a:r>
              <a:t/>
            </a:r>
            <a:endParaRPr sz="1100"/>
          </a:p>
          <a:p>
            <a:pPr indent="-342900" lvl="0" marL="457200" rtl="0" algn="r">
              <a:lnSpc>
                <a:spcPct val="100000"/>
              </a:lnSpc>
              <a:spcBef>
                <a:spcPts val="360"/>
              </a:spcBef>
              <a:spcAft>
                <a:spcPts val="0"/>
              </a:spcAft>
              <a:buSzPct val="176904"/>
              <a:buNone/>
            </a:pPr>
            <a:r>
              <a:t/>
            </a:r>
            <a:endParaRPr sz="1100"/>
          </a:p>
          <a:p>
            <a:pPr indent="-342900" lvl="0" marL="457200" rtl="0" algn="r">
              <a:lnSpc>
                <a:spcPct val="100000"/>
              </a:lnSpc>
              <a:spcBef>
                <a:spcPts val="360"/>
              </a:spcBef>
              <a:spcAft>
                <a:spcPts val="0"/>
              </a:spcAft>
              <a:buSzPct val="176904"/>
              <a:buNone/>
            </a:pPr>
            <a:r>
              <a:t/>
            </a:r>
            <a:endParaRPr sz="1100"/>
          </a:p>
          <a:p>
            <a:pPr indent="-342900" lvl="0" marL="457200" rtl="0" algn="r">
              <a:lnSpc>
                <a:spcPct val="100000"/>
              </a:lnSpc>
              <a:spcBef>
                <a:spcPts val="360"/>
              </a:spcBef>
              <a:spcAft>
                <a:spcPts val="0"/>
              </a:spcAft>
              <a:buSzPct val="176904"/>
              <a:buNone/>
            </a:pPr>
            <a:r>
              <a:t/>
            </a:r>
            <a:endParaRPr sz="1100"/>
          </a:p>
          <a:p>
            <a:pPr indent="-342900" lvl="0" marL="457200" rtl="0" algn="r">
              <a:lnSpc>
                <a:spcPct val="100000"/>
              </a:lnSpc>
              <a:spcBef>
                <a:spcPts val="360"/>
              </a:spcBef>
              <a:spcAft>
                <a:spcPts val="0"/>
              </a:spcAft>
              <a:buSzPct val="176904"/>
              <a:buNone/>
            </a:pPr>
            <a:r>
              <a:t/>
            </a:r>
            <a:endParaRPr sz="1100"/>
          </a:p>
          <a:p>
            <a:pPr indent="-342900" lvl="0" marL="457200" rtl="0" algn="r">
              <a:lnSpc>
                <a:spcPct val="100000"/>
              </a:lnSpc>
              <a:spcBef>
                <a:spcPts val="360"/>
              </a:spcBef>
              <a:spcAft>
                <a:spcPts val="0"/>
              </a:spcAft>
              <a:buSzPct val="176904"/>
              <a:buNone/>
            </a:pPr>
            <a:r>
              <a:t/>
            </a:r>
            <a:endParaRPr sz="1100"/>
          </a:p>
          <a:p>
            <a:pPr indent="-342900" lvl="0" marL="457200" rtl="0" algn="r">
              <a:lnSpc>
                <a:spcPct val="100000"/>
              </a:lnSpc>
              <a:spcBef>
                <a:spcPts val="360"/>
              </a:spcBef>
              <a:spcAft>
                <a:spcPts val="0"/>
              </a:spcAft>
              <a:buSzPct val="176904"/>
              <a:buNone/>
            </a:pPr>
            <a:r>
              <a:t/>
            </a:r>
            <a:endParaRPr sz="1100"/>
          </a:p>
          <a:p>
            <a:pPr indent="-342900" lvl="0" marL="457200" rtl="0" algn="r">
              <a:lnSpc>
                <a:spcPct val="100000"/>
              </a:lnSpc>
              <a:spcBef>
                <a:spcPts val="360"/>
              </a:spcBef>
              <a:spcAft>
                <a:spcPts val="0"/>
              </a:spcAft>
              <a:buSzPct val="176904"/>
              <a:buNone/>
            </a:pPr>
            <a:r>
              <a:t/>
            </a:r>
            <a:endParaRPr sz="1100"/>
          </a:p>
          <a:p>
            <a:pPr indent="-342900" lvl="0" marL="457200" rtl="0" algn="r">
              <a:lnSpc>
                <a:spcPct val="100000"/>
              </a:lnSpc>
              <a:spcBef>
                <a:spcPts val="360"/>
              </a:spcBef>
              <a:spcAft>
                <a:spcPts val="0"/>
              </a:spcAft>
              <a:buSzPct val="176904"/>
              <a:buNone/>
            </a:pPr>
            <a:r>
              <a:t/>
            </a:r>
            <a:endParaRPr sz="1100"/>
          </a:p>
          <a:p>
            <a:pPr indent="-342900" lvl="0" marL="457200" rtl="0" algn="r">
              <a:lnSpc>
                <a:spcPct val="100000"/>
              </a:lnSpc>
              <a:spcBef>
                <a:spcPts val="360"/>
              </a:spcBef>
              <a:spcAft>
                <a:spcPts val="0"/>
              </a:spcAft>
              <a:buSzPct val="108107"/>
              <a:buNone/>
            </a:pPr>
            <a:r>
              <a:t/>
            </a:r>
            <a:endParaRPr sz="1800"/>
          </a:p>
          <a:p>
            <a:pPr indent="-342900" lvl="0" marL="457200" rtl="0" algn="r">
              <a:lnSpc>
                <a:spcPct val="100000"/>
              </a:lnSpc>
              <a:spcBef>
                <a:spcPts val="360"/>
              </a:spcBef>
              <a:spcAft>
                <a:spcPts val="0"/>
              </a:spcAft>
              <a:buSzPct val="108107"/>
              <a:buNone/>
            </a:pPr>
            <a:r>
              <a:t/>
            </a:r>
            <a:endParaRPr sz="1800"/>
          </a:p>
          <a:p>
            <a:pPr indent="-342900" lvl="0" marL="457200" rtl="0" algn="r">
              <a:lnSpc>
                <a:spcPct val="100000"/>
              </a:lnSpc>
              <a:spcBef>
                <a:spcPts val="360"/>
              </a:spcBef>
              <a:spcAft>
                <a:spcPts val="0"/>
              </a:spcAft>
              <a:buSzPct val="108107"/>
              <a:buNone/>
            </a:pPr>
            <a:r>
              <a:t/>
            </a:r>
            <a:endParaRPr sz="1800"/>
          </a:p>
          <a:p>
            <a:pPr indent="-342900" lvl="0" marL="457200" rtl="0" algn="l">
              <a:lnSpc>
                <a:spcPct val="100000"/>
              </a:lnSpc>
              <a:spcBef>
                <a:spcPts val="360"/>
              </a:spcBef>
              <a:spcAft>
                <a:spcPts val="0"/>
              </a:spcAft>
              <a:buSzPct val="81081"/>
              <a:buNone/>
            </a:pPr>
            <a:r>
              <a:t/>
            </a:r>
            <a:endParaRPr b="1" sz="2400"/>
          </a:p>
          <a:p>
            <a:pPr indent="-342900" lvl="0" marL="457200" rtl="0" algn="l">
              <a:lnSpc>
                <a:spcPct val="100000"/>
              </a:lnSpc>
              <a:spcBef>
                <a:spcPts val="360"/>
              </a:spcBef>
              <a:spcAft>
                <a:spcPts val="0"/>
              </a:spcAft>
              <a:buSzPct val="81081"/>
              <a:buNone/>
            </a:pPr>
            <a:r>
              <a:t/>
            </a:r>
            <a:endParaRPr sz="2400"/>
          </a:p>
          <a:p>
            <a:pPr indent="-342900" lvl="0" marL="457200" rtl="0" algn="l">
              <a:lnSpc>
                <a:spcPct val="100000"/>
              </a:lnSpc>
              <a:spcBef>
                <a:spcPts val="360"/>
              </a:spcBef>
              <a:spcAft>
                <a:spcPts val="0"/>
              </a:spcAft>
              <a:buSzPct val="60810"/>
              <a:buNone/>
            </a:pPr>
            <a:r>
              <a:t/>
            </a:r>
            <a:endParaRPr/>
          </a:p>
        </p:txBody>
      </p:sp>
      <p:graphicFrame>
        <p:nvGraphicFramePr>
          <p:cNvPr id="233" name="Google Shape;233;p41"/>
          <p:cNvGraphicFramePr/>
          <p:nvPr/>
        </p:nvGraphicFramePr>
        <p:xfrm>
          <a:off x="614646" y="1359135"/>
          <a:ext cx="3000000" cy="3000000"/>
        </p:xfrm>
        <a:graphic>
          <a:graphicData uri="http://schemas.openxmlformats.org/drawingml/2006/table">
            <a:tbl>
              <a:tblPr bandRow="1" firstRow="1">
                <a:noFill/>
                <a:tableStyleId>{9E360400-A789-45C9-A2DC-24BF77453319}</a:tableStyleId>
              </a:tblPr>
              <a:tblGrid>
                <a:gridCol w="660325"/>
                <a:gridCol w="1074950"/>
                <a:gridCol w="1450325"/>
                <a:gridCol w="3139050"/>
                <a:gridCol w="1590050"/>
              </a:tblGrid>
              <a:tr h="508825">
                <a:tc>
                  <a:txBody>
                    <a:bodyPr/>
                    <a:lstStyle/>
                    <a:p>
                      <a:pPr indent="0" lvl="0" marL="0" marR="0" rtl="0" algn="ctr">
                        <a:lnSpc>
                          <a:spcPct val="100000"/>
                        </a:lnSpc>
                        <a:spcBef>
                          <a:spcPts val="0"/>
                        </a:spcBef>
                        <a:spcAft>
                          <a:spcPts val="0"/>
                        </a:spcAft>
                        <a:buClr>
                          <a:srgbClr val="000000"/>
                        </a:buClr>
                        <a:buSzPts val="1100"/>
                        <a:buFont typeface="Arial"/>
                        <a:buNone/>
                      </a:pPr>
                      <a:r>
                        <a:rPr lang="pl-PL" sz="1100" u="none" cap="none" strike="noStrike">
                          <a:latin typeface="Calibri"/>
                          <a:ea typeface="Calibri"/>
                          <a:cs typeface="Calibri"/>
                          <a:sym typeface="Calibri"/>
                        </a:rPr>
                        <a:t>page number</a:t>
                      </a:r>
                      <a:endParaRPr b="1" i="0" sz="1100" u="none" cap="none" strike="noStrike">
                        <a:solidFill>
                          <a:schemeClr val="lt1"/>
                        </a:solidFill>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100"/>
                        <a:buFont typeface="Arial"/>
                        <a:buNone/>
                      </a:pPr>
                      <a:r>
                        <a:rPr b="1" i="0" lang="pl-PL" sz="1100" u="none" cap="none" strike="noStrike">
                          <a:solidFill>
                            <a:schemeClr val="lt1"/>
                          </a:solidFill>
                          <a:latin typeface="Calibri"/>
                          <a:ea typeface="Calibri"/>
                          <a:cs typeface="Calibri"/>
                          <a:sym typeface="Calibri"/>
                        </a:rPr>
                        <a:t>issue</a:t>
                      </a:r>
                      <a:endParaRPr sz="11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100"/>
                        <a:buFont typeface="Arial"/>
                        <a:buNone/>
                      </a:pPr>
                      <a:r>
                        <a:rPr b="1" i="0" lang="pl-PL" sz="1100" u="none" cap="none" strike="noStrike">
                          <a:solidFill>
                            <a:schemeClr val="lt1"/>
                          </a:solidFill>
                          <a:latin typeface="Calibri"/>
                          <a:ea typeface="Calibri"/>
                          <a:cs typeface="Calibri"/>
                          <a:sym typeface="Calibri"/>
                        </a:rPr>
                        <a:t>subject / universal language</a:t>
                      </a:r>
                      <a:endParaRPr sz="11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100"/>
                        <a:buFont typeface="Arial"/>
                        <a:buNone/>
                      </a:pPr>
                      <a:r>
                        <a:rPr b="1" i="0" lang="pl-PL" sz="1100" u="none" cap="none" strike="noStrike">
                          <a:solidFill>
                            <a:schemeClr val="lt1"/>
                          </a:solidFill>
                          <a:latin typeface="Calibri"/>
                          <a:ea typeface="Calibri"/>
                          <a:cs typeface="Calibri"/>
                          <a:sym typeface="Calibri"/>
                        </a:rPr>
                        <a:t>content</a:t>
                      </a:r>
                      <a:endParaRPr sz="11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100"/>
                        <a:buFont typeface="Arial"/>
                        <a:buNone/>
                      </a:pPr>
                      <a:r>
                        <a:rPr b="1" i="0" lang="pl-PL" sz="1100" u="none" cap="none" strike="noStrike">
                          <a:solidFill>
                            <a:schemeClr val="lt1"/>
                          </a:solidFill>
                          <a:latin typeface="Calibri"/>
                          <a:ea typeface="Calibri"/>
                          <a:cs typeface="Calibri"/>
                          <a:sym typeface="Calibri"/>
                        </a:rPr>
                        <a:t>type of the input material</a:t>
                      </a:r>
                      <a:endParaRPr sz="1100" u="none" cap="none" strike="noStrike">
                        <a:latin typeface="Calibri"/>
                        <a:ea typeface="Calibri"/>
                        <a:cs typeface="Calibri"/>
                        <a:sym typeface="Calibri"/>
                      </a:endParaRPr>
                    </a:p>
                  </a:txBody>
                  <a:tcPr marT="45725" marB="45725" marR="91450" marL="91450"/>
                </a:tc>
              </a:tr>
              <a:tr h="603950">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Calibri"/>
                          <a:ea typeface="Calibri"/>
                          <a:cs typeface="Calibri"/>
                          <a:sym typeface="Calibri"/>
                        </a:rPr>
                        <a:t>32</a:t>
                      </a:r>
                      <a:endParaRPr b="0" i="0" sz="1200" u="none" cap="none" strike="noStrike">
                        <a:solidFill>
                          <a:schemeClr val="dk1"/>
                        </a:solidFill>
                        <a:highlight>
                          <a:srgbClr val="FFFF00"/>
                        </a:highlight>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writing genres</a:t>
                      </a:r>
                      <a:endParaRPr sz="1200" u="none" cap="none" strike="noStrike">
                        <a:highlight>
                          <a:srgbClr val="FFFF00"/>
                        </a:highlight>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solidFill>
                            <a:schemeClr val="dk1"/>
                          </a:solidFill>
                          <a:latin typeface="Times New Roman"/>
                          <a:ea typeface="Times New Roman"/>
                          <a:cs typeface="Times New Roman"/>
                          <a:sym typeface="Times New Roman"/>
                        </a:rPr>
                        <a:t>English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mind map of writing genres i.e., newspaper report, movie/book review, biography, fiction, etc.</a:t>
                      </a:r>
                      <a:endParaRPr sz="12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0" i="0" lang="pl-PL" sz="1200" u="none" cap="none" strike="noStrike">
                          <a:solidFill>
                            <a:schemeClr val="dk1"/>
                          </a:solidFill>
                          <a:latin typeface="Calibri"/>
                          <a:ea typeface="Calibri"/>
                          <a:cs typeface="Calibri"/>
                          <a:sym typeface="Calibri"/>
                        </a:rPr>
                        <a:t>lexical</a:t>
                      </a:r>
                      <a:endParaRPr sz="1200" u="none" cap="none" strike="noStrike">
                        <a:latin typeface="Calibri"/>
                        <a:ea typeface="Calibri"/>
                        <a:cs typeface="Calibri"/>
                        <a:sym typeface="Calibri"/>
                      </a:endParaRPr>
                    </a:p>
                  </a:txBody>
                  <a:tcPr marT="45725" marB="45725" marR="91450" marL="91450"/>
                </a:tc>
              </a:tr>
              <a:tr h="312700">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Calibri"/>
                          <a:ea typeface="Calibri"/>
                          <a:cs typeface="Calibri"/>
                          <a:sym typeface="Calibri"/>
                        </a:rPr>
                        <a:t>33</a:t>
                      </a:r>
                      <a:endParaRPr b="0" i="0" sz="1200" u="none" cap="none" strike="noStrike">
                        <a:solidFill>
                          <a:schemeClr val="dk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country sport</a:t>
                      </a:r>
                      <a:endParaRPr sz="12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Calibri"/>
                          <a:ea typeface="Calibri"/>
                          <a:cs typeface="Calibri"/>
                          <a:sym typeface="Calibri"/>
                        </a:rPr>
                        <a:t>geography</a:t>
                      </a:r>
                      <a:endParaRPr sz="12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popular sport in different countries</a:t>
                      </a:r>
                      <a:endParaRPr sz="12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0" i="0" lang="pl-PL" sz="1200" u="none" cap="none" strike="noStrike">
                          <a:solidFill>
                            <a:schemeClr val="dk1"/>
                          </a:solidFill>
                          <a:latin typeface="Calibri"/>
                          <a:ea typeface="Calibri"/>
                          <a:cs typeface="Calibri"/>
                          <a:sym typeface="Calibri"/>
                        </a:rPr>
                        <a:t>lexical</a:t>
                      </a:r>
                      <a:endParaRPr sz="1200" u="none" cap="none" strike="noStrike">
                        <a:latin typeface="Calibri"/>
                        <a:ea typeface="Calibri"/>
                        <a:cs typeface="Calibri"/>
                        <a:sym typeface="Calibri"/>
                      </a:endParaRPr>
                    </a:p>
                  </a:txBody>
                  <a:tcPr marT="45725" marB="45725" marR="91450" marL="91450"/>
                </a:tc>
              </a:tr>
              <a:tr h="635000">
                <a:tc>
                  <a:txBody>
                    <a:bodyPr/>
                    <a:lstStyle/>
                    <a:p>
                      <a:pPr indent="0" lvl="0" marL="0" marR="0" rtl="0" algn="l">
                        <a:lnSpc>
                          <a:spcPct val="100000"/>
                        </a:lnSpc>
                        <a:spcBef>
                          <a:spcPts val="0"/>
                        </a:spcBef>
                        <a:spcAft>
                          <a:spcPts val="0"/>
                        </a:spcAft>
                        <a:buClr>
                          <a:schemeClr val="dk1"/>
                        </a:buClr>
                        <a:buSzPts val="1100"/>
                        <a:buFont typeface="Arial"/>
                        <a:buNone/>
                      </a:pPr>
                      <a:r>
                        <a:rPr lang="pl-PL" sz="1200" u="none" cap="none" strike="noStrike">
                          <a:latin typeface="Calibri"/>
                          <a:ea typeface="Calibri"/>
                          <a:cs typeface="Calibri"/>
                          <a:sym typeface="Calibri"/>
                        </a:rPr>
                        <a:t>33</a:t>
                      </a:r>
                      <a:endParaRPr sz="12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presentation</a:t>
                      </a:r>
                      <a:endParaRPr sz="12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journalism</a:t>
                      </a:r>
                      <a:endParaRPr sz="12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elements of a news article i.e., headline, byline, lead, body, photos, caption, etc.</a:t>
                      </a:r>
                      <a:endParaRPr sz="12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0" i="0" lang="pl-PL" sz="1200" u="none" cap="none" strike="noStrike">
                          <a:solidFill>
                            <a:schemeClr val="dk1"/>
                          </a:solidFill>
                          <a:latin typeface="Calibri"/>
                          <a:ea typeface="Calibri"/>
                          <a:cs typeface="Calibri"/>
                          <a:sym typeface="Calibri"/>
                        </a:rPr>
                        <a:t>lexical</a:t>
                      </a:r>
                      <a:r>
                        <a:rPr lang="pl-PL" sz="1200" u="none" cap="none" strike="noStrike">
                          <a:latin typeface="Calibri"/>
                          <a:ea typeface="Calibri"/>
                          <a:cs typeface="Calibri"/>
                          <a:sym typeface="Calibri"/>
                        </a:rPr>
                        <a:t> / </a:t>
                      </a:r>
                      <a:r>
                        <a:rPr lang="pl-PL" sz="1200" u="none" cap="none" strike="noStrike">
                          <a:latin typeface="Times New Roman"/>
                          <a:ea typeface="Times New Roman"/>
                          <a:cs typeface="Times New Roman"/>
                          <a:sym typeface="Times New Roman"/>
                        </a:rPr>
                        <a:t>word formation / sentence structure</a:t>
                      </a:r>
                      <a:endParaRPr sz="1200" u="none" cap="none" strike="noStrike">
                        <a:latin typeface="Calibri"/>
                        <a:ea typeface="Calibri"/>
                        <a:cs typeface="Calibri"/>
                        <a:sym typeface="Calibri"/>
                      </a:endParaRPr>
                    </a:p>
                  </a:txBody>
                  <a:tcPr marT="45725" marB="45725" marR="91450" marL="91450"/>
                </a:tc>
              </a:tr>
              <a:tr h="776500">
                <a:tc>
                  <a:txBody>
                    <a:bodyPr/>
                    <a:lstStyle/>
                    <a:p>
                      <a:pPr indent="0" lvl="0" marL="0" marR="0" rtl="0" algn="l">
                        <a:lnSpc>
                          <a:spcPct val="100000"/>
                        </a:lnSpc>
                        <a:spcBef>
                          <a:spcPts val="0"/>
                        </a:spcBef>
                        <a:spcAft>
                          <a:spcPts val="0"/>
                        </a:spcAft>
                        <a:buClr>
                          <a:schemeClr val="dk1"/>
                        </a:buClr>
                        <a:buSzPts val="1100"/>
                        <a:buFont typeface="Arial"/>
                        <a:buNone/>
                      </a:pPr>
                      <a:r>
                        <a:rPr lang="pl-PL" sz="1200" u="none" cap="none" strike="noStrike">
                          <a:latin typeface="Calibri"/>
                          <a:ea typeface="Calibri"/>
                          <a:cs typeface="Calibri"/>
                          <a:sym typeface="Calibri"/>
                        </a:rPr>
                        <a:t>34</a:t>
                      </a:r>
                      <a:endParaRPr sz="1400" u="none" cap="none" strike="noStrike"/>
                    </a:p>
                  </a:txBody>
                  <a:tcPr marT="0" marB="0" marR="68575" marL="68575"/>
                </a:tc>
                <a:tc>
                  <a:txBody>
                    <a:bodyPr/>
                    <a:lstStyle/>
                    <a:p>
                      <a:pPr indent="0" lvl="0" marL="0" marR="0" rtl="0" algn="l">
                        <a:lnSpc>
                          <a:spcPct val="115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interview skills</a:t>
                      </a:r>
                      <a:endParaRPr sz="12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chemeClr val="dk1"/>
                        </a:buClr>
                        <a:buSzPts val="1200"/>
                        <a:buFont typeface="Arial"/>
                        <a:buNone/>
                      </a:pPr>
                      <a:r>
                        <a:rPr lang="pl-PL" sz="1200" u="none" cap="none" strike="noStrike">
                          <a:latin typeface="Calibri"/>
                          <a:ea typeface="Calibri"/>
                          <a:cs typeface="Calibri"/>
                          <a:sym typeface="Calibri"/>
                        </a:rPr>
                        <a:t>universal</a:t>
                      </a:r>
                      <a:endParaRPr b="0" i="0" sz="1200" u="none" cap="none" strike="noStrike">
                        <a:solidFill>
                          <a:schemeClr val="dk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communication skills, questioning, recording applications, etc.</a:t>
                      </a:r>
                      <a:endParaRPr b="0" i="0" sz="1200" u="none" cap="none" strike="noStrike">
                        <a:solidFill>
                          <a:schemeClr val="dk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Arial"/>
                        <a:buNone/>
                      </a:pPr>
                      <a:r>
                        <a:rPr lang="pl-PL" sz="1200" u="none" cap="none" strike="noStrike">
                          <a:latin typeface="Times New Roman"/>
                          <a:ea typeface="Times New Roman"/>
                          <a:cs typeface="Times New Roman"/>
                          <a:sym typeface="Times New Roman"/>
                        </a:rPr>
                        <a:t>lexical / word formation / sentence structure / social context / technology</a:t>
                      </a:r>
                      <a:endParaRPr b="0" i="0" sz="1200" u="none" cap="none" strike="noStrike">
                        <a:solidFill>
                          <a:schemeClr val="dk1"/>
                        </a:solidFill>
                        <a:latin typeface="Calibri"/>
                        <a:ea typeface="Calibri"/>
                        <a:cs typeface="Calibri"/>
                        <a:sym typeface="Calibri"/>
                      </a:endParaRPr>
                    </a:p>
                  </a:txBody>
                  <a:tcPr marT="45725" marB="45725" marR="91450" marL="91450"/>
                </a:tc>
              </a:tr>
              <a:tr h="635000">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Calibri"/>
                          <a:ea typeface="Calibri"/>
                          <a:cs typeface="Calibri"/>
                          <a:sym typeface="Calibri"/>
                        </a:rPr>
                        <a:t>35</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presentation</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history</a:t>
                      </a:r>
                      <a:endParaRPr sz="12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historical figures</a:t>
                      </a:r>
                      <a:endParaRPr sz="12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lexical</a:t>
                      </a:r>
                      <a:endParaRPr sz="1200" u="none" cap="none" strike="noStrike">
                        <a:latin typeface="Times New Roman"/>
                        <a:ea typeface="Times New Roman"/>
                        <a:cs typeface="Times New Roman"/>
                        <a:sym typeface="Times New Roman"/>
                      </a:endParaRPr>
                    </a:p>
                  </a:txBody>
                  <a:tcPr marT="45725" marB="45725" marR="91450" marL="91450"/>
                </a:tc>
              </a:tr>
              <a:tr h="635000">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Calibri"/>
                          <a:ea typeface="Calibri"/>
                          <a:cs typeface="Calibri"/>
                          <a:sym typeface="Calibri"/>
                        </a:rPr>
                        <a:t>35</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basic phrases - structure </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universal</a:t>
                      </a:r>
                      <a:endParaRPr sz="12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15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analysis of news article i.e., quotations, passive voice, reported speech, etc. </a:t>
                      </a:r>
                      <a:endParaRPr sz="12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grammatical</a:t>
                      </a:r>
                      <a:endParaRPr sz="1200" u="none" cap="none" strike="noStrike">
                        <a:latin typeface="Times New Roman"/>
                        <a:ea typeface="Times New Roman"/>
                        <a:cs typeface="Times New Roman"/>
                        <a:sym typeface="Times New Roman"/>
                      </a:endParaRPr>
                    </a:p>
                  </a:txBody>
                  <a:tcPr marT="45725" marB="45725" marR="91450" marL="91450"/>
                </a:tc>
              </a:tr>
              <a:tr h="635000">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Calibri"/>
                          <a:ea typeface="Calibri"/>
                          <a:cs typeface="Calibri"/>
                          <a:sym typeface="Calibri"/>
                        </a:rPr>
                        <a:t>35</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basic phrases</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Irish (Gaelic)</a:t>
                      </a:r>
                      <a:endParaRPr sz="12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15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analysis of the use of Irish Gaelic phrases i.e., </a:t>
                      </a:r>
                      <a:r>
                        <a:rPr i="1" lang="pl-PL" sz="1200" u="none" cap="none" strike="noStrike">
                          <a:latin typeface="Times New Roman"/>
                          <a:ea typeface="Times New Roman"/>
                          <a:cs typeface="Times New Roman"/>
                          <a:sym typeface="Times New Roman"/>
                        </a:rPr>
                        <a:t>grá</a:t>
                      </a:r>
                      <a:endParaRPr sz="12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latin typeface="Times New Roman"/>
                          <a:ea typeface="Times New Roman"/>
                          <a:cs typeface="Times New Roman"/>
                          <a:sym typeface="Times New Roman"/>
                        </a:rPr>
                        <a:t>lexical</a:t>
                      </a:r>
                      <a:endParaRPr sz="1200" u="none" cap="none" strike="noStrike">
                        <a:latin typeface="Times New Roman"/>
                        <a:ea typeface="Times New Roman"/>
                        <a:cs typeface="Times New Roman"/>
                        <a:sym typeface="Times New Roman"/>
                      </a:endParaRPr>
                    </a:p>
                  </a:txBody>
                  <a:tcPr marT="45725" marB="45725" marR="91450" marL="9145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18b6d6f64d6_3_0"/>
          <p:cNvSpPr txBox="1"/>
          <p:nvPr>
            <p:ph type="title"/>
          </p:nvPr>
        </p:nvSpPr>
        <p:spPr>
          <a:xfrm>
            <a:off x="102925" y="4568838"/>
            <a:ext cx="1794300" cy="1428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pl-PL" sz="1500" u="sng">
                <a:solidFill>
                  <a:schemeClr val="hlink"/>
                </a:solidFill>
                <a:hlinkClick r:id="rId3"/>
              </a:rPr>
              <a:t>https://www.scoilnet.ie/fileadmin/user_upload/PressPass19Lesson18.pdf</a:t>
            </a:r>
            <a:r>
              <a:rPr lang="pl-PL" sz="1500"/>
              <a:t> </a:t>
            </a:r>
            <a:endParaRPr sz="1500"/>
          </a:p>
        </p:txBody>
      </p:sp>
      <p:sp>
        <p:nvSpPr>
          <p:cNvPr id="240" name="Google Shape;240;g18b6d6f64d6_3_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rPr lang="pl-PL">
                <a:solidFill>
                  <a:schemeClr val="lt1"/>
                </a:solidFill>
              </a:rPr>
              <a:t>.</a:t>
            </a:r>
            <a:endParaRPr>
              <a:solidFill>
                <a:schemeClr val="lt1"/>
              </a:solidFill>
            </a:endParaRPr>
          </a:p>
        </p:txBody>
      </p:sp>
      <p:pic>
        <p:nvPicPr>
          <p:cNvPr id="241" name="Google Shape;241;g18b6d6f64d6_3_0"/>
          <p:cNvPicPr preferRelativeResize="0"/>
          <p:nvPr/>
        </p:nvPicPr>
        <p:blipFill rotWithShape="1">
          <a:blip r:embed="rId4">
            <a:alphaModFix/>
          </a:blip>
          <a:srcRect b="0" l="0" r="0" t="0"/>
          <a:stretch/>
        </p:blipFill>
        <p:spPr>
          <a:xfrm>
            <a:off x="1797275" y="0"/>
            <a:ext cx="5396650" cy="6126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18b6d6f64d6_3_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pl-PL"/>
              <a:t>.</a:t>
            </a:r>
            <a:endParaRPr/>
          </a:p>
        </p:txBody>
      </p:sp>
      <p:sp>
        <p:nvSpPr>
          <p:cNvPr id="248" name="Google Shape;248;g18b6d6f64d6_3_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rPr lang="pl-PL">
                <a:solidFill>
                  <a:schemeClr val="lt1"/>
                </a:solidFill>
              </a:rPr>
              <a:t>&gt;</a:t>
            </a:r>
            <a:endParaRPr>
              <a:solidFill>
                <a:schemeClr val="lt1"/>
              </a:solidFill>
            </a:endParaRPr>
          </a:p>
        </p:txBody>
      </p:sp>
      <p:pic>
        <p:nvPicPr>
          <p:cNvPr id="249" name="Google Shape;249;g18b6d6f64d6_3_8"/>
          <p:cNvPicPr preferRelativeResize="0"/>
          <p:nvPr/>
        </p:nvPicPr>
        <p:blipFill rotWithShape="1">
          <a:blip r:embed="rId3">
            <a:alphaModFix/>
          </a:blip>
          <a:srcRect b="0" l="0" r="0" t="0"/>
          <a:stretch/>
        </p:blipFill>
        <p:spPr>
          <a:xfrm>
            <a:off x="2150284" y="0"/>
            <a:ext cx="4436268" cy="6172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18b6d6f64d6_3_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pl-PL"/>
              <a:t>.</a:t>
            </a:r>
            <a:endParaRPr/>
          </a:p>
        </p:txBody>
      </p:sp>
      <p:sp>
        <p:nvSpPr>
          <p:cNvPr id="256" name="Google Shape;256;g18b6d6f64d6_3_3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rPr lang="pl-PL">
                <a:solidFill>
                  <a:schemeClr val="lt1"/>
                </a:solidFill>
              </a:rPr>
              <a:t>.</a:t>
            </a:r>
            <a:endParaRPr>
              <a:solidFill>
                <a:schemeClr val="lt1"/>
              </a:solidFill>
            </a:endParaRPr>
          </a:p>
        </p:txBody>
      </p:sp>
      <p:pic>
        <p:nvPicPr>
          <p:cNvPr id="257" name="Google Shape;257;g18b6d6f64d6_3_36"/>
          <p:cNvPicPr preferRelativeResize="0"/>
          <p:nvPr/>
        </p:nvPicPr>
        <p:blipFill rotWithShape="1">
          <a:blip r:embed="rId3">
            <a:alphaModFix/>
          </a:blip>
          <a:srcRect b="0" l="0" r="0" t="0"/>
          <a:stretch/>
        </p:blipFill>
        <p:spPr>
          <a:xfrm>
            <a:off x="2314575" y="112825"/>
            <a:ext cx="4093576" cy="60134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18b6d6f64d6_3_15"/>
          <p:cNvSpPr txBox="1"/>
          <p:nvPr>
            <p:ph type="title"/>
          </p:nvPr>
        </p:nvSpPr>
        <p:spPr>
          <a:xfrm>
            <a:off x="-74300" y="-1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pl-PL"/>
              <a:t>.</a:t>
            </a:r>
            <a:endParaRPr/>
          </a:p>
        </p:txBody>
      </p:sp>
      <p:sp>
        <p:nvSpPr>
          <p:cNvPr id="264" name="Google Shape;264;g18b6d6f64d6_3_1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rPr lang="pl-PL">
                <a:solidFill>
                  <a:schemeClr val="lt1"/>
                </a:solidFill>
              </a:rPr>
              <a:t>.</a:t>
            </a:r>
            <a:endParaRPr>
              <a:solidFill>
                <a:schemeClr val="lt1"/>
              </a:solidFill>
            </a:endParaRPr>
          </a:p>
        </p:txBody>
      </p:sp>
      <p:pic>
        <p:nvPicPr>
          <p:cNvPr id="265" name="Google Shape;265;g18b6d6f64d6_3_15"/>
          <p:cNvPicPr preferRelativeResize="0"/>
          <p:nvPr/>
        </p:nvPicPr>
        <p:blipFill rotWithShape="1">
          <a:blip r:embed="rId3">
            <a:alphaModFix/>
          </a:blip>
          <a:srcRect b="0" l="0" r="0" t="0"/>
          <a:stretch/>
        </p:blipFill>
        <p:spPr>
          <a:xfrm>
            <a:off x="1505740" y="0"/>
            <a:ext cx="5642784" cy="6310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18b6d6f64d6_3_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pl-PL"/>
              <a:t>.</a:t>
            </a:r>
            <a:endParaRPr/>
          </a:p>
        </p:txBody>
      </p:sp>
      <p:sp>
        <p:nvSpPr>
          <p:cNvPr id="272" name="Google Shape;272;g18b6d6f64d6_3_2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rPr lang="pl-PL">
                <a:solidFill>
                  <a:schemeClr val="lt1"/>
                </a:solidFill>
              </a:rPr>
              <a:t>&gt;</a:t>
            </a:r>
            <a:endParaRPr>
              <a:solidFill>
                <a:schemeClr val="lt1"/>
              </a:solidFill>
            </a:endParaRPr>
          </a:p>
        </p:txBody>
      </p:sp>
      <p:pic>
        <p:nvPicPr>
          <p:cNvPr id="273" name="Google Shape;273;g18b6d6f64d6_3_22"/>
          <p:cNvPicPr preferRelativeResize="0"/>
          <p:nvPr/>
        </p:nvPicPr>
        <p:blipFill rotWithShape="1">
          <a:blip r:embed="rId3">
            <a:alphaModFix/>
          </a:blip>
          <a:srcRect b="0" l="0" r="0" t="0"/>
          <a:stretch/>
        </p:blipFill>
        <p:spPr>
          <a:xfrm>
            <a:off x="2005975" y="0"/>
            <a:ext cx="4547225" cy="62153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18b6d6f64d6_3_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pl-PL"/>
              <a:t>.</a:t>
            </a:r>
            <a:endParaRPr/>
          </a:p>
        </p:txBody>
      </p:sp>
      <p:sp>
        <p:nvSpPr>
          <p:cNvPr id="280" name="Google Shape;280;g18b6d6f64d6_3_2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rPr lang="pl-PL">
                <a:solidFill>
                  <a:schemeClr val="lt1"/>
                </a:solidFill>
              </a:rPr>
              <a:t>.</a:t>
            </a:r>
            <a:endParaRPr>
              <a:solidFill>
                <a:schemeClr val="lt1"/>
              </a:solidFill>
            </a:endParaRPr>
          </a:p>
        </p:txBody>
      </p:sp>
      <p:pic>
        <p:nvPicPr>
          <p:cNvPr id="281" name="Google Shape;281;g18b6d6f64d6_3_29"/>
          <p:cNvPicPr preferRelativeResize="0"/>
          <p:nvPr/>
        </p:nvPicPr>
        <p:blipFill rotWithShape="1">
          <a:blip r:embed="rId3">
            <a:alphaModFix/>
          </a:blip>
          <a:srcRect b="0" l="0" r="0" t="0"/>
          <a:stretch/>
        </p:blipFill>
        <p:spPr>
          <a:xfrm>
            <a:off x="2021075" y="0"/>
            <a:ext cx="4682625" cy="6294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Summary</a:t>
            </a:r>
            <a:endParaRPr sz="3800"/>
          </a:p>
        </p:txBody>
      </p:sp>
      <p:sp>
        <p:nvSpPr>
          <p:cNvPr id="287" name="Google Shape;287;p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SzPts val="1800"/>
              <a:buNone/>
            </a:pPr>
            <a:r>
              <a:rPr lang="pl-PL">
                <a:solidFill>
                  <a:schemeClr val="lt1"/>
                </a:solidFill>
              </a:rPr>
              <a:t>.</a:t>
            </a:r>
            <a:endParaRPr>
              <a:solidFill>
                <a:schemeClr val="lt1"/>
              </a:solidFill>
            </a:endParaRPr>
          </a:p>
        </p:txBody>
      </p:sp>
      <p:graphicFrame>
        <p:nvGraphicFramePr>
          <p:cNvPr id="288" name="Google Shape;288;p43"/>
          <p:cNvGraphicFramePr/>
          <p:nvPr/>
        </p:nvGraphicFramePr>
        <p:xfrm>
          <a:off x="1524000" y="1651000"/>
          <a:ext cx="3000000" cy="3000000"/>
        </p:xfrm>
        <a:graphic>
          <a:graphicData uri="http://schemas.openxmlformats.org/drawingml/2006/table">
            <a:tbl>
              <a:tblPr bandRow="1" firstRow="1">
                <a:noFill/>
                <a:tableStyleId>{9E360400-A789-45C9-A2DC-24BF77453319}</a:tableStyleId>
              </a:tblPr>
              <a:tblGrid>
                <a:gridCol w="6096000"/>
              </a:tblGrid>
              <a:tr h="326700">
                <a:tc>
                  <a:txBody>
                    <a:bodyPr/>
                    <a:lstStyle/>
                    <a:p>
                      <a:pPr indent="0" lvl="0" marL="0" marR="0" rtl="0" algn="ctr">
                        <a:lnSpc>
                          <a:spcPct val="100000"/>
                        </a:lnSpc>
                        <a:spcBef>
                          <a:spcPts val="0"/>
                        </a:spcBef>
                        <a:spcAft>
                          <a:spcPts val="0"/>
                        </a:spcAft>
                        <a:buClr>
                          <a:srgbClr val="000000"/>
                        </a:buClr>
                        <a:buSzPts val="1400"/>
                        <a:buFont typeface="Arial"/>
                        <a:buNone/>
                      </a:pPr>
                      <a:r>
                        <a:rPr lang="pl-PL" sz="1400" u="none" cap="none" strike="noStrike"/>
                        <a:t>What is important?</a:t>
                      </a:r>
                      <a:endParaRPr sz="1400" u="none" cap="none" strike="noStrike"/>
                    </a:p>
                  </a:txBody>
                  <a:tcPr marT="45725" marB="45725" marR="91450" marL="91450"/>
                </a:tc>
              </a:tr>
              <a:tr h="397500">
                <a:tc>
                  <a:txBody>
                    <a:bodyPr/>
                    <a:lstStyle/>
                    <a:p>
                      <a:pPr indent="0" lvl="0" marL="0" marR="0" rtl="0" algn="ctr">
                        <a:lnSpc>
                          <a:spcPct val="100000"/>
                        </a:lnSpc>
                        <a:spcBef>
                          <a:spcPts val="0"/>
                        </a:spcBef>
                        <a:spcAft>
                          <a:spcPts val="0"/>
                        </a:spcAft>
                        <a:buClr>
                          <a:srgbClr val="000000"/>
                        </a:buClr>
                        <a:buSzPts val="1400"/>
                        <a:buFont typeface="Arial"/>
                        <a:buNone/>
                      </a:pPr>
                      <a:r>
                        <a:rPr b="0" i="1" lang="pl-PL" sz="1400" u="none" cap="none" strike="noStrike">
                          <a:solidFill>
                            <a:schemeClr val="dk1"/>
                          </a:solidFill>
                          <a:latin typeface="Arial"/>
                          <a:ea typeface="Arial"/>
                          <a:cs typeface="Arial"/>
                          <a:sym typeface="Arial"/>
                        </a:rPr>
                        <a:t>Pupils’ prior knowledge and experience</a:t>
                      </a:r>
                      <a:endParaRPr b="0" sz="1400" u="none" cap="none" strike="noStrike">
                        <a:solidFill>
                          <a:schemeClr val="dk1"/>
                        </a:solidFill>
                      </a:endParaRPr>
                    </a:p>
                  </a:txBody>
                  <a:tcPr marT="45725" marB="45725" marR="91450" marL="91450"/>
                </a:tc>
              </a:tr>
              <a:tr h="397500">
                <a:tc>
                  <a:txBody>
                    <a:bodyPr/>
                    <a:lstStyle/>
                    <a:p>
                      <a:pPr indent="0" lvl="0" marL="0" marR="0" rtl="0" algn="ctr">
                        <a:lnSpc>
                          <a:spcPct val="100000"/>
                        </a:lnSpc>
                        <a:spcBef>
                          <a:spcPts val="0"/>
                        </a:spcBef>
                        <a:spcAft>
                          <a:spcPts val="0"/>
                        </a:spcAft>
                        <a:buClr>
                          <a:srgbClr val="000000"/>
                        </a:buClr>
                        <a:buSzPts val="1400"/>
                        <a:buFont typeface="Arial"/>
                        <a:buNone/>
                      </a:pPr>
                      <a:r>
                        <a:rPr b="0" i="1" lang="pl-PL" sz="1400" u="none" cap="none" strike="noStrike">
                          <a:solidFill>
                            <a:schemeClr val="dk1"/>
                          </a:solidFill>
                          <a:latin typeface="Arial"/>
                          <a:ea typeface="Arial"/>
                          <a:cs typeface="Arial"/>
                          <a:sym typeface="Arial"/>
                        </a:rPr>
                        <a:t>Selection of tasks</a:t>
                      </a:r>
                      <a:endParaRPr sz="1400" u="none" cap="none" strike="noStrike"/>
                    </a:p>
                  </a:txBody>
                  <a:tcPr marT="45725" marB="45725" marR="91450" marL="91450"/>
                </a:tc>
              </a:tr>
              <a:tr h="397500">
                <a:tc>
                  <a:txBody>
                    <a:bodyPr/>
                    <a:lstStyle/>
                    <a:p>
                      <a:pPr indent="0" lvl="0" marL="0" marR="0" rtl="0" algn="ctr">
                        <a:lnSpc>
                          <a:spcPct val="100000"/>
                        </a:lnSpc>
                        <a:spcBef>
                          <a:spcPts val="0"/>
                        </a:spcBef>
                        <a:spcAft>
                          <a:spcPts val="0"/>
                        </a:spcAft>
                        <a:buClr>
                          <a:srgbClr val="000000"/>
                        </a:buClr>
                        <a:buSzPts val="1400"/>
                        <a:buFont typeface="Arial"/>
                        <a:buNone/>
                      </a:pPr>
                      <a:r>
                        <a:rPr b="0" i="1" lang="pl-PL" sz="1400" u="none" cap="none" strike="noStrike">
                          <a:solidFill>
                            <a:schemeClr val="dk1"/>
                          </a:solidFill>
                          <a:latin typeface="Arial"/>
                          <a:ea typeface="Arial"/>
                          <a:cs typeface="Arial"/>
                          <a:sym typeface="Arial"/>
                        </a:rPr>
                        <a:t>Sequencing of tasks</a:t>
                      </a:r>
                      <a:endParaRPr sz="1400" u="none" cap="none" strike="noStrike"/>
                    </a:p>
                  </a:txBody>
                  <a:tcPr marT="45725" marB="45725" marR="91450" marL="91450"/>
                </a:tc>
              </a:tr>
              <a:tr h="397500">
                <a:tc>
                  <a:txBody>
                    <a:bodyPr/>
                    <a:lstStyle/>
                    <a:p>
                      <a:pPr indent="0" lvl="0" marL="0" marR="0" rtl="0" algn="ctr">
                        <a:lnSpc>
                          <a:spcPct val="100000"/>
                        </a:lnSpc>
                        <a:spcBef>
                          <a:spcPts val="0"/>
                        </a:spcBef>
                        <a:spcAft>
                          <a:spcPts val="0"/>
                        </a:spcAft>
                        <a:buClr>
                          <a:srgbClr val="000000"/>
                        </a:buClr>
                        <a:buSzPts val="1400"/>
                        <a:buFont typeface="Arial"/>
                        <a:buNone/>
                      </a:pPr>
                      <a:r>
                        <a:rPr b="0" i="1" lang="pl-PL" sz="1400" u="none" cap="none" strike="noStrike">
                          <a:solidFill>
                            <a:schemeClr val="dk1"/>
                          </a:solidFill>
                          <a:latin typeface="Arial"/>
                          <a:ea typeface="Arial"/>
                          <a:cs typeface="Arial"/>
                          <a:sym typeface="Arial"/>
                        </a:rPr>
                        <a:t>Participant structures – Determining forms of learning and working</a:t>
                      </a:r>
                      <a:endParaRPr sz="1400" u="none" cap="none" strike="noStrike"/>
                    </a:p>
                  </a:txBody>
                  <a:tcPr marT="45725" marB="45725" marR="91450" marL="91450"/>
                </a:tc>
              </a:tr>
              <a:tr h="397500">
                <a:tc>
                  <a:txBody>
                    <a:bodyPr/>
                    <a:lstStyle/>
                    <a:p>
                      <a:pPr indent="0" lvl="0" marL="0" marR="0" rtl="0" algn="ctr">
                        <a:lnSpc>
                          <a:spcPct val="100000"/>
                        </a:lnSpc>
                        <a:spcBef>
                          <a:spcPts val="0"/>
                        </a:spcBef>
                        <a:spcAft>
                          <a:spcPts val="0"/>
                        </a:spcAft>
                        <a:buClr>
                          <a:srgbClr val="000000"/>
                        </a:buClr>
                        <a:buSzPts val="1400"/>
                        <a:buFont typeface="Arial"/>
                        <a:buNone/>
                      </a:pPr>
                      <a:r>
                        <a:rPr b="0" i="1" lang="pl-PL" sz="1400" u="none" cap="none" strike="noStrike">
                          <a:solidFill>
                            <a:schemeClr val="dk1"/>
                          </a:solidFill>
                          <a:latin typeface="Arial"/>
                          <a:ea typeface="Arial"/>
                          <a:cs typeface="Arial"/>
                          <a:sym typeface="Arial"/>
                        </a:rPr>
                        <a:t>Use of additional semiotic systems for “message abundancy”</a:t>
                      </a:r>
                      <a:endParaRPr sz="1400" u="none" cap="none" strike="noStrike"/>
                    </a:p>
                  </a:txBody>
                  <a:tcPr marT="45725" marB="45725" marR="91450" marL="91450"/>
                </a:tc>
              </a:tr>
              <a:tr h="397500">
                <a:tc>
                  <a:txBody>
                    <a:bodyPr/>
                    <a:lstStyle/>
                    <a:p>
                      <a:pPr indent="0" lvl="0" marL="0" marR="0" rtl="0" algn="ctr">
                        <a:lnSpc>
                          <a:spcPct val="100000"/>
                        </a:lnSpc>
                        <a:spcBef>
                          <a:spcPts val="0"/>
                        </a:spcBef>
                        <a:spcAft>
                          <a:spcPts val="0"/>
                        </a:spcAft>
                        <a:buClr>
                          <a:srgbClr val="000000"/>
                        </a:buClr>
                        <a:buSzPts val="1400"/>
                        <a:buFont typeface="Arial"/>
                        <a:buNone/>
                      </a:pPr>
                      <a:r>
                        <a:rPr b="0" i="1" lang="pl-PL" sz="1400" u="none" cap="none" strike="noStrike">
                          <a:solidFill>
                            <a:schemeClr val="dk1"/>
                          </a:solidFill>
                          <a:latin typeface="Arial"/>
                          <a:ea typeface="Arial"/>
                          <a:cs typeface="Arial"/>
                          <a:sym typeface="Arial"/>
                        </a:rPr>
                        <a:t>Use of mediational texts and mediational artefacts</a:t>
                      </a:r>
                      <a:endParaRPr sz="1400" u="none" cap="none" strike="noStrike"/>
                    </a:p>
                  </a:txBody>
                  <a:tcPr marT="45725" marB="45725" marR="91450" marL="91450"/>
                </a:tc>
              </a:tr>
              <a:tr h="397500">
                <a:tc>
                  <a:txBody>
                    <a:bodyPr/>
                    <a:lstStyle/>
                    <a:p>
                      <a:pPr indent="0" lvl="0" marL="0" marR="0" rtl="0" algn="ctr">
                        <a:lnSpc>
                          <a:spcPct val="100000"/>
                        </a:lnSpc>
                        <a:spcBef>
                          <a:spcPts val="0"/>
                        </a:spcBef>
                        <a:spcAft>
                          <a:spcPts val="0"/>
                        </a:spcAft>
                        <a:buClr>
                          <a:srgbClr val="000000"/>
                        </a:buClr>
                        <a:buSzPts val="1400"/>
                        <a:buFont typeface="Arial"/>
                        <a:buNone/>
                      </a:pPr>
                      <a:r>
                        <a:rPr b="0" i="1" lang="pl-PL" sz="1400" u="none" cap="none" strike="noStrike">
                          <a:solidFill>
                            <a:schemeClr val="dk1"/>
                          </a:solidFill>
                          <a:latin typeface="Arial"/>
                          <a:ea typeface="Arial"/>
                          <a:cs typeface="Arial"/>
                          <a:sym typeface="Arial"/>
                        </a:rPr>
                        <a:t>Metalinguistic and metacognitive awareness</a:t>
                      </a:r>
                      <a:endParaRPr sz="1400" u="none" cap="none" strike="noStrike"/>
                    </a:p>
                  </a:txBody>
                  <a:tcPr marT="45725" marB="45725" marR="91450" marL="91450"/>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ce5273ae63_0_0"/>
          <p:cNvSpPr txBox="1"/>
          <p:nvPr>
            <p:ph type="title"/>
          </p:nvPr>
        </p:nvSpPr>
        <p:spPr>
          <a:xfrm>
            <a:off x="457200" y="11588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pl-PL" sz="3800"/>
              <a:t>Let's try to describe the process</a:t>
            </a:r>
            <a:endParaRPr sz="3800"/>
          </a:p>
        </p:txBody>
      </p:sp>
      <p:sp>
        <p:nvSpPr>
          <p:cNvPr id="106" name="Google Shape;106;gce5273ae63_0_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800"/>
              <a:buNone/>
            </a:pPr>
            <a:r>
              <a:rPr lang="pl-PL">
                <a:solidFill>
                  <a:schemeClr val="lt1"/>
                </a:solidFill>
              </a:rPr>
              <a:t>.</a:t>
            </a:r>
            <a:endParaRPr>
              <a:solidFill>
                <a:schemeClr val="lt1"/>
              </a:solidFill>
            </a:endParaRPr>
          </a:p>
        </p:txBody>
      </p:sp>
      <p:pic>
        <p:nvPicPr>
          <p:cNvPr descr="Obraz Willi Heidelbach z Pixabay.jpg" id="107" name="Google Shape;107;gce5273ae63_0_0"/>
          <p:cNvPicPr preferRelativeResize="0"/>
          <p:nvPr/>
        </p:nvPicPr>
        <p:blipFill rotWithShape="1">
          <a:blip r:embed="rId3">
            <a:alphaModFix/>
          </a:blip>
          <a:srcRect b="0" l="0" r="0" t="0"/>
          <a:stretch/>
        </p:blipFill>
        <p:spPr>
          <a:xfrm>
            <a:off x="484467" y="1185995"/>
            <a:ext cx="2126256" cy="1594692"/>
          </a:xfrm>
          <a:prstGeom prst="rect">
            <a:avLst/>
          </a:prstGeom>
          <a:noFill/>
          <a:ln>
            <a:noFill/>
          </a:ln>
        </p:spPr>
      </p:pic>
      <p:sp>
        <p:nvSpPr>
          <p:cNvPr id="108" name="Google Shape;108;gce5273ae63_0_0"/>
          <p:cNvSpPr/>
          <p:nvPr/>
        </p:nvSpPr>
        <p:spPr>
          <a:xfrm>
            <a:off x="2610714" y="1899728"/>
            <a:ext cx="440700" cy="4845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Obraz Hebi B. z Pixabay.jpg" id="109" name="Google Shape;109;gce5273ae63_0_0"/>
          <p:cNvPicPr preferRelativeResize="0"/>
          <p:nvPr/>
        </p:nvPicPr>
        <p:blipFill rotWithShape="1">
          <a:blip r:embed="rId4">
            <a:alphaModFix/>
          </a:blip>
          <a:srcRect b="0" l="0" r="0" t="0"/>
          <a:stretch/>
        </p:blipFill>
        <p:spPr>
          <a:xfrm>
            <a:off x="6178621" y="1198364"/>
            <a:ext cx="2076394" cy="1569906"/>
          </a:xfrm>
          <a:prstGeom prst="rect">
            <a:avLst/>
          </a:prstGeom>
          <a:noFill/>
          <a:ln>
            <a:noFill/>
          </a:ln>
        </p:spPr>
      </p:pic>
      <p:pic>
        <p:nvPicPr>
          <p:cNvPr descr="Obraz Alexa z Pixabay.jpg" id="110" name="Google Shape;110;gce5273ae63_0_0"/>
          <p:cNvPicPr preferRelativeResize="0"/>
          <p:nvPr/>
        </p:nvPicPr>
        <p:blipFill rotWithShape="1">
          <a:blip r:embed="rId5">
            <a:alphaModFix/>
          </a:blip>
          <a:srcRect b="0" l="0" r="0" t="0"/>
          <a:stretch/>
        </p:blipFill>
        <p:spPr>
          <a:xfrm>
            <a:off x="2993879" y="1184609"/>
            <a:ext cx="2634960" cy="1597447"/>
          </a:xfrm>
          <a:prstGeom prst="rect">
            <a:avLst/>
          </a:prstGeom>
          <a:noFill/>
          <a:ln>
            <a:noFill/>
          </a:ln>
        </p:spPr>
      </p:pic>
      <p:sp>
        <p:nvSpPr>
          <p:cNvPr id="111" name="Google Shape;111;gce5273ae63_0_0"/>
          <p:cNvSpPr/>
          <p:nvPr/>
        </p:nvSpPr>
        <p:spPr>
          <a:xfrm>
            <a:off x="5683401" y="1741009"/>
            <a:ext cx="440700" cy="4845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2" name="Google Shape;112;gce5273ae63_0_0"/>
          <p:cNvSpPr txBox="1"/>
          <p:nvPr/>
        </p:nvSpPr>
        <p:spPr>
          <a:xfrm>
            <a:off x="139700" y="2707600"/>
            <a:ext cx="9231000" cy="2678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pl-PL" sz="2100" u="none" cap="none" strike="noStrike">
                <a:solidFill>
                  <a:srgbClr val="000000"/>
                </a:solidFill>
                <a:latin typeface="Calibri"/>
                <a:ea typeface="Calibri"/>
                <a:cs typeface="Calibri"/>
                <a:sym typeface="Calibri"/>
              </a:rPr>
              <a:t>Most of the subject content conveyed in texts is often accompanied by many instructions and comments. Misunderstanding or insufficient understanding of the message and /or accompanying commands inhibits the learning process</a:t>
            </a:r>
            <a:r>
              <a:rPr lang="pl-PL" sz="2100">
                <a:latin typeface="Calibri"/>
                <a:ea typeface="Calibri"/>
                <a:cs typeface="Calibri"/>
                <a:sym typeface="Calibri"/>
              </a:rPr>
              <a:t> (</a:t>
            </a:r>
            <a:r>
              <a:rPr b="0" i="0" lang="pl-PL" sz="2100" u="none" cap="none" strike="noStrike">
                <a:solidFill>
                  <a:srgbClr val="000000"/>
                </a:solidFill>
                <a:latin typeface="Calibri"/>
                <a:ea typeface="Calibri"/>
                <a:cs typeface="Calibri"/>
                <a:sym typeface="Calibri"/>
              </a:rPr>
              <a:t>Seretny, A.</a:t>
            </a:r>
            <a:r>
              <a:rPr lang="pl-PL" sz="2100">
                <a:latin typeface="Calibri"/>
                <a:ea typeface="Calibri"/>
                <a:cs typeface="Calibri"/>
                <a:sym typeface="Calibri"/>
              </a:rPr>
              <a:t>, </a:t>
            </a:r>
            <a:r>
              <a:rPr b="0" i="0" lang="pl-PL" sz="2100" u="none" cap="none" strike="noStrike">
                <a:solidFill>
                  <a:srgbClr val="000000"/>
                </a:solidFill>
                <a:latin typeface="Calibri"/>
                <a:ea typeface="Calibri"/>
                <a:cs typeface="Calibri"/>
                <a:sym typeface="Calibri"/>
              </a:rPr>
              <a:t>2019: 18). </a:t>
            </a:r>
            <a:endParaRPr b="0" i="0" sz="2100" u="none" cap="none" strike="noStrike">
              <a:solidFill>
                <a:srgbClr val="000000"/>
              </a:solidFill>
              <a:latin typeface="Calibri"/>
              <a:ea typeface="Calibri"/>
              <a:cs typeface="Calibri"/>
              <a:sym typeface="Calibri"/>
            </a:endParaRPr>
          </a:p>
          <a:p>
            <a:pPr indent="-228600" lvl="0" marL="228600" marR="0" rtl="0" algn="l">
              <a:lnSpc>
                <a:spcPct val="100000"/>
              </a:lnSpc>
              <a:spcBef>
                <a:spcPts val="0"/>
              </a:spcBef>
              <a:spcAft>
                <a:spcPts val="0"/>
              </a:spcAft>
              <a:buClr>
                <a:srgbClr val="000000"/>
              </a:buClr>
              <a:buSzPts val="1800"/>
              <a:buFont typeface="Arial"/>
              <a:buNone/>
            </a:pPr>
            <a:r>
              <a:t/>
            </a:r>
            <a:endParaRPr b="0" i="1" sz="2100" u="none" cap="none" strike="noStrike">
              <a:solidFill>
                <a:srgbClr val="000000"/>
              </a:solidFill>
              <a:latin typeface="Calibri"/>
              <a:ea typeface="Calibri"/>
              <a:cs typeface="Calibri"/>
              <a:sym typeface="Calibri"/>
            </a:endParaRPr>
          </a:p>
          <a:p>
            <a:pPr indent="-228600" lvl="0" marL="228600" marR="0" rtl="0" algn="just">
              <a:lnSpc>
                <a:spcPct val="100000"/>
              </a:lnSpc>
              <a:spcBef>
                <a:spcPts val="0"/>
              </a:spcBef>
              <a:spcAft>
                <a:spcPts val="0"/>
              </a:spcAft>
              <a:buClr>
                <a:srgbClr val="000000"/>
              </a:buClr>
              <a:buSzPts val="1800"/>
              <a:buFont typeface="Arial"/>
              <a:buNone/>
            </a:pPr>
            <a:r>
              <a:rPr b="0" i="0" lang="pl-PL" sz="2100" u="none" cap="none" strike="noStrike">
                <a:solidFill>
                  <a:srgbClr val="000000"/>
                </a:solidFill>
                <a:latin typeface="Calibri"/>
                <a:ea typeface="Calibri"/>
                <a:cs typeface="Calibri"/>
                <a:sym typeface="Calibri"/>
              </a:rPr>
              <a:t>Effective reading and understanding of the text in this situation is not possible</a:t>
            </a:r>
            <a:endParaRPr b="0" i="0" sz="2100" u="none" cap="none" strike="noStrike">
              <a:solidFill>
                <a:srgbClr val="000000"/>
              </a:solidFill>
              <a:latin typeface="Calibri"/>
              <a:ea typeface="Calibri"/>
              <a:cs typeface="Calibri"/>
              <a:sym typeface="Calibri"/>
            </a:endParaRPr>
          </a:p>
          <a:p>
            <a:pPr indent="-228600" lvl="0" marL="228600" marR="0" rtl="0" algn="just">
              <a:lnSpc>
                <a:spcPct val="100000"/>
              </a:lnSpc>
              <a:spcBef>
                <a:spcPts val="0"/>
              </a:spcBef>
              <a:spcAft>
                <a:spcPts val="0"/>
              </a:spcAft>
              <a:buClr>
                <a:srgbClr val="000000"/>
              </a:buClr>
              <a:buSzPts val="1800"/>
              <a:buFont typeface="Arial"/>
              <a:buNone/>
            </a:pPr>
            <a:r>
              <a:rPr b="0" i="0" lang="pl-PL" sz="2100" u="none" cap="none" strike="noStrike">
                <a:solidFill>
                  <a:srgbClr val="000000"/>
                </a:solidFill>
                <a:latin typeface="Calibri"/>
                <a:ea typeface="Calibri"/>
                <a:cs typeface="Calibri"/>
                <a:sym typeface="Calibri"/>
              </a:rPr>
              <a:t>without strategies, as they are effective methods of solving difficulties and</a:t>
            </a:r>
            <a:endParaRPr b="0" i="0" sz="2100" u="none" cap="none" strike="noStrike">
              <a:solidFill>
                <a:srgbClr val="000000"/>
              </a:solidFill>
              <a:latin typeface="Calibri"/>
              <a:ea typeface="Calibri"/>
              <a:cs typeface="Calibri"/>
              <a:sym typeface="Calibri"/>
            </a:endParaRPr>
          </a:p>
          <a:p>
            <a:pPr indent="-228600" lvl="0" marL="228600" marR="0" rtl="0" algn="l">
              <a:lnSpc>
                <a:spcPct val="100000"/>
              </a:lnSpc>
              <a:spcBef>
                <a:spcPts val="0"/>
              </a:spcBef>
              <a:spcAft>
                <a:spcPts val="0"/>
              </a:spcAft>
              <a:buClr>
                <a:srgbClr val="000000"/>
              </a:buClr>
              <a:buSzPts val="1800"/>
              <a:buFont typeface="Arial"/>
              <a:buNone/>
            </a:pPr>
            <a:r>
              <a:rPr b="0" i="0" lang="pl-PL" sz="2100" u="none" cap="none" strike="noStrike">
                <a:solidFill>
                  <a:srgbClr val="000000"/>
                </a:solidFill>
                <a:latin typeface="Calibri"/>
                <a:ea typeface="Calibri"/>
                <a:cs typeface="Calibri"/>
                <a:sym typeface="Calibri"/>
              </a:rPr>
              <a:t>problems</a:t>
            </a:r>
            <a:r>
              <a:rPr lang="pl-PL" sz="2100">
                <a:latin typeface="Calibri"/>
                <a:ea typeface="Calibri"/>
                <a:cs typeface="Calibri"/>
                <a:sym typeface="Calibri"/>
              </a:rPr>
              <a:t> (</a:t>
            </a:r>
            <a:r>
              <a:rPr b="0" i="0" lang="pl-PL" sz="2100" u="none" cap="none" strike="noStrike">
                <a:solidFill>
                  <a:srgbClr val="000000"/>
                </a:solidFill>
                <a:latin typeface="Calibri"/>
                <a:ea typeface="Calibri"/>
                <a:cs typeface="Calibri"/>
                <a:sym typeface="Calibri"/>
              </a:rPr>
              <a:t>Kugiel-Abuhasna</a:t>
            </a:r>
            <a:r>
              <a:rPr lang="pl-PL" sz="2100">
                <a:latin typeface="Calibri"/>
                <a:ea typeface="Calibri"/>
                <a:cs typeface="Calibri"/>
                <a:sym typeface="Calibri"/>
              </a:rPr>
              <a:t>, </a:t>
            </a:r>
            <a:r>
              <a:rPr b="0" i="0" lang="pl-PL" sz="2100" u="none" cap="none" strike="noStrike">
                <a:solidFill>
                  <a:srgbClr val="000000"/>
                </a:solidFill>
                <a:latin typeface="Calibri"/>
                <a:ea typeface="Calibri"/>
                <a:cs typeface="Calibri"/>
                <a:sym typeface="Calibri"/>
              </a:rPr>
              <a:t>2019: 9).</a:t>
            </a:r>
            <a:endParaRPr b="0" i="0" sz="2100" u="none" cap="none" strike="noStrik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Sources of p</a:t>
            </a:r>
            <a:r>
              <a:rPr lang="pl-PL" sz="3800"/>
              <a:t>ictures</a:t>
            </a:r>
            <a:endParaRPr sz="3800"/>
          </a:p>
        </p:txBody>
      </p:sp>
      <p:sp>
        <p:nvSpPr>
          <p:cNvPr id="294" name="Google Shape;294;p4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360"/>
              </a:spcBef>
              <a:spcAft>
                <a:spcPts val="0"/>
              </a:spcAft>
              <a:buSzPts val="1800"/>
              <a:buNone/>
            </a:pPr>
            <a:r>
              <a:rPr lang="pl-PL" sz="1700"/>
              <a:t>Willi Heidelbach  (Pixabay) </a:t>
            </a:r>
            <a:r>
              <a:rPr lang="pl-PL" sz="1700" u="sng">
                <a:solidFill>
                  <a:schemeClr val="hlink"/>
                </a:solidFill>
                <a:hlinkClick r:id="rId3"/>
              </a:rPr>
              <a:t>https://pixabay.com/pl/photos/puzzle-pasuje-zgodzi%c4%87-si%c4%99-brakuje-693870/</a:t>
            </a:r>
            <a:endParaRPr sz="1700"/>
          </a:p>
          <a:p>
            <a:pPr indent="-342900" lvl="0" marL="457200" rtl="0" algn="l">
              <a:lnSpc>
                <a:spcPct val="100000"/>
              </a:lnSpc>
              <a:spcBef>
                <a:spcPts val="360"/>
              </a:spcBef>
              <a:spcAft>
                <a:spcPts val="0"/>
              </a:spcAft>
              <a:buSzPts val="1800"/>
              <a:buNone/>
            </a:pPr>
            <a:r>
              <a:rPr lang="pl-PL" sz="1700" u="sng">
                <a:solidFill>
                  <a:schemeClr val="hlink"/>
                </a:solidFill>
                <a:hlinkClick r:id="rId4"/>
              </a:rPr>
              <a:t>Alexa</a:t>
            </a:r>
            <a:r>
              <a:rPr lang="pl-PL" sz="1700"/>
              <a:t> (</a:t>
            </a:r>
            <a:r>
              <a:rPr lang="pl-PL" sz="1700" u="sng">
                <a:solidFill>
                  <a:schemeClr val="hlink"/>
                </a:solidFill>
                <a:hlinkClick r:id="rId5"/>
              </a:rPr>
              <a:t>Pixabay</a:t>
            </a:r>
            <a:r>
              <a:rPr lang="pl-PL" sz="1700"/>
              <a:t>)</a:t>
            </a:r>
            <a:r>
              <a:rPr lang="pl-PL" sz="1700"/>
              <a:t> </a:t>
            </a:r>
            <a:r>
              <a:rPr lang="pl-PL" sz="1700" u="sng">
                <a:solidFill>
                  <a:schemeClr val="hlink"/>
                </a:solidFill>
                <a:hlinkClick r:id="rId6"/>
              </a:rPr>
              <a:t>https://pixabay.com/pl/photos/puzzle-ostatnia-cz%c4%99%c5%9b%c4%87-3223941/</a:t>
            </a:r>
            <a:endParaRPr sz="1700"/>
          </a:p>
          <a:p>
            <a:pPr indent="-342900" lvl="0" marL="457200" rtl="0" algn="l">
              <a:lnSpc>
                <a:spcPct val="100000"/>
              </a:lnSpc>
              <a:spcBef>
                <a:spcPts val="360"/>
              </a:spcBef>
              <a:spcAft>
                <a:spcPts val="0"/>
              </a:spcAft>
              <a:buSzPts val="1800"/>
              <a:buNone/>
            </a:pPr>
            <a:r>
              <a:rPr lang="pl-PL" sz="1700" u="sng">
                <a:solidFill>
                  <a:schemeClr val="hlink"/>
                </a:solidFill>
                <a:hlinkClick r:id="rId7"/>
              </a:rPr>
              <a:t>Hebi B.</a:t>
            </a:r>
            <a:r>
              <a:rPr lang="pl-PL" sz="1700"/>
              <a:t> (</a:t>
            </a:r>
            <a:r>
              <a:rPr lang="pl-PL" sz="1700" u="sng">
                <a:solidFill>
                  <a:schemeClr val="hlink"/>
                </a:solidFill>
                <a:hlinkClick r:id="rId8"/>
              </a:rPr>
              <a:t>Pixabay</a:t>
            </a:r>
            <a:r>
              <a:rPr lang="pl-PL" sz="1700"/>
              <a:t>)</a:t>
            </a:r>
            <a:r>
              <a:rPr lang="pl-PL" sz="1700"/>
              <a:t> </a:t>
            </a:r>
            <a:r>
              <a:rPr lang="pl-PL" sz="1700" u="sng">
                <a:solidFill>
                  <a:schemeClr val="hlink"/>
                </a:solidFill>
                <a:hlinkClick r:id="rId9"/>
              </a:rPr>
              <a:t>https://pixabay.com/pl/photos/puzzle-wyznaczenie-654962/</a:t>
            </a:r>
            <a:endParaRPr sz="1700"/>
          </a:p>
          <a:p>
            <a:pPr indent="-342900" lvl="0" marL="457200" rtl="0" algn="l">
              <a:lnSpc>
                <a:spcPct val="100000"/>
              </a:lnSpc>
              <a:spcBef>
                <a:spcPts val="360"/>
              </a:spcBef>
              <a:spcAft>
                <a:spcPts val="0"/>
              </a:spcAft>
              <a:buSzPts val="1800"/>
              <a:buNone/>
            </a:pPr>
            <a:r>
              <a:rPr lang="pl-PL" sz="1700"/>
              <a:t>Mike Foster (Pixabay) </a:t>
            </a:r>
            <a:r>
              <a:rPr lang="pl-PL" sz="1700" u="sng">
                <a:solidFill>
                  <a:schemeClr val="hlink"/>
                </a:solidFill>
                <a:hlinkClick r:id="rId10"/>
              </a:rPr>
              <a:t>https://pixabay.com/pl/photos/biegacz-przeszkoda-uruchomi%c4%87-sport-555074/</a:t>
            </a:r>
            <a:endParaRPr sz="1700"/>
          </a:p>
          <a:p>
            <a:pPr indent="-342900" lvl="0" marL="457200" rtl="0" algn="l">
              <a:lnSpc>
                <a:spcPct val="100000"/>
              </a:lnSpc>
              <a:spcBef>
                <a:spcPts val="360"/>
              </a:spcBef>
              <a:spcAft>
                <a:spcPts val="0"/>
              </a:spcAft>
              <a:buSzPts val="1800"/>
              <a:buNone/>
            </a:pPr>
            <a:r>
              <a:rPr lang="pl-PL" sz="1700"/>
              <a:t>Helmin A., Holeczek, J. (2019). </a:t>
            </a:r>
            <a:r>
              <a:rPr i="1" lang="pl-PL" sz="1700"/>
              <a:t>Biologia na czasie 1. Podręcznik dla liceum ogólnokształcącego i technikum</a:t>
            </a:r>
            <a:r>
              <a:rPr lang="pl-PL" sz="1700"/>
              <a:t>,</a:t>
            </a:r>
            <a:r>
              <a:rPr i="1" lang="pl-PL" sz="1700"/>
              <a:t> </a:t>
            </a:r>
            <a:r>
              <a:rPr lang="pl-PL" sz="1700"/>
              <a:t>p. 38.</a:t>
            </a:r>
            <a:endParaRPr sz="3900"/>
          </a:p>
          <a:p>
            <a:pPr indent="-342900" lvl="0" marL="457200" rtl="0" algn="l">
              <a:lnSpc>
                <a:spcPct val="100000"/>
              </a:lnSpc>
              <a:spcBef>
                <a:spcPts val="360"/>
              </a:spcBef>
              <a:spcAft>
                <a:spcPts val="0"/>
              </a:spcAft>
              <a:buSzPts val="1800"/>
              <a:buNone/>
            </a:pPr>
            <a:r>
              <a:t/>
            </a:r>
            <a:endParaRPr sz="1000"/>
          </a:p>
          <a:p>
            <a:pPr indent="-342900" lvl="0" marL="457200" rtl="0" algn="l">
              <a:lnSpc>
                <a:spcPct val="100000"/>
              </a:lnSpc>
              <a:spcBef>
                <a:spcPts val="360"/>
              </a:spcBef>
              <a:spcAft>
                <a:spcPts val="0"/>
              </a:spcAft>
              <a:buSzPts val="1800"/>
              <a:buNone/>
            </a:pPr>
            <a:r>
              <a:t/>
            </a:r>
            <a:endParaRPr sz="1000"/>
          </a:p>
          <a:p>
            <a:pPr indent="-342900" lvl="0" marL="457200" rtl="0" algn="l">
              <a:lnSpc>
                <a:spcPct val="100000"/>
              </a:lnSpc>
              <a:spcBef>
                <a:spcPts val="360"/>
              </a:spcBef>
              <a:spcAft>
                <a:spcPts val="0"/>
              </a:spcAft>
              <a:buSzPts val="1800"/>
              <a:buNone/>
            </a:pPr>
            <a:r>
              <a:t/>
            </a:r>
            <a:endParaRPr sz="1000"/>
          </a:p>
          <a:p>
            <a:pPr indent="-342900" lvl="0" marL="457200" rtl="0" algn="l">
              <a:lnSpc>
                <a:spcPct val="100000"/>
              </a:lnSpc>
              <a:spcBef>
                <a:spcPts val="360"/>
              </a:spcBef>
              <a:spcAft>
                <a:spcPts val="0"/>
              </a:spcAft>
              <a:buSzPts val="1800"/>
              <a:buNone/>
            </a:pPr>
            <a:r>
              <a:t/>
            </a:r>
            <a:endParaRPr sz="1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18b3532e20d_4_7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Referencesin Polish</a:t>
            </a:r>
            <a:endParaRPr sz="3800">
              <a:latin typeface="Verdana"/>
              <a:ea typeface="Verdana"/>
              <a:cs typeface="Verdana"/>
              <a:sym typeface="Verdana"/>
            </a:endParaRPr>
          </a:p>
        </p:txBody>
      </p:sp>
      <p:sp>
        <p:nvSpPr>
          <p:cNvPr id="300" name="Google Shape;300;g18b3532e20d_4_7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360"/>
              </a:spcBef>
              <a:spcAft>
                <a:spcPts val="0"/>
              </a:spcAft>
              <a:buSzPts val="1800"/>
              <a:buNone/>
            </a:pPr>
            <a:r>
              <a:t/>
            </a:r>
            <a:endParaRPr sz="1700">
              <a:solidFill>
                <a:srgbClr val="000000"/>
              </a:solidFill>
            </a:endParaRPr>
          </a:p>
          <a:p>
            <a:pPr indent="0" lvl="0" marL="0" rtl="0" algn="l">
              <a:lnSpc>
                <a:spcPct val="100000"/>
              </a:lnSpc>
              <a:spcBef>
                <a:spcPts val="0"/>
              </a:spcBef>
              <a:spcAft>
                <a:spcPts val="0"/>
              </a:spcAft>
              <a:buClr>
                <a:schemeClr val="dk1"/>
              </a:buClr>
              <a:buSzPts val="1000"/>
              <a:buFont typeface="Arial"/>
              <a:buNone/>
            </a:pPr>
            <a:r>
              <a:rPr lang="pl-PL" sz="1500"/>
              <a:t>Kugiel-Abuhasna, I. (2019).</a:t>
            </a:r>
            <a:r>
              <a:rPr b="1" lang="pl-PL" sz="1500"/>
              <a:t> </a:t>
            </a:r>
            <a:r>
              <a:rPr i="1" lang="pl-PL" sz="1500"/>
              <a:t>Studiologia. Podręcznik polskiego języka naukowego dla cudzoziemców na poziomie B1</a:t>
            </a:r>
            <a:r>
              <a:rPr lang="pl-PL" sz="1500"/>
              <a:t>. Kraków.</a:t>
            </a:r>
            <a:endParaRPr sz="1500"/>
          </a:p>
          <a:p>
            <a:pPr indent="0" lvl="0" marL="0" rtl="0" algn="l">
              <a:lnSpc>
                <a:spcPct val="100000"/>
              </a:lnSpc>
              <a:spcBef>
                <a:spcPts val="0"/>
              </a:spcBef>
              <a:spcAft>
                <a:spcPts val="0"/>
              </a:spcAft>
              <a:buSzPts val="1800"/>
              <a:buNone/>
            </a:pPr>
            <a:r>
              <a:rPr lang="pl-PL" sz="1500"/>
              <a:t>Seretny, A. (2019). </a:t>
            </a:r>
            <a:r>
              <a:rPr i="1" lang="pl-PL" sz="1500"/>
              <a:t>Inferencja leksykalna – ważna strategia czytelnicza w języku obcym</a:t>
            </a:r>
            <a:r>
              <a:rPr lang="pl-PL" sz="1500"/>
              <a:t>.</a:t>
            </a:r>
            <a:r>
              <a:rPr i="1" lang="pl-PL" sz="1500"/>
              <a:t> </a:t>
            </a:r>
            <a:r>
              <a:rPr lang="pl-PL" sz="1500"/>
              <a:t>[in:] "Polonicum" 2019, 31/32, p. 18, 20, 21, 24. Available online at: </a:t>
            </a:r>
            <a:r>
              <a:rPr lang="pl-PL" sz="1500" u="sng">
                <a:solidFill>
                  <a:schemeClr val="hlink"/>
                </a:solidFill>
                <a:hlinkClick r:id="rId3"/>
              </a:rPr>
              <a:t>http://polonicum.uw.edu.pl/wp-content/uploads/2020/06/Polonicum31-32-korekta-2.pdf</a:t>
            </a:r>
            <a:r>
              <a:rPr lang="pl-PL" sz="1500"/>
              <a:t> accessed August 16th 2022.</a:t>
            </a:r>
            <a:endParaRPr sz="1500"/>
          </a:p>
          <a:p>
            <a:pPr indent="0" lvl="0" marL="0" rtl="0" algn="l">
              <a:lnSpc>
                <a:spcPct val="100000"/>
              </a:lnSpc>
              <a:spcBef>
                <a:spcPts val="360"/>
              </a:spcBef>
              <a:spcAft>
                <a:spcPts val="0"/>
              </a:spcAft>
              <a:buSzPts val="1800"/>
              <a:buNone/>
            </a:pPr>
            <a:r>
              <a:rPr lang="pl-PL" sz="1500"/>
              <a:t>Seretny, A. (2016). </a:t>
            </a:r>
            <a:r>
              <a:rPr i="1" lang="pl-PL" sz="1500"/>
              <a:t>Stopień trudności słowa w perspektywie glottodydaktycznej</a:t>
            </a:r>
            <a:r>
              <a:rPr lang="pl-PL" sz="1500"/>
              <a:t>. [in:] "Języki Obce w Szkole"  1, p. 22. Available online at: </a:t>
            </a:r>
            <a:r>
              <a:rPr lang="pl-PL" sz="1500" u="sng">
                <a:solidFill>
                  <a:schemeClr val="hlink"/>
                </a:solidFill>
                <a:hlinkClick r:id="rId4"/>
              </a:rPr>
              <a:t>https://jows.pl/artykuly/stopien-trudnosci-slowa-w-perspektywie-glottodydaktycznej</a:t>
            </a:r>
            <a:r>
              <a:rPr lang="pl-PL" sz="1500"/>
              <a:t> accessed June 22th 2023.</a:t>
            </a:r>
            <a:endParaRPr sz="1500"/>
          </a:p>
          <a:p>
            <a:pPr indent="0" lvl="0" marL="0" rtl="0" algn="just">
              <a:lnSpc>
                <a:spcPct val="100000"/>
              </a:lnSpc>
              <a:spcBef>
                <a:spcPts val="360"/>
              </a:spcBef>
              <a:spcAft>
                <a:spcPts val="0"/>
              </a:spcAft>
              <a:buSzPts val="1800"/>
              <a:buNone/>
            </a:pPr>
            <a:r>
              <a:t/>
            </a:r>
            <a:endParaRPr sz="1700">
              <a:solidFill>
                <a:srgbClr val="000000"/>
              </a:solidFill>
            </a:endParaRPr>
          </a:p>
          <a:p>
            <a:pPr indent="0" lvl="0" marL="0" rtl="0" algn="just">
              <a:lnSpc>
                <a:spcPct val="100000"/>
              </a:lnSpc>
              <a:spcBef>
                <a:spcPts val="360"/>
              </a:spcBef>
              <a:spcAft>
                <a:spcPts val="0"/>
              </a:spcAft>
              <a:buSzPts val="1800"/>
              <a:buNone/>
            </a:pPr>
            <a:r>
              <a:t/>
            </a:r>
            <a:endParaRPr sz="15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255f7a7aa82_3_0"/>
          <p:cNvSpPr txBox="1"/>
          <p:nvPr>
            <p:ph idx="1" type="body"/>
          </p:nvPr>
        </p:nvSpPr>
        <p:spPr>
          <a:xfrm>
            <a:off x="457200" y="258775"/>
            <a:ext cx="8595900" cy="47085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400"/>
              </a:spcBef>
              <a:spcAft>
                <a:spcPts val="0"/>
              </a:spcAft>
              <a:buClr>
                <a:schemeClr val="dk1"/>
              </a:buClr>
              <a:buSzPts val="1100"/>
              <a:buFont typeface="Arial"/>
              <a:buNone/>
            </a:pPr>
            <a:r>
              <a:rPr lang="pl-PL" sz="2500"/>
              <a:t>References in </a:t>
            </a:r>
            <a:r>
              <a:rPr lang="pl-PL" sz="2500"/>
              <a:t>English</a:t>
            </a:r>
            <a:endParaRPr sz="2500"/>
          </a:p>
          <a:p>
            <a:pPr indent="0" lvl="0" marL="0" rtl="0" algn="just">
              <a:lnSpc>
                <a:spcPct val="115000"/>
              </a:lnSpc>
              <a:spcBef>
                <a:spcPts val="1200"/>
              </a:spcBef>
              <a:spcAft>
                <a:spcPts val="0"/>
              </a:spcAft>
              <a:buClr>
                <a:schemeClr val="dk1"/>
              </a:buClr>
              <a:buSzPts val="1100"/>
              <a:buFont typeface="Arial"/>
              <a:buNone/>
            </a:pPr>
            <a:r>
              <a:t/>
            </a:r>
            <a:endParaRPr sz="1500"/>
          </a:p>
          <a:p>
            <a:pPr indent="0" lvl="0" marL="0" rtl="0" algn="just">
              <a:lnSpc>
                <a:spcPct val="115000"/>
              </a:lnSpc>
              <a:spcBef>
                <a:spcPts val="1200"/>
              </a:spcBef>
              <a:spcAft>
                <a:spcPts val="0"/>
              </a:spcAft>
              <a:buClr>
                <a:schemeClr val="dk1"/>
              </a:buClr>
              <a:buSzPts val="1100"/>
              <a:buFont typeface="Arial"/>
              <a:buNone/>
            </a:pPr>
            <a:r>
              <a:rPr lang="pl-PL" sz="1500"/>
              <a:t>Britannica Education (2023). </a:t>
            </a:r>
            <a:r>
              <a:rPr i="1" lang="pl-PL" sz="1500"/>
              <a:t>Sustainability, Junior Cycle Geography and CSPE</a:t>
            </a:r>
            <a:r>
              <a:rPr lang="pl-PL" sz="1500"/>
              <a:t>. , Scoilnet: Ireland. Available online at</a:t>
            </a:r>
            <a:r>
              <a:rPr lang="pl-PL" sz="1500">
                <a:solidFill>
                  <a:schemeClr val="hlink"/>
                </a:solidFill>
                <a:uFill>
                  <a:noFill/>
                </a:uFill>
                <a:hlinkClick r:id="rId3"/>
              </a:rPr>
              <a:t> </a:t>
            </a:r>
            <a:r>
              <a:rPr lang="pl-PL" sz="1500" u="sng">
                <a:solidFill>
                  <a:schemeClr val="hlink"/>
                </a:solidFill>
                <a:hlinkClick r:id="rId4"/>
              </a:rPr>
              <a:t>https://www.scoilnet.ie/uploads/resources/39149/39002.pdf</a:t>
            </a:r>
            <a:r>
              <a:rPr lang="pl-PL" sz="1500"/>
              <a:t> accessed June 10th 2023. </a:t>
            </a:r>
            <a:endParaRPr sz="1500"/>
          </a:p>
          <a:p>
            <a:pPr indent="0" lvl="0" marL="0" rtl="0" algn="just">
              <a:lnSpc>
                <a:spcPct val="115000"/>
              </a:lnSpc>
              <a:spcBef>
                <a:spcPts val="1200"/>
              </a:spcBef>
              <a:spcAft>
                <a:spcPts val="0"/>
              </a:spcAft>
              <a:buClr>
                <a:schemeClr val="dk1"/>
              </a:buClr>
              <a:buSzPts val="1100"/>
              <a:buFont typeface="Arial"/>
              <a:buNone/>
            </a:pPr>
            <a:r>
              <a:rPr lang="pl-PL" sz="1500"/>
              <a:t>Council of Europe (2023). </a:t>
            </a:r>
            <a:r>
              <a:rPr i="1" lang="pl-PL" sz="1500"/>
              <a:t>‘Les Français à Montréal’</a:t>
            </a:r>
            <a:r>
              <a:rPr b="1" i="1" lang="pl-PL" sz="1500"/>
              <a:t>,</a:t>
            </a:r>
            <a:r>
              <a:rPr i="1" lang="pl-PL" sz="1500"/>
              <a:t> CIEP French Reading</a:t>
            </a:r>
            <a:r>
              <a:rPr lang="pl-PL" sz="1500"/>
              <a:t>. Available online at:</a:t>
            </a:r>
            <a:r>
              <a:rPr b="1" lang="pl-PL" sz="1500" u="sng">
                <a:solidFill>
                  <a:schemeClr val="hlink"/>
                </a:solidFill>
                <a:hlinkClick r:id="rId5"/>
              </a:rPr>
              <a:t> </a:t>
            </a:r>
            <a:r>
              <a:rPr lang="pl-PL" sz="1500" u="sng">
                <a:solidFill>
                  <a:srgbClr val="1155CC"/>
                </a:solidFill>
                <a:hlinkClick r:id="rId6">
                  <a:extLst>
                    <a:ext uri="{A12FA001-AC4F-418D-AE19-62706E023703}">
                      <ahyp:hlinkClr val="tx"/>
                    </a:ext>
                  </a:extLst>
                </a:hlinkClick>
              </a:rPr>
              <a:t>https://rm.coe.int/CoERMPublicCommonSearchServices/DisplayDCTMContent?documentId=090000168069a119</a:t>
            </a:r>
            <a:r>
              <a:rPr lang="pl-PL" sz="1500"/>
              <a:t> accessed June 23</a:t>
            </a:r>
            <a:r>
              <a:rPr baseline="30000" lang="pl-PL" sz="1500"/>
              <a:t>rd</a:t>
            </a:r>
            <a:r>
              <a:rPr lang="pl-PL" sz="1500"/>
              <a:t>, 2023.</a:t>
            </a:r>
            <a:endParaRPr sz="1500"/>
          </a:p>
          <a:p>
            <a:pPr indent="0" lvl="0" marL="0" rtl="0" algn="just">
              <a:lnSpc>
                <a:spcPct val="115000"/>
              </a:lnSpc>
              <a:spcBef>
                <a:spcPts val="1200"/>
              </a:spcBef>
              <a:spcAft>
                <a:spcPts val="0"/>
              </a:spcAft>
              <a:buClr>
                <a:schemeClr val="dk1"/>
              </a:buClr>
              <a:buSzPts val="1100"/>
              <a:buFont typeface="Arial"/>
              <a:buNone/>
            </a:pPr>
            <a:r>
              <a:rPr lang="pl-PL" sz="1500"/>
              <a:t>Cosgrove, J., Perkins, R., Shiel, G., Fish, R., &amp; McGuinness, L. (2012). </a:t>
            </a:r>
            <a:r>
              <a:rPr i="1" lang="pl-PL" sz="1500"/>
              <a:t>Teaching and Learning in Project Maths: Insights from Teachers who Participated in PISA 2012</a:t>
            </a:r>
            <a:r>
              <a:rPr lang="pl-PL" sz="1500"/>
              <a:t>. Dublin: Educational Research Centre.</a:t>
            </a:r>
            <a:endParaRPr sz="1500"/>
          </a:p>
          <a:p>
            <a:pPr indent="0" lvl="0" marL="0" rtl="0" algn="just">
              <a:lnSpc>
                <a:spcPct val="115000"/>
              </a:lnSpc>
              <a:spcBef>
                <a:spcPts val="1200"/>
              </a:spcBef>
              <a:spcAft>
                <a:spcPts val="0"/>
              </a:spcAft>
              <a:buClr>
                <a:schemeClr val="dk1"/>
              </a:buClr>
              <a:buSzPts val="1100"/>
              <a:buFont typeface="Arial"/>
              <a:buNone/>
            </a:pPr>
            <a:r>
              <a:rPr lang="pl-PL" sz="1500"/>
              <a:t>Ellerton, N.F. and Clarkson, P.C. (1996). </a:t>
            </a:r>
            <a:r>
              <a:rPr i="1" lang="pl-PL" sz="1500"/>
              <a:t>Language factors in mathematics teaching and learning</a:t>
            </a:r>
            <a:r>
              <a:rPr lang="pl-PL" sz="1500"/>
              <a:t>. [in] A.J. Bishop et al (Eds.), International handbook of mathematics education (pp. 987-1033). Leiden: Kluwer Academic Publishers.</a:t>
            </a:r>
            <a:endParaRPr sz="1500"/>
          </a:p>
          <a:p>
            <a:pPr indent="0" lvl="0" marL="0" rtl="0" algn="just">
              <a:lnSpc>
                <a:spcPct val="115000"/>
              </a:lnSpc>
              <a:spcBef>
                <a:spcPts val="1200"/>
              </a:spcBef>
              <a:spcAft>
                <a:spcPts val="0"/>
              </a:spcAft>
              <a:buClr>
                <a:schemeClr val="dk1"/>
              </a:buClr>
              <a:buSzPts val="1100"/>
              <a:buFont typeface="Arial"/>
              <a:buNone/>
            </a:pPr>
            <a:r>
              <a:rPr lang="pl-PL" sz="1500"/>
              <a:t>Hoosain, R. (1991). </a:t>
            </a:r>
            <a:r>
              <a:rPr i="1" lang="pl-PL" sz="1500"/>
              <a:t>Psycholinguistic Implications for Linguistic Relativity: A Case Study of Chinese</a:t>
            </a:r>
            <a:r>
              <a:rPr lang="pl-PL" sz="1500"/>
              <a:t>. Hillsdale, NJ: Lawrence Erlbaum.</a:t>
            </a:r>
            <a:endParaRPr sz="1500"/>
          </a:p>
          <a:p>
            <a:pPr indent="0" lvl="0" marL="0" rtl="0" algn="just">
              <a:lnSpc>
                <a:spcPct val="115000"/>
              </a:lnSpc>
              <a:spcBef>
                <a:spcPts val="1200"/>
              </a:spcBef>
              <a:spcAft>
                <a:spcPts val="0"/>
              </a:spcAft>
              <a:buClr>
                <a:schemeClr val="dk1"/>
              </a:buClr>
              <a:buSzPts val="1100"/>
              <a:buFont typeface="Arial"/>
              <a:buNone/>
            </a:pPr>
            <a:r>
              <a:rPr lang="pl-PL" sz="1500"/>
              <a:t>Junior Cycle Final Examination (2022). </a:t>
            </a:r>
            <a:r>
              <a:rPr i="1" lang="pl-PL" sz="1500"/>
              <a:t>‘Pre-twentieth century revolutions/rebellions’, Junior Cycle History Common Level</a:t>
            </a:r>
            <a:r>
              <a:rPr lang="pl-PL" sz="1500"/>
              <a:t>, Question 4, p. 14. Available online at:</a:t>
            </a:r>
            <a:r>
              <a:rPr lang="pl-PL" sz="1500">
                <a:solidFill>
                  <a:schemeClr val="hlink"/>
                </a:solidFill>
                <a:uFill>
                  <a:noFill/>
                </a:uFill>
                <a:hlinkClick r:id="rId7"/>
              </a:rPr>
              <a:t> https://www.juniorcyclehistory.ie/uploads/1/0/0/4/10049804/jc_history_2022.pdf</a:t>
            </a:r>
            <a:r>
              <a:rPr lang="pl-PL" sz="1500"/>
              <a:t>,</a:t>
            </a:r>
            <a:r>
              <a:rPr lang="pl-PL" sz="1500"/>
              <a:t> accessed June 11th 2023.</a:t>
            </a:r>
            <a:endParaRPr sz="1500"/>
          </a:p>
          <a:p>
            <a:pPr indent="0" lvl="0" marL="0" rtl="0" algn="just">
              <a:lnSpc>
                <a:spcPct val="115000"/>
              </a:lnSpc>
              <a:spcBef>
                <a:spcPts val="1200"/>
              </a:spcBef>
              <a:spcAft>
                <a:spcPts val="0"/>
              </a:spcAft>
              <a:buClr>
                <a:schemeClr val="dk1"/>
              </a:buClr>
              <a:buSzPts val="1100"/>
              <a:buFont typeface="Arial"/>
              <a:buNone/>
            </a:pPr>
            <a:r>
              <a:t/>
            </a:r>
            <a:endParaRPr sz="1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27f9136e530_2_164"/>
          <p:cNvSpPr txBox="1"/>
          <p:nvPr>
            <p:ph idx="1" type="body"/>
          </p:nvPr>
        </p:nvSpPr>
        <p:spPr>
          <a:xfrm>
            <a:off x="568325" y="425450"/>
            <a:ext cx="8229600" cy="45261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just">
              <a:lnSpc>
                <a:spcPct val="115000"/>
              </a:lnSpc>
              <a:spcBef>
                <a:spcPts val="1200"/>
              </a:spcBef>
              <a:spcAft>
                <a:spcPts val="0"/>
              </a:spcAft>
              <a:buClr>
                <a:schemeClr val="dk1"/>
              </a:buClr>
              <a:buSzPts val="275"/>
              <a:buFont typeface="Arial"/>
              <a:buNone/>
            </a:pPr>
            <a:r>
              <a:rPr lang="pl-PL" sz="6000"/>
              <a:t>Junior Cycle History (2020). </a:t>
            </a:r>
            <a:r>
              <a:rPr i="1" lang="pl-PL" sz="6000"/>
              <a:t>Archaeological Discoveries, Junior Cycle Final Examination, Sample Paper History, Common Level</a:t>
            </a:r>
            <a:r>
              <a:rPr lang="pl-PL" sz="6000"/>
              <a:t>, Question 2, p. 6-7. Available online at:</a:t>
            </a:r>
            <a:r>
              <a:rPr lang="pl-PL" sz="6000">
                <a:solidFill>
                  <a:schemeClr val="hlink"/>
                </a:solidFill>
                <a:uFill>
                  <a:noFill/>
                </a:uFill>
                <a:hlinkClick r:id="rId3"/>
              </a:rPr>
              <a:t> </a:t>
            </a:r>
            <a:r>
              <a:rPr lang="pl-PL" sz="6000" u="sng">
                <a:solidFill>
                  <a:srgbClr val="1155CC"/>
                </a:solidFill>
                <a:hlinkClick r:id="rId4">
                  <a:extLst>
                    <a:ext uri="{A12FA001-AC4F-418D-AE19-62706E023703}">
                      <ahyp:hlinkClr val="tx"/>
                    </a:ext>
                  </a:extLst>
                </a:hlinkClick>
              </a:rPr>
              <a:t>https://www.juniorcyclehistory.ie/uploads/1/0/0/4/10049804/jc_history_sample_exam_paper_2020.pdf</a:t>
            </a:r>
            <a:r>
              <a:rPr lang="pl-PL" sz="6000"/>
              <a:t>,</a:t>
            </a:r>
            <a:r>
              <a:rPr lang="pl-PL" sz="6000"/>
              <a:t> accessed June 24th 2023.</a:t>
            </a:r>
            <a:endParaRPr sz="6000"/>
          </a:p>
          <a:p>
            <a:pPr indent="0" lvl="0" marL="0" rtl="0" algn="just">
              <a:lnSpc>
                <a:spcPct val="115000"/>
              </a:lnSpc>
              <a:spcBef>
                <a:spcPts val="1200"/>
              </a:spcBef>
              <a:spcAft>
                <a:spcPts val="0"/>
              </a:spcAft>
              <a:buClr>
                <a:schemeClr val="dk1"/>
              </a:buClr>
              <a:buSzPts val="275"/>
              <a:buFont typeface="Arial"/>
              <a:buNone/>
            </a:pPr>
            <a:r>
              <a:rPr lang="pl-PL" sz="6000"/>
              <a:t>Kennedy, D. Lawlor, R. and Finn, S. (2021). </a:t>
            </a:r>
            <a:r>
              <a:rPr i="1" lang="pl-PL" sz="6000"/>
              <a:t>‘The Circulatory System’, Junior Cycle Science, Essential Science</a:t>
            </a:r>
            <a:r>
              <a:rPr lang="pl-PL" sz="6000"/>
              <a:t>, 2</a:t>
            </a:r>
            <a:r>
              <a:rPr baseline="30000" lang="pl-PL" sz="6000"/>
              <a:t>nd</a:t>
            </a:r>
            <a:r>
              <a:rPr lang="pl-PL" sz="6000"/>
              <a:t> ed., Chapter 5, 5.1, p. 37, Folens: Dublin. Available online at:</a:t>
            </a:r>
            <a:r>
              <a:rPr lang="pl-PL" sz="6000" u="sng">
                <a:solidFill>
                  <a:schemeClr val="hlink"/>
                </a:solidFill>
                <a:hlinkClick r:id="rId5"/>
              </a:rPr>
              <a:t> </a:t>
            </a:r>
            <a:r>
              <a:rPr lang="pl-PL" sz="6000" u="sng">
                <a:solidFill>
                  <a:srgbClr val="1155CC"/>
                </a:solidFill>
                <a:hlinkClick r:id="rId6">
                  <a:extLst>
                    <a:ext uri="{A12FA001-AC4F-418D-AE19-62706E023703}">
                      <ahyp:hlinkClr val="tx"/>
                    </a:ext>
                  </a:extLst>
                </a:hlinkClick>
              </a:rPr>
              <a:t>https://www.folens.ie/sites/default/files/bulk_upload/EssentialScience2ndEd/ES_TB_EBOOK/index.html</a:t>
            </a:r>
            <a:r>
              <a:rPr lang="pl-PL" sz="6000"/>
              <a:t>,</a:t>
            </a:r>
            <a:r>
              <a:rPr lang="pl-PL" sz="6000"/>
              <a:t> accessed June 24th 2023.</a:t>
            </a:r>
            <a:endParaRPr sz="6000"/>
          </a:p>
          <a:p>
            <a:pPr indent="0" lvl="0" marL="0" rtl="0" algn="just">
              <a:lnSpc>
                <a:spcPct val="115000"/>
              </a:lnSpc>
              <a:spcBef>
                <a:spcPts val="1200"/>
              </a:spcBef>
              <a:spcAft>
                <a:spcPts val="0"/>
              </a:spcAft>
              <a:buClr>
                <a:schemeClr val="dk1"/>
              </a:buClr>
              <a:buSzPts val="275"/>
              <a:buFont typeface="Arial"/>
              <a:buNone/>
            </a:pPr>
            <a:r>
              <a:rPr lang="pl-PL" sz="6000"/>
              <a:t>Kenny, S. and Horan, A. (2018). </a:t>
            </a:r>
            <a:r>
              <a:rPr i="1" lang="pl-PL" sz="6000"/>
              <a:t>Cyclone, Complete Junior Cycle Geography, Teacher’s Resource Book</a:t>
            </a:r>
            <a:r>
              <a:rPr lang="pl-PL" sz="6000"/>
              <a:t>, Chapter 1, question 8, p. 23. Gill Education: Dublin. Available online at:</a:t>
            </a:r>
            <a:r>
              <a:rPr lang="pl-PL" sz="6000">
                <a:solidFill>
                  <a:schemeClr val="hlink"/>
                </a:solidFill>
                <a:uFill>
                  <a:noFill/>
                </a:uFill>
                <a:hlinkClick r:id="rId7"/>
              </a:rPr>
              <a:t> </a:t>
            </a:r>
            <a:r>
              <a:rPr lang="pl-PL" sz="6000" u="sng">
                <a:solidFill>
                  <a:srgbClr val="1155CC"/>
                </a:solidFill>
                <a:hlinkClick r:id="rId8">
                  <a:extLst>
                    <a:ext uri="{A12FA001-AC4F-418D-AE19-62706E023703}">
                      <ahyp:hlinkClr val="tx"/>
                    </a:ext>
                  </a:extLst>
                </a:hlinkClick>
              </a:rPr>
              <a:t>http://www.gillexplore.ie/AcuCustom/Sitename/DAM/124/GILL-JC%20Geography-TRB-sampler-FINALwCover.pdf</a:t>
            </a:r>
            <a:r>
              <a:rPr lang="pl-PL" sz="6000"/>
              <a:t>,</a:t>
            </a:r>
            <a:r>
              <a:rPr lang="pl-PL" sz="6000"/>
              <a:t> accessed June 25th 2023.</a:t>
            </a:r>
            <a:endParaRPr sz="6000"/>
          </a:p>
          <a:p>
            <a:pPr indent="0" lvl="0" marL="0" rtl="0" algn="just">
              <a:lnSpc>
                <a:spcPct val="115000"/>
              </a:lnSpc>
              <a:spcBef>
                <a:spcPts val="1200"/>
              </a:spcBef>
              <a:spcAft>
                <a:spcPts val="0"/>
              </a:spcAft>
              <a:buClr>
                <a:schemeClr val="dk1"/>
              </a:buClr>
              <a:buSzPts val="275"/>
              <a:buFont typeface="Arial"/>
              <a:buNone/>
            </a:pPr>
            <a:r>
              <a:rPr lang="pl-PL" sz="6000"/>
              <a:t>Kirwan, F. (2019). </a:t>
            </a:r>
            <a:r>
              <a:rPr i="1" lang="pl-PL" sz="6000"/>
              <a:t>News Brands Ireland ‘Analysing Sports Writing’</a:t>
            </a:r>
            <a:r>
              <a:rPr lang="pl-PL" sz="6000"/>
              <a:t>. Available online at:</a:t>
            </a:r>
            <a:r>
              <a:rPr lang="pl-PL" sz="6000">
                <a:solidFill>
                  <a:schemeClr val="hlink"/>
                </a:solidFill>
                <a:uFill>
                  <a:noFill/>
                </a:uFill>
                <a:hlinkClick r:id="rId9"/>
              </a:rPr>
              <a:t> </a:t>
            </a:r>
            <a:r>
              <a:rPr lang="pl-PL" sz="6000" u="sng">
                <a:solidFill>
                  <a:schemeClr val="hlink"/>
                </a:solidFill>
                <a:hlinkClick r:id="rId10"/>
              </a:rPr>
              <a:t>PressPass19Lesson18.pdf (scoilnet.ie)</a:t>
            </a:r>
            <a:r>
              <a:rPr lang="pl-PL" sz="6000"/>
              <a:t>,</a:t>
            </a:r>
            <a:r>
              <a:rPr lang="pl-PL" sz="6000"/>
              <a:t> accessed June 10th 2023.</a:t>
            </a:r>
            <a:endParaRPr sz="6000"/>
          </a:p>
          <a:p>
            <a:pPr indent="0" lvl="0" marL="0" rtl="0" algn="just">
              <a:lnSpc>
                <a:spcPct val="115000"/>
              </a:lnSpc>
              <a:spcBef>
                <a:spcPts val="1200"/>
              </a:spcBef>
              <a:spcAft>
                <a:spcPts val="0"/>
              </a:spcAft>
              <a:buClr>
                <a:schemeClr val="dk1"/>
              </a:buClr>
              <a:buSzPts val="275"/>
              <a:buFont typeface="Arial"/>
              <a:buNone/>
            </a:pPr>
            <a:r>
              <a:rPr lang="pl-PL" sz="6000">
                <a:highlight>
                  <a:schemeClr val="lt1"/>
                </a:highlight>
              </a:rPr>
              <a:t>Latham-Koenig, C. and Oxenden, C. (2018). </a:t>
            </a:r>
            <a:r>
              <a:rPr i="1" lang="pl-PL" sz="6000">
                <a:highlight>
                  <a:schemeClr val="lt1"/>
                </a:highlight>
              </a:rPr>
              <a:t>English File 4th Edition, intermediate Student Book</a:t>
            </a:r>
            <a:r>
              <a:rPr lang="pl-PL" sz="6000">
                <a:highlight>
                  <a:schemeClr val="lt1"/>
                </a:highlight>
              </a:rPr>
              <a:t>; Paperback, </a:t>
            </a:r>
            <a:r>
              <a:rPr lang="pl-PL" sz="6000"/>
              <a:t>Unit 1, p. 2, Oxford University Press,</a:t>
            </a:r>
            <a:r>
              <a:rPr lang="pl-PL" sz="6000">
                <a:highlight>
                  <a:schemeClr val="lt1"/>
                </a:highlight>
              </a:rPr>
              <a:t> Oxford University Press.</a:t>
            </a:r>
            <a:endParaRPr sz="6000">
              <a:highlight>
                <a:schemeClr val="lt1"/>
              </a:highlight>
            </a:endParaRPr>
          </a:p>
          <a:p>
            <a:pPr indent="0" lvl="0" marL="0" rtl="0" algn="just">
              <a:lnSpc>
                <a:spcPct val="115000"/>
              </a:lnSpc>
              <a:spcBef>
                <a:spcPts val="1200"/>
              </a:spcBef>
              <a:spcAft>
                <a:spcPts val="0"/>
              </a:spcAft>
              <a:buClr>
                <a:schemeClr val="dk1"/>
              </a:buClr>
              <a:buSzPts val="275"/>
              <a:buFont typeface="Arial"/>
              <a:buNone/>
            </a:pPr>
            <a:r>
              <a:rPr lang="pl-PL" sz="6000"/>
              <a:t>Lucey, D. and Condon, J. (2018). </a:t>
            </a:r>
            <a:r>
              <a:rPr i="1" lang="pl-PL" sz="6000"/>
              <a:t>Erosion, Transportation and Deposition: Glacial valleys – U-shaped valleys. Geography for Junior Cycle Living Geography</a:t>
            </a:r>
            <a:r>
              <a:rPr lang="pl-PL" sz="6000"/>
              <a:t>, p. 14. CJ Fallon, Dublin. Available online at:</a:t>
            </a:r>
            <a:r>
              <a:rPr lang="pl-PL" sz="6000">
                <a:solidFill>
                  <a:schemeClr val="hlink"/>
                </a:solidFill>
                <a:uFill>
                  <a:noFill/>
                </a:uFill>
                <a:hlinkClick r:id="rId11"/>
              </a:rPr>
              <a:t> </a:t>
            </a:r>
            <a:r>
              <a:rPr lang="pl-PL" sz="6000" u="sng">
                <a:solidFill>
                  <a:srgbClr val="1155CC"/>
                </a:solidFill>
                <a:hlinkClick r:id="rId12">
                  <a:extLst>
                    <a:ext uri="{A12FA001-AC4F-418D-AE19-62706E023703}">
                      <ahyp:hlinkClr val="tx"/>
                    </a:ext>
                  </a:extLst>
                </a:hlinkClick>
              </a:rPr>
              <a:t>https://cjfallon.ie/downloads/LivingGeography%E2%80%93SampleMaterial-(25511).pdf</a:t>
            </a:r>
            <a:r>
              <a:rPr lang="pl-PL" sz="6000"/>
              <a:t>,</a:t>
            </a:r>
            <a:r>
              <a:rPr lang="pl-PL" sz="6000"/>
              <a:t> accessed June 11th 2023.</a:t>
            </a:r>
            <a:endParaRPr sz="6000"/>
          </a:p>
          <a:p>
            <a:pPr indent="0" lvl="0" marL="0" rtl="0" algn="just">
              <a:lnSpc>
                <a:spcPct val="115000"/>
              </a:lnSpc>
              <a:spcBef>
                <a:spcPts val="1200"/>
              </a:spcBef>
              <a:spcAft>
                <a:spcPts val="0"/>
              </a:spcAft>
              <a:buClr>
                <a:schemeClr val="dk1"/>
              </a:buClr>
              <a:buSzPts val="275"/>
              <a:buFont typeface="Arial"/>
              <a:buNone/>
            </a:pPr>
            <a:r>
              <a:rPr lang="pl-PL" sz="6000">
                <a:solidFill>
                  <a:srgbClr val="222222"/>
                </a:solidFill>
                <a:highlight>
                  <a:schemeClr val="lt1"/>
                </a:highlight>
              </a:rPr>
              <a:t>Prendergast, M., Faulkner, F. and Clare, O.H., (2016). The effect of high literacy demands in mathematics on international students. </a:t>
            </a:r>
            <a:r>
              <a:rPr i="1" lang="pl-PL" sz="6000"/>
              <a:t>International Journal of Educational Studies in Mathematics</a:t>
            </a:r>
            <a:r>
              <a:rPr lang="pl-PL" sz="6000"/>
              <a:t>, </a:t>
            </a:r>
            <a:r>
              <a:rPr i="1" lang="pl-PL" sz="6000"/>
              <a:t>3</a:t>
            </a:r>
            <a:r>
              <a:rPr lang="pl-PL" sz="6000"/>
              <a:t>(2), pp.1-8.</a:t>
            </a:r>
            <a:endParaRPr sz="6000"/>
          </a:p>
          <a:p>
            <a:pPr indent="0" lvl="0" marL="0" rtl="0" algn="l">
              <a:lnSpc>
                <a:spcPct val="100000"/>
              </a:lnSpc>
              <a:spcBef>
                <a:spcPts val="1200"/>
              </a:spcBef>
              <a:spcAft>
                <a:spcPts val="0"/>
              </a:spcAft>
              <a:buSzPct val="2250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27f9136e530_2_82"/>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Calibri"/>
              <a:buNone/>
            </a:pPr>
            <a:r>
              <a:rPr lang="pl-PL" sz="4400">
                <a:latin typeface="Calibri"/>
                <a:ea typeface="Calibri"/>
                <a:cs typeface="Calibri"/>
                <a:sym typeface="Calibri"/>
              </a:rPr>
              <a:t>CERTIFICATES</a:t>
            </a:r>
            <a:br>
              <a:rPr lang="pl-PL" sz="4400">
                <a:latin typeface="Calibri"/>
                <a:ea typeface="Calibri"/>
                <a:cs typeface="Calibri"/>
                <a:sym typeface="Calibri"/>
              </a:rPr>
            </a:br>
            <a:endParaRPr/>
          </a:p>
        </p:txBody>
      </p:sp>
      <p:sp>
        <p:nvSpPr>
          <p:cNvPr id="317" name="Google Shape;317;g27f9136e530_2_82"/>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888888"/>
              </a:buClr>
              <a:buSzPts val="2000"/>
              <a:buNone/>
            </a:pPr>
            <a:r>
              <a:rPr lang="pl-PL" sz="3000"/>
              <a:t>Thank you for your participation</a:t>
            </a:r>
            <a:endParaRPr sz="3000"/>
          </a:p>
        </p:txBody>
      </p:sp>
      <p:sp>
        <p:nvSpPr>
          <p:cNvPr id="318" name="Google Shape;318;g27f9136e530_2_8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319" name="Google Shape;319;g27f9136e530_2_8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t/>
            </a:r>
            <a:endParaRPr sz="2100">
              <a:highlight>
                <a:srgbClr val="FFFF00"/>
              </a:highlight>
            </a:endParaRPr>
          </a:p>
          <a:p>
            <a:pPr indent="0" lvl="0" marL="0" rtl="0" algn="ctr">
              <a:lnSpc>
                <a:spcPct val="100000"/>
              </a:lnSpc>
              <a:spcBef>
                <a:spcPts val="0"/>
              </a:spcBef>
              <a:spcAft>
                <a:spcPts val="0"/>
              </a:spcAft>
              <a:buClr>
                <a:schemeClr val="dk1"/>
              </a:buClr>
              <a:buSzPts val="1800"/>
              <a:buNone/>
            </a:pPr>
            <a:r>
              <a:t/>
            </a:r>
            <a:endParaRPr sz="2100">
              <a:highlight>
                <a:srgbClr val="FFFF00"/>
              </a:highlight>
            </a:endParaRPr>
          </a:p>
          <a:p>
            <a:pPr indent="0" lvl="0" marL="0" rtl="0" algn="ctr">
              <a:lnSpc>
                <a:spcPct val="100000"/>
              </a:lnSpc>
              <a:spcBef>
                <a:spcPts val="0"/>
              </a:spcBef>
              <a:spcAft>
                <a:spcPts val="0"/>
              </a:spcAft>
              <a:buClr>
                <a:schemeClr val="dk1"/>
              </a:buClr>
              <a:buSzPts val="1800"/>
              <a:buNone/>
            </a:pPr>
            <a:r>
              <a:t/>
            </a:r>
            <a:endParaRPr sz="2100">
              <a:solidFill>
                <a:srgbClr val="222222"/>
              </a:solidFill>
              <a:highlight>
                <a:srgbClr val="FFFFFF"/>
              </a:highlight>
            </a:endParaRPr>
          </a:p>
          <a:p>
            <a:pPr indent="0" lvl="0" marL="0" rtl="0" algn="l">
              <a:lnSpc>
                <a:spcPct val="100000"/>
              </a:lnSpc>
              <a:spcBef>
                <a:spcPts val="360"/>
              </a:spcBef>
              <a:spcAft>
                <a:spcPts val="0"/>
              </a:spcAft>
              <a:buSzPts val="1800"/>
              <a:buNone/>
            </a:pPr>
            <a:r>
              <a:t/>
            </a:r>
            <a:endParaRPr sz="2100"/>
          </a:p>
          <a:p>
            <a:pPr indent="0" lvl="0" marL="0" rtl="0" algn="l">
              <a:lnSpc>
                <a:spcPct val="100000"/>
              </a:lnSpc>
              <a:spcBef>
                <a:spcPts val="360"/>
              </a:spcBef>
              <a:spcAft>
                <a:spcPts val="0"/>
              </a:spcAft>
              <a:buSzPts val="1800"/>
              <a:buNone/>
            </a:pPr>
            <a:r>
              <a:t/>
            </a:r>
            <a:endParaRPr sz="2100"/>
          </a:p>
          <a:p>
            <a:pPr indent="0" lvl="0" marL="0" rtl="0" algn="l">
              <a:lnSpc>
                <a:spcPct val="100000"/>
              </a:lnSpc>
              <a:spcBef>
                <a:spcPts val="360"/>
              </a:spcBef>
              <a:spcAft>
                <a:spcPts val="0"/>
              </a:spcAft>
              <a:buSzPts val="1800"/>
              <a:buNone/>
            </a:pPr>
            <a:r>
              <a:t/>
            </a:r>
            <a:endParaRPr sz="2100"/>
          </a:p>
          <a:p>
            <a:pPr indent="0" lvl="0" marL="0" rtl="0" algn="l">
              <a:lnSpc>
                <a:spcPct val="100000"/>
              </a:lnSpc>
              <a:spcBef>
                <a:spcPts val="360"/>
              </a:spcBef>
              <a:spcAft>
                <a:spcPts val="0"/>
              </a:spcAft>
              <a:buSzPts val="1800"/>
              <a:buNone/>
            </a:pPr>
            <a:r>
              <a:t/>
            </a:r>
            <a:endParaRPr sz="2100"/>
          </a:p>
          <a:p>
            <a:pPr indent="0" lvl="0" marL="0" rtl="0" algn="l">
              <a:lnSpc>
                <a:spcPct val="100000"/>
              </a:lnSpc>
              <a:spcBef>
                <a:spcPts val="360"/>
              </a:spcBef>
              <a:spcAft>
                <a:spcPts val="0"/>
              </a:spcAft>
              <a:buSzPts val="1800"/>
              <a:buNone/>
            </a:pPr>
            <a:r>
              <a:t/>
            </a:r>
            <a:endParaRPr sz="2100"/>
          </a:p>
          <a:p>
            <a:pPr indent="0" lvl="0" marL="0" rtl="0" algn="l">
              <a:lnSpc>
                <a:spcPct val="100000"/>
              </a:lnSpc>
              <a:spcBef>
                <a:spcPts val="360"/>
              </a:spcBef>
              <a:spcAft>
                <a:spcPts val="0"/>
              </a:spcAft>
              <a:buSzPts val="1800"/>
              <a:buNone/>
            </a:pPr>
            <a:r>
              <a:t/>
            </a:r>
            <a:endParaRPr sz="2100"/>
          </a:p>
          <a:p>
            <a:pPr indent="0" lvl="0" marL="0" rtl="0" algn="l">
              <a:lnSpc>
                <a:spcPct val="100000"/>
              </a:lnSpc>
              <a:spcBef>
                <a:spcPts val="360"/>
              </a:spcBef>
              <a:spcAft>
                <a:spcPts val="0"/>
              </a:spcAft>
              <a:buSzPts val="1800"/>
              <a:buNone/>
            </a:pPr>
            <a:r>
              <a:t/>
            </a:r>
            <a:endParaRPr sz="2100"/>
          </a:p>
          <a:p>
            <a:pPr indent="0" lvl="0" marL="0" rtl="0" algn="l">
              <a:lnSpc>
                <a:spcPct val="100000"/>
              </a:lnSpc>
              <a:spcBef>
                <a:spcPts val="360"/>
              </a:spcBef>
              <a:spcAft>
                <a:spcPts val="0"/>
              </a:spcAft>
              <a:buSzPts val="1800"/>
              <a:buNone/>
            </a:pPr>
            <a:r>
              <a:rPr lang="pl-PL" sz="2100"/>
              <a:t>Please, underline in the text below those words that the student will learn while working with the second language textbook. (Worksheet </a:t>
            </a:r>
            <a:r>
              <a:rPr lang="pl-PL" sz="2100">
                <a:solidFill>
                  <a:srgbClr val="222222"/>
                </a:solidFill>
                <a:highlight>
                  <a:srgbClr val="FFFFFF"/>
                </a:highlight>
              </a:rPr>
              <a:t>06_W_05_WS)</a:t>
            </a:r>
            <a:endParaRPr sz="2100">
              <a:solidFill>
                <a:srgbClr val="222222"/>
              </a:solidFill>
              <a:highlight>
                <a:srgbClr val="FFFFFF"/>
              </a:highlight>
            </a:endParaRPr>
          </a:p>
          <a:p>
            <a:pPr indent="0" lvl="0" marL="0" rtl="0" algn="l">
              <a:lnSpc>
                <a:spcPct val="100000"/>
              </a:lnSpc>
              <a:spcBef>
                <a:spcPts val="360"/>
              </a:spcBef>
              <a:spcAft>
                <a:spcPts val="0"/>
              </a:spcAft>
              <a:buSzPts val="1800"/>
              <a:buNone/>
            </a:pPr>
            <a:r>
              <a:t/>
            </a:r>
            <a:endParaRPr sz="2100">
              <a:solidFill>
                <a:srgbClr val="222222"/>
              </a:solidFill>
              <a:highlight>
                <a:srgbClr val="FFFFFF"/>
              </a:highlight>
            </a:endParaRPr>
          </a:p>
          <a:p>
            <a:pPr indent="0" lvl="0" marL="0" rtl="0" algn="l">
              <a:lnSpc>
                <a:spcPct val="100000"/>
              </a:lnSpc>
              <a:spcBef>
                <a:spcPts val="360"/>
              </a:spcBef>
              <a:spcAft>
                <a:spcPts val="0"/>
              </a:spcAft>
              <a:buSzPts val="1800"/>
              <a:buNone/>
            </a:pPr>
            <a:r>
              <a:rPr lang="pl-PL" sz="2100"/>
              <a:t>Please, complete the table with reference to the geography text on </a:t>
            </a:r>
            <a:r>
              <a:rPr i="1" lang="pl-PL" sz="2100"/>
              <a:t>Glacial Valleys and U-shaped Valleys</a:t>
            </a:r>
            <a:r>
              <a:rPr lang="pl-PL" sz="2100"/>
              <a:t> in worksheet </a:t>
            </a:r>
            <a:r>
              <a:rPr lang="pl-PL" sz="2100">
                <a:solidFill>
                  <a:srgbClr val="222222"/>
                </a:solidFill>
                <a:highlight>
                  <a:srgbClr val="FFFFFF"/>
                </a:highlight>
              </a:rPr>
              <a:t>06_W_05_WS</a:t>
            </a:r>
            <a:r>
              <a:rPr lang="pl-PL" sz="2100"/>
              <a:t>. (Worksheet </a:t>
            </a:r>
            <a:r>
              <a:rPr lang="pl-PL" sz="2100">
                <a:solidFill>
                  <a:srgbClr val="222222"/>
                </a:solidFill>
                <a:highlight>
                  <a:srgbClr val="FFFFFF"/>
                </a:highlight>
              </a:rPr>
              <a:t>06_W_06_WS)</a:t>
            </a:r>
            <a:endParaRPr sz="2100">
              <a:solidFill>
                <a:srgbClr val="222222"/>
              </a:solidFill>
              <a:highlight>
                <a:srgbClr val="FFFFFF"/>
              </a:highlight>
            </a:endParaRPr>
          </a:p>
          <a:p>
            <a:pPr indent="0" lvl="0" marL="0" rtl="0" algn="l">
              <a:lnSpc>
                <a:spcPct val="100000"/>
              </a:lnSpc>
              <a:spcBef>
                <a:spcPts val="360"/>
              </a:spcBef>
              <a:spcAft>
                <a:spcPts val="0"/>
              </a:spcAft>
              <a:buClr>
                <a:schemeClr val="dk1"/>
              </a:buClr>
              <a:buSzPts val="1100"/>
              <a:buFont typeface="Arial"/>
              <a:buNone/>
            </a:pPr>
            <a:r>
              <a:t/>
            </a:r>
            <a:endParaRPr sz="2100"/>
          </a:p>
          <a:p>
            <a:pPr indent="0" lvl="0" marL="0" rtl="0" algn="ctr">
              <a:lnSpc>
                <a:spcPct val="100000"/>
              </a:lnSpc>
              <a:spcBef>
                <a:spcPts val="0"/>
              </a:spcBef>
              <a:spcAft>
                <a:spcPts val="0"/>
              </a:spcAft>
              <a:buClr>
                <a:schemeClr val="dk1"/>
              </a:buClr>
              <a:buSzPts val="1800"/>
              <a:buNone/>
            </a:pPr>
            <a:r>
              <a:t/>
            </a:r>
            <a:endParaRPr sz="2100">
              <a:highlight>
                <a:srgbClr val="FFFF00"/>
              </a:highlight>
            </a:endParaRPr>
          </a:p>
        </p:txBody>
      </p:sp>
      <p:sp>
        <p:nvSpPr>
          <p:cNvPr id="118" name="Google Shape;118;p17"/>
          <p:cNvSpPr txBox="1"/>
          <p:nvPr>
            <p:ph idx="1" type="body"/>
          </p:nvPr>
        </p:nvSpPr>
        <p:spPr>
          <a:xfrm>
            <a:off x="377825" y="3046796"/>
            <a:ext cx="8229600" cy="30795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SzPts val="2571"/>
              <a:buNone/>
            </a:pPr>
            <a:r>
              <a:rPr lang="pl-PL" sz="2100"/>
              <a:t>	</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75000"/>
              <a:buNone/>
            </a:pPr>
            <a:r>
              <a:t/>
            </a:r>
            <a:endParaRPr sz="2400"/>
          </a:p>
          <a:p>
            <a:pPr indent="0" lvl="0" marL="0" rtl="0" algn="ctr">
              <a:lnSpc>
                <a:spcPct val="100000"/>
              </a:lnSpc>
              <a:spcBef>
                <a:spcPts val="0"/>
              </a:spcBef>
              <a:spcAft>
                <a:spcPts val="0"/>
              </a:spcAft>
              <a:buClr>
                <a:schemeClr val="dk1"/>
              </a:buClr>
              <a:buSzPct val="75000"/>
              <a:buNone/>
            </a:pPr>
            <a:r>
              <a:t/>
            </a:r>
            <a:endParaRPr sz="2400"/>
          </a:p>
          <a:p>
            <a:pPr indent="0" lvl="0" marL="0" rtl="0" algn="ctr">
              <a:lnSpc>
                <a:spcPct val="100000"/>
              </a:lnSpc>
              <a:spcBef>
                <a:spcPts val="0"/>
              </a:spcBef>
              <a:spcAft>
                <a:spcPts val="0"/>
              </a:spcAft>
              <a:buClr>
                <a:schemeClr val="dk1"/>
              </a:buClr>
              <a:buSzPct val="75000"/>
              <a:buNone/>
            </a:pPr>
            <a:r>
              <a:t/>
            </a:r>
            <a:endParaRPr sz="2400"/>
          </a:p>
          <a:p>
            <a:pPr indent="0" lvl="0" marL="0" rtl="0" algn="ctr">
              <a:lnSpc>
                <a:spcPct val="100000"/>
              </a:lnSpc>
              <a:spcBef>
                <a:spcPts val="0"/>
              </a:spcBef>
              <a:spcAft>
                <a:spcPts val="0"/>
              </a:spcAft>
              <a:buClr>
                <a:schemeClr val="dk1"/>
              </a:buClr>
              <a:buSzPct val="75000"/>
              <a:buNone/>
            </a:pPr>
            <a:r>
              <a:t/>
            </a:r>
            <a:endParaRPr sz="2400"/>
          </a:p>
          <a:p>
            <a:pPr indent="0" lvl="0" marL="0" rtl="0" algn="ctr">
              <a:lnSpc>
                <a:spcPct val="100000"/>
              </a:lnSpc>
              <a:spcBef>
                <a:spcPts val="0"/>
              </a:spcBef>
              <a:spcAft>
                <a:spcPts val="0"/>
              </a:spcAft>
              <a:buClr>
                <a:schemeClr val="dk1"/>
              </a:buClr>
              <a:buSzPct val="75000"/>
              <a:buNone/>
            </a:pPr>
            <a:r>
              <a:t/>
            </a:r>
            <a:endParaRPr sz="2400"/>
          </a:p>
          <a:p>
            <a:pPr indent="0" lvl="0" marL="0" rtl="0" algn="ctr">
              <a:lnSpc>
                <a:spcPct val="100000"/>
              </a:lnSpc>
              <a:spcBef>
                <a:spcPts val="0"/>
              </a:spcBef>
              <a:spcAft>
                <a:spcPts val="0"/>
              </a:spcAft>
              <a:buClr>
                <a:schemeClr val="dk1"/>
              </a:buClr>
              <a:buSzPct val="75000"/>
              <a:buNone/>
            </a:pPr>
            <a:r>
              <a:t/>
            </a:r>
            <a:endParaRPr sz="2400"/>
          </a:p>
          <a:p>
            <a:pPr indent="0" lvl="0" marL="0" rtl="0" algn="ctr">
              <a:lnSpc>
                <a:spcPct val="100000"/>
              </a:lnSpc>
              <a:spcBef>
                <a:spcPts val="0"/>
              </a:spcBef>
              <a:spcAft>
                <a:spcPts val="0"/>
              </a:spcAft>
              <a:buClr>
                <a:schemeClr val="dk1"/>
              </a:buClr>
              <a:buSzPct val="75000"/>
              <a:buNone/>
            </a:pPr>
            <a:r>
              <a:t/>
            </a:r>
            <a:endParaRPr sz="2400"/>
          </a:p>
          <a:p>
            <a:pPr indent="0" lvl="0" marL="0" rtl="0" algn="ctr">
              <a:lnSpc>
                <a:spcPct val="100000"/>
              </a:lnSpc>
              <a:spcBef>
                <a:spcPts val="0"/>
              </a:spcBef>
              <a:spcAft>
                <a:spcPts val="0"/>
              </a:spcAft>
              <a:buClr>
                <a:schemeClr val="dk1"/>
              </a:buClr>
              <a:buSzPct val="75000"/>
              <a:buNone/>
            </a:pPr>
            <a:r>
              <a:t/>
            </a:r>
            <a:endParaRPr sz="2400"/>
          </a:p>
          <a:p>
            <a:pPr indent="0" lvl="0" marL="0" rtl="0" algn="ctr">
              <a:lnSpc>
                <a:spcPct val="100000"/>
              </a:lnSpc>
              <a:spcBef>
                <a:spcPts val="0"/>
              </a:spcBef>
              <a:spcAft>
                <a:spcPts val="0"/>
              </a:spcAft>
              <a:buClr>
                <a:schemeClr val="dk1"/>
              </a:buClr>
              <a:buSzPct val="75000"/>
              <a:buNone/>
            </a:pPr>
            <a:r>
              <a:t/>
            </a:r>
            <a:endParaRPr sz="2400"/>
          </a:p>
          <a:p>
            <a:pPr indent="0" lvl="0" marL="0" rtl="0" algn="ctr">
              <a:lnSpc>
                <a:spcPct val="100000"/>
              </a:lnSpc>
              <a:spcBef>
                <a:spcPts val="0"/>
              </a:spcBef>
              <a:spcAft>
                <a:spcPts val="0"/>
              </a:spcAft>
              <a:buClr>
                <a:schemeClr val="dk1"/>
              </a:buClr>
              <a:buSzPct val="75000"/>
              <a:buNone/>
            </a:pPr>
            <a:r>
              <a:t/>
            </a:r>
            <a:endParaRPr sz="2400"/>
          </a:p>
          <a:p>
            <a:pPr indent="0" lvl="0" marL="0" rtl="0" algn="ctr">
              <a:lnSpc>
                <a:spcPct val="100000"/>
              </a:lnSpc>
              <a:spcBef>
                <a:spcPts val="0"/>
              </a:spcBef>
              <a:spcAft>
                <a:spcPts val="0"/>
              </a:spcAft>
              <a:buClr>
                <a:schemeClr val="dk1"/>
              </a:buClr>
              <a:buSzPct val="75000"/>
              <a:buNone/>
            </a:pPr>
            <a:r>
              <a:t/>
            </a:r>
            <a:endParaRPr sz="2400"/>
          </a:p>
          <a:p>
            <a:pPr indent="0" lvl="0" marL="0" rtl="0" algn="ctr">
              <a:lnSpc>
                <a:spcPct val="100000"/>
              </a:lnSpc>
              <a:spcBef>
                <a:spcPts val="0"/>
              </a:spcBef>
              <a:spcAft>
                <a:spcPts val="0"/>
              </a:spcAft>
              <a:buClr>
                <a:schemeClr val="dk1"/>
              </a:buClr>
              <a:buSzPct val="75000"/>
              <a:buNone/>
            </a:pPr>
            <a:r>
              <a:t/>
            </a:r>
            <a:endParaRPr sz="2400"/>
          </a:p>
          <a:p>
            <a:pPr indent="0" lvl="0" marL="0" rtl="0" algn="ctr">
              <a:lnSpc>
                <a:spcPct val="100000"/>
              </a:lnSpc>
              <a:spcBef>
                <a:spcPts val="0"/>
              </a:spcBef>
              <a:spcAft>
                <a:spcPts val="0"/>
              </a:spcAft>
              <a:buClr>
                <a:schemeClr val="dk1"/>
              </a:buClr>
              <a:buSzPct val="78260"/>
              <a:buNone/>
            </a:pPr>
            <a:r>
              <a:t/>
            </a:r>
            <a:endParaRPr sz="2300"/>
          </a:p>
          <a:p>
            <a:pPr indent="0" lvl="0" marL="0" rtl="0" algn="ctr">
              <a:lnSpc>
                <a:spcPct val="100000"/>
              </a:lnSpc>
              <a:spcBef>
                <a:spcPts val="0"/>
              </a:spcBef>
              <a:spcAft>
                <a:spcPts val="0"/>
              </a:spcAft>
              <a:buClr>
                <a:schemeClr val="dk1"/>
              </a:buClr>
              <a:buSzPct val="78260"/>
              <a:buNone/>
            </a:pPr>
            <a:r>
              <a:rPr lang="pl-PL" sz="2300">
                <a:highlight>
                  <a:srgbClr val="FFFFFF"/>
                </a:highlight>
              </a:rPr>
              <a:t>Please, make a list of what might be an obstacle for a foreign student in understanding the text? (</a:t>
            </a:r>
            <a:r>
              <a:rPr lang="pl-PL" sz="2300"/>
              <a:t>W</a:t>
            </a:r>
            <a:r>
              <a:rPr lang="pl-PL" sz="2300"/>
              <a:t>orksheet </a:t>
            </a:r>
            <a:r>
              <a:rPr lang="pl-PL" sz="2300">
                <a:highlight>
                  <a:srgbClr val="FFFFFF"/>
                </a:highlight>
              </a:rPr>
              <a:t>06_W_07_WS)</a:t>
            </a:r>
            <a:endParaRPr sz="2300">
              <a:highlight>
                <a:srgbClr val="FFFFFF"/>
              </a:highlight>
            </a:endParaRPr>
          </a:p>
        </p:txBody>
      </p:sp>
      <p:sp>
        <p:nvSpPr>
          <p:cNvPr id="124" name="Google Shape;124;p19"/>
          <p:cNvSpPr txBox="1"/>
          <p:nvPr>
            <p:ph idx="1" type="body"/>
          </p:nvPr>
        </p:nvSpPr>
        <p:spPr>
          <a:xfrm>
            <a:off x="457200" y="4616267"/>
            <a:ext cx="8229600" cy="15099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SzPts val="1800"/>
              <a:buNone/>
            </a:pPr>
            <a:r>
              <a:rPr lang="pl-PL" sz="2400"/>
              <a:t>	</a:t>
            </a:r>
            <a:endParaRPr sz="2400"/>
          </a:p>
          <a:p>
            <a:pPr indent="-342900" lvl="0" marL="457200" rtl="0" algn="l">
              <a:lnSpc>
                <a:spcPct val="100000"/>
              </a:lnSpc>
              <a:spcBef>
                <a:spcPts val="360"/>
              </a:spcBef>
              <a:spcAft>
                <a:spcPts val="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15b8c02bad9_0_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42857"/>
              <a:buFont typeface="Arial"/>
              <a:buNone/>
            </a:pPr>
            <a:r>
              <a:rPr lang="pl-PL" sz="4200"/>
              <a:t>Strategy examples</a:t>
            </a:r>
            <a:endParaRPr sz="4200"/>
          </a:p>
          <a:p>
            <a:pPr indent="0" lvl="0" marL="0" rtl="0" algn="ctr">
              <a:lnSpc>
                <a:spcPct val="100000"/>
              </a:lnSpc>
              <a:spcBef>
                <a:spcPts val="0"/>
              </a:spcBef>
              <a:spcAft>
                <a:spcPts val="0"/>
              </a:spcAft>
              <a:buSzPct val="45454"/>
              <a:buNone/>
            </a:pPr>
            <a:r>
              <a:t/>
            </a:r>
            <a:endParaRPr/>
          </a:p>
        </p:txBody>
      </p:sp>
      <p:sp>
        <p:nvSpPr>
          <p:cNvPr id="131" name="Google Shape;131;g15b8c02bad9_0_0"/>
          <p:cNvSpPr txBox="1"/>
          <p:nvPr>
            <p:ph idx="1" type="body"/>
          </p:nvPr>
        </p:nvSpPr>
        <p:spPr>
          <a:xfrm>
            <a:off x="457200" y="2929650"/>
            <a:ext cx="8229600" cy="31968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00000"/>
              </a:lnSpc>
              <a:spcBef>
                <a:spcPts val="360"/>
              </a:spcBef>
              <a:spcAft>
                <a:spcPts val="0"/>
              </a:spcAft>
              <a:buSzPct val="56250"/>
              <a:buNone/>
            </a:pPr>
            <a:r>
              <a:t/>
            </a:r>
            <a:endParaRPr/>
          </a:p>
          <a:p>
            <a:pPr indent="0" lvl="0" marL="0" rtl="0" algn="l">
              <a:lnSpc>
                <a:spcPct val="100000"/>
              </a:lnSpc>
              <a:spcBef>
                <a:spcPts val="360"/>
              </a:spcBef>
              <a:spcAft>
                <a:spcPts val="0"/>
              </a:spcAft>
              <a:buSzPct val="56250"/>
              <a:buNone/>
            </a:pPr>
            <a:r>
              <a:t/>
            </a:r>
            <a:endParaRPr/>
          </a:p>
          <a:p>
            <a:pPr indent="0" lvl="0" marL="0" rtl="0" algn="l">
              <a:lnSpc>
                <a:spcPct val="100000"/>
              </a:lnSpc>
              <a:spcBef>
                <a:spcPts val="360"/>
              </a:spcBef>
              <a:spcAft>
                <a:spcPts val="0"/>
              </a:spcAft>
              <a:buSzPct val="56250"/>
              <a:buNone/>
            </a:pPr>
            <a:r>
              <a:t/>
            </a:r>
            <a:endParaRPr/>
          </a:p>
          <a:p>
            <a:pPr indent="0" lvl="0" marL="0" rtl="0" algn="l">
              <a:lnSpc>
                <a:spcPct val="100000"/>
              </a:lnSpc>
              <a:spcBef>
                <a:spcPts val="360"/>
              </a:spcBef>
              <a:spcAft>
                <a:spcPts val="0"/>
              </a:spcAft>
              <a:buSzPct val="56250"/>
              <a:buNone/>
            </a:pPr>
            <a:r>
              <a:t/>
            </a:r>
            <a:endParaRPr/>
          </a:p>
          <a:p>
            <a:pPr indent="0" lvl="0" marL="0" rtl="0" algn="l">
              <a:lnSpc>
                <a:spcPct val="100000"/>
              </a:lnSpc>
              <a:spcBef>
                <a:spcPts val="360"/>
              </a:spcBef>
              <a:spcAft>
                <a:spcPts val="0"/>
              </a:spcAft>
              <a:buSzPct val="56250"/>
              <a:buNone/>
            </a:pPr>
            <a:r>
              <a:t/>
            </a:r>
            <a:endParaRPr/>
          </a:p>
          <a:p>
            <a:pPr indent="0" lvl="0" marL="0" rtl="0" algn="l">
              <a:lnSpc>
                <a:spcPct val="100000"/>
              </a:lnSpc>
              <a:spcBef>
                <a:spcPts val="360"/>
              </a:spcBef>
              <a:spcAft>
                <a:spcPts val="0"/>
              </a:spcAft>
              <a:buSzPct val="56250"/>
              <a:buNone/>
            </a:pPr>
            <a:r>
              <a:t/>
            </a:r>
            <a:endParaRPr/>
          </a:p>
          <a:p>
            <a:pPr indent="0" lvl="0" marL="0" rtl="0" algn="l">
              <a:lnSpc>
                <a:spcPct val="100000"/>
              </a:lnSpc>
              <a:spcBef>
                <a:spcPts val="360"/>
              </a:spcBef>
              <a:spcAft>
                <a:spcPts val="0"/>
              </a:spcAft>
              <a:buSzPct val="150000"/>
              <a:buNone/>
            </a:pPr>
            <a:r>
              <a:t/>
            </a:r>
            <a:endParaRPr sz="1200"/>
          </a:p>
          <a:p>
            <a:pPr indent="0" lvl="0" marL="0" rtl="0" algn="l">
              <a:lnSpc>
                <a:spcPct val="100000"/>
              </a:lnSpc>
              <a:spcBef>
                <a:spcPts val="360"/>
              </a:spcBef>
              <a:spcAft>
                <a:spcPts val="0"/>
              </a:spcAft>
              <a:buSzPct val="150000"/>
              <a:buNone/>
            </a:pPr>
            <a:r>
              <a:t/>
            </a:r>
            <a:endParaRPr sz="1200"/>
          </a:p>
          <a:p>
            <a:pPr indent="0" lvl="0" marL="0" rtl="0" algn="l">
              <a:lnSpc>
                <a:spcPct val="100000"/>
              </a:lnSpc>
              <a:spcBef>
                <a:spcPts val="360"/>
              </a:spcBef>
              <a:spcAft>
                <a:spcPts val="0"/>
              </a:spcAft>
              <a:buSzPct val="150000"/>
              <a:buNone/>
            </a:pPr>
            <a:r>
              <a:t/>
            </a:r>
            <a:endParaRPr sz="1200"/>
          </a:p>
          <a:p>
            <a:pPr indent="0" lvl="0" marL="0" rtl="0" algn="l">
              <a:lnSpc>
                <a:spcPct val="100000"/>
              </a:lnSpc>
              <a:spcBef>
                <a:spcPts val="360"/>
              </a:spcBef>
              <a:spcAft>
                <a:spcPts val="0"/>
              </a:spcAft>
              <a:buSzPct val="150000"/>
              <a:buNone/>
            </a:pPr>
            <a:r>
              <a:t/>
            </a:r>
            <a:endParaRPr sz="1200"/>
          </a:p>
          <a:p>
            <a:pPr indent="0" lvl="0" marL="0" rtl="0" algn="l">
              <a:lnSpc>
                <a:spcPct val="100000"/>
              </a:lnSpc>
              <a:spcBef>
                <a:spcPts val="360"/>
              </a:spcBef>
              <a:spcAft>
                <a:spcPts val="0"/>
              </a:spcAft>
              <a:buSzPct val="150000"/>
              <a:buNone/>
            </a:pPr>
            <a:r>
              <a:t/>
            </a:r>
            <a:endParaRPr sz="1200"/>
          </a:p>
          <a:p>
            <a:pPr indent="0" lvl="0" marL="0" rtl="0" algn="l">
              <a:lnSpc>
                <a:spcPct val="100000"/>
              </a:lnSpc>
              <a:spcBef>
                <a:spcPts val="360"/>
              </a:spcBef>
              <a:spcAft>
                <a:spcPts val="0"/>
              </a:spcAft>
              <a:buSzPct val="150000"/>
              <a:buNone/>
            </a:pPr>
            <a:r>
              <a:t/>
            </a:r>
            <a:endParaRPr sz="1200"/>
          </a:p>
          <a:p>
            <a:pPr indent="0" lvl="0" marL="0" rtl="0" algn="l">
              <a:lnSpc>
                <a:spcPct val="100000"/>
              </a:lnSpc>
              <a:spcBef>
                <a:spcPts val="360"/>
              </a:spcBef>
              <a:spcAft>
                <a:spcPts val="0"/>
              </a:spcAft>
              <a:buSzPct val="120000"/>
              <a:buNone/>
            </a:pPr>
            <a:r>
              <a:rPr lang="pl-PL" sz="1500"/>
              <a:t>Table 1. Types of lexical inference (Seretny, A.  2019:  20)</a:t>
            </a:r>
            <a:r>
              <a:rPr i="1" lang="pl-PL" sz="1500"/>
              <a:t>, </a:t>
            </a:r>
            <a:r>
              <a:rPr i="1" lang="pl-PL" sz="1500"/>
              <a:t> own elaboration.</a:t>
            </a:r>
            <a:r>
              <a:rPr lang="pl-PL" sz="1500"/>
              <a:t> </a:t>
            </a:r>
            <a:endParaRPr sz="1500"/>
          </a:p>
        </p:txBody>
      </p:sp>
      <p:graphicFrame>
        <p:nvGraphicFramePr>
          <p:cNvPr id="132" name="Google Shape;132;g15b8c02bad9_0_0"/>
          <p:cNvGraphicFramePr/>
          <p:nvPr/>
        </p:nvGraphicFramePr>
        <p:xfrm>
          <a:off x="485063" y="930600"/>
          <a:ext cx="3000000" cy="3000000"/>
        </p:xfrm>
        <a:graphic>
          <a:graphicData uri="http://schemas.openxmlformats.org/drawingml/2006/table">
            <a:tbl>
              <a:tblPr>
                <a:noFill/>
                <a:tableStyleId>{0BE016AB-407E-43EF-8AB5-C342206BD7E3}</a:tableStyleId>
              </a:tblPr>
              <a:tblGrid>
                <a:gridCol w="1353025"/>
                <a:gridCol w="3395825"/>
                <a:gridCol w="3425025"/>
              </a:tblGrid>
              <a:tr h="381000">
                <a:tc>
                  <a:txBody>
                    <a:bodyPr/>
                    <a:lstStyle/>
                    <a:p>
                      <a:pPr indent="0" lvl="0" marL="0" marR="0" rtl="0" algn="ctr">
                        <a:lnSpc>
                          <a:spcPct val="100000"/>
                        </a:lnSpc>
                        <a:spcBef>
                          <a:spcPts val="0"/>
                        </a:spcBef>
                        <a:spcAft>
                          <a:spcPts val="0"/>
                        </a:spcAft>
                        <a:buClr>
                          <a:srgbClr val="000000"/>
                        </a:buClr>
                        <a:buSzPts val="1200"/>
                        <a:buFont typeface="Arial"/>
                        <a:buNone/>
                      </a:pPr>
                      <a:r>
                        <a:rPr lang="pl-PL" sz="1200" u="none" cap="none" strike="noStrike"/>
                        <a:t>Inference</a:t>
                      </a:r>
                      <a:endParaRPr sz="12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pl-PL" sz="1200" u="none" cap="none" strike="noStrike"/>
                        <a:t>Definition</a:t>
                      </a:r>
                      <a:endParaRPr sz="12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pl-PL" sz="1200" u="none" cap="none" strike="noStrike"/>
                        <a:t>Example</a:t>
                      </a:r>
                      <a:endParaRPr sz="1200" u="none" cap="none" strike="noStrike"/>
                    </a:p>
                  </a:txBody>
                  <a:tcPr marT="91425" marB="91425" marR="91425" marL="91425"/>
                </a:tc>
              </a:tr>
              <a:tr h="381000">
                <a:tc rowSpan="2">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t>Formal</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t>Reaching the meaning on the basis of the analysis of the words’ structure as well as searching for analogies to already known forms and grammatical information</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i="1" lang="pl-PL" sz="1200" u="none" cap="none" strike="noStrike"/>
                        <a:t>We were talking for a long time but it was not a nice conversation</a:t>
                      </a:r>
                      <a:r>
                        <a:rPr lang="pl-PL" sz="1200" u="none" cap="none" strike="noStrike"/>
                        <a:t>.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i="1" lang="pl-PL" sz="1200" u="none" cap="none" strike="noStrike"/>
                        <a:t>Talking – conversation</a:t>
                      </a:r>
                      <a:r>
                        <a:rPr lang="pl-PL" sz="1200" u="none" cap="none" strike="noStrike"/>
                        <a:t> (in Polish the noun derives from the verb)</a:t>
                      </a:r>
                      <a:endParaRPr sz="1200" u="none" cap="none" strike="noStrike"/>
                    </a:p>
                  </a:txBody>
                  <a:tcPr marT="91425" marB="91425" marR="91425" marL="91425"/>
                </a:tc>
              </a:tr>
              <a:tr h="381000">
                <a:tc vMerge="1"/>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t>Reaching the meaning on the basis of syntactic or semantic connectivity of words in the vicinity of the unknown</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i="1" lang="pl-PL" sz="1200" u="none" cap="none" strike="noStrike"/>
                        <a:t>He has committed an offense</a:t>
                      </a:r>
                      <a:r>
                        <a:rPr lang="pl-PL" sz="1200" u="none" cap="none" strike="noStrike"/>
                        <a:t>. </a:t>
                      </a:r>
                      <a:endParaRPr sz="1200" u="none" cap="none" strike="noStrike"/>
                    </a:p>
                    <a:p>
                      <a:pPr indent="0" lvl="0" marL="0" marR="0" rtl="0" algn="l">
                        <a:lnSpc>
                          <a:spcPct val="100000"/>
                        </a:lnSpc>
                        <a:spcBef>
                          <a:spcPts val="0"/>
                        </a:spcBef>
                        <a:spcAft>
                          <a:spcPts val="0"/>
                        </a:spcAft>
                        <a:buClr>
                          <a:schemeClr val="dk1"/>
                        </a:buClr>
                        <a:buSzPts val="1100"/>
                        <a:buFont typeface="Arial"/>
                        <a:buNone/>
                      </a:pPr>
                      <a:r>
                        <a:rPr lang="pl-PL" sz="1200" u="none" cap="none" strike="noStrike"/>
                        <a:t>If the learner knows that the verb to commit collocates with</a:t>
                      </a:r>
                      <a:endParaRPr sz="1200" u="none" cap="none" strike="noStrike"/>
                    </a:p>
                    <a:p>
                      <a:pPr indent="0" lvl="0" marL="0" marR="0" rtl="0" algn="l">
                        <a:lnSpc>
                          <a:spcPct val="100000"/>
                        </a:lnSpc>
                        <a:spcBef>
                          <a:spcPts val="0"/>
                        </a:spcBef>
                        <a:spcAft>
                          <a:spcPts val="0"/>
                        </a:spcAft>
                        <a:buClr>
                          <a:schemeClr val="dk1"/>
                        </a:buClr>
                        <a:buSzPts val="1100"/>
                        <a:buFont typeface="Arial"/>
                        <a:buNone/>
                      </a:pPr>
                      <a:r>
                        <a:rPr lang="pl-PL" sz="1200" u="none" cap="none" strike="noStrike"/>
                        <a:t>nouns referring to a reprehensible act, he/she</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pl-PL" sz="1200" u="none" cap="none" strike="noStrike"/>
                        <a:t>knows that such an act was committed, although he/she does not quite know what kind.</a:t>
                      </a:r>
                      <a:endParaRPr sz="12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t>Contextual</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t>Reaching the meaning based on the analysis of the content of the context in which it appears.</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i="1" lang="pl-PL" sz="1200" u="none" cap="none" strike="noStrike"/>
                        <a:t>I am asking you for a legible signature. I need to know who took the letter.</a:t>
                      </a:r>
                      <a:endParaRPr i="1" sz="1200" u="none" cap="none" strike="noStrike"/>
                    </a:p>
                    <a:p>
                      <a:pPr indent="0" lvl="0" marL="0" marR="0" rtl="0" algn="l">
                        <a:lnSpc>
                          <a:spcPct val="100000"/>
                        </a:lnSpc>
                        <a:spcBef>
                          <a:spcPts val="0"/>
                        </a:spcBef>
                        <a:spcAft>
                          <a:spcPts val="0"/>
                        </a:spcAft>
                        <a:buClr>
                          <a:srgbClr val="000000"/>
                        </a:buClr>
                        <a:buSzPts val="1200"/>
                        <a:buFont typeface="Arial"/>
                        <a:buNone/>
                      </a:pPr>
                      <a:r>
                        <a:rPr lang="pl-PL" sz="1200" u="none" cap="none" strike="noStrike"/>
                        <a:t>The context indicates that it is a signature that can be read, in other words – it is clear.</a:t>
                      </a:r>
                      <a:endParaRPr sz="1200" u="none" cap="none" strike="noStrike"/>
                    </a:p>
                  </a:txBody>
                  <a:tcPr marT="91425" marB="91425" marR="91425" marL="91425"/>
                </a:tc>
              </a:tr>
              <a:tr h="659025">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t>Thematic/content-related</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pl-PL" sz="1200" u="none" cap="none" strike="noStrike"/>
                        <a:t>Reaching the meaning on the basis of your knowledge.</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i="1" lang="pl-PL" sz="1200" u="none" cap="none" strike="noStrike"/>
                        <a:t>The color of a canary is yellow.</a:t>
                      </a:r>
                      <a:endParaRPr i="1" sz="1200" u="none" cap="none" strike="noStrike"/>
                    </a:p>
                    <a:p>
                      <a:pPr indent="0" lvl="0" marL="0" marR="0" rtl="0" algn="l">
                        <a:lnSpc>
                          <a:spcPct val="100000"/>
                        </a:lnSpc>
                        <a:spcBef>
                          <a:spcPts val="0"/>
                        </a:spcBef>
                        <a:spcAft>
                          <a:spcPts val="0"/>
                        </a:spcAft>
                        <a:buClr>
                          <a:srgbClr val="000000"/>
                        </a:buClr>
                        <a:buSzPts val="1200"/>
                        <a:buFont typeface="Arial"/>
                        <a:buNone/>
                      </a:pPr>
                      <a:r>
                        <a:rPr lang="pl-PL" sz="1200" u="none" cap="none" strike="noStrike"/>
                        <a:t>If the learner has some basic knowledge about a canary, it is highly likely that he/she will guess the meaning of the word </a:t>
                      </a:r>
                      <a:r>
                        <a:rPr i="1" lang="pl-PL" sz="1200" u="none" cap="none" strike="noStrike"/>
                        <a:t>yellow</a:t>
                      </a:r>
                      <a:r>
                        <a:rPr lang="pl-PL" sz="1200" u="none" cap="none" strike="noStrike"/>
                        <a:t>.</a:t>
                      </a:r>
                      <a:endParaRPr sz="1200" u="none" cap="none" strike="noStrike"/>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just">
              <a:lnSpc>
                <a:spcPct val="100000"/>
              </a:lnSpc>
              <a:spcBef>
                <a:spcPts val="1200"/>
              </a:spcBef>
              <a:spcAft>
                <a:spcPts val="0"/>
              </a:spcAft>
              <a:buClr>
                <a:schemeClr val="dk1"/>
              </a:buClr>
              <a:buSzPct val="78571"/>
              <a:buNone/>
            </a:pPr>
            <a:r>
              <a:t/>
            </a:r>
            <a:endParaRPr sz="1400"/>
          </a:p>
          <a:p>
            <a:pPr indent="0" lvl="0" marL="0" rtl="0" algn="just">
              <a:lnSpc>
                <a:spcPct val="100000"/>
              </a:lnSpc>
              <a:spcBef>
                <a:spcPts val="1200"/>
              </a:spcBef>
              <a:spcAft>
                <a:spcPts val="0"/>
              </a:spcAft>
              <a:buClr>
                <a:schemeClr val="dk1"/>
              </a:buClr>
              <a:buSzPct val="78571"/>
              <a:buNone/>
            </a:pPr>
            <a:r>
              <a:t/>
            </a:r>
            <a:endParaRPr sz="1400"/>
          </a:p>
          <a:p>
            <a:pPr indent="0" lvl="0" marL="0" rtl="0" algn="just">
              <a:lnSpc>
                <a:spcPct val="100000"/>
              </a:lnSpc>
              <a:spcBef>
                <a:spcPts val="1200"/>
              </a:spcBef>
              <a:spcAft>
                <a:spcPts val="0"/>
              </a:spcAft>
              <a:buClr>
                <a:schemeClr val="dk1"/>
              </a:buClr>
              <a:buSzPct val="78571"/>
              <a:buNone/>
            </a:pPr>
            <a:r>
              <a:t/>
            </a:r>
            <a:endParaRPr sz="1400"/>
          </a:p>
          <a:p>
            <a:pPr indent="0" lvl="0" marL="0" rtl="0" algn="just">
              <a:lnSpc>
                <a:spcPct val="100000"/>
              </a:lnSpc>
              <a:spcBef>
                <a:spcPts val="1200"/>
              </a:spcBef>
              <a:spcAft>
                <a:spcPts val="0"/>
              </a:spcAft>
              <a:buClr>
                <a:schemeClr val="dk1"/>
              </a:buClr>
              <a:buSzPct val="78571"/>
              <a:buNone/>
            </a:pPr>
            <a:r>
              <a:t/>
            </a:r>
            <a:endParaRPr sz="1400"/>
          </a:p>
          <a:p>
            <a:pPr indent="0" lvl="0" marL="0" rtl="0" algn="just">
              <a:lnSpc>
                <a:spcPct val="100000"/>
              </a:lnSpc>
              <a:spcBef>
                <a:spcPts val="1200"/>
              </a:spcBef>
              <a:spcAft>
                <a:spcPts val="0"/>
              </a:spcAft>
              <a:buClr>
                <a:schemeClr val="dk1"/>
              </a:buClr>
              <a:buSzPct val="78571"/>
              <a:buNone/>
            </a:pPr>
            <a:r>
              <a:t/>
            </a:r>
            <a:endParaRPr sz="1400"/>
          </a:p>
          <a:p>
            <a:pPr indent="0" lvl="0" marL="0" rtl="0" algn="just">
              <a:lnSpc>
                <a:spcPct val="100000"/>
              </a:lnSpc>
              <a:spcBef>
                <a:spcPts val="1200"/>
              </a:spcBef>
              <a:spcAft>
                <a:spcPts val="0"/>
              </a:spcAft>
              <a:buClr>
                <a:schemeClr val="dk1"/>
              </a:buClr>
              <a:buSzPct val="78571"/>
              <a:buNone/>
            </a:pPr>
            <a:r>
              <a:t/>
            </a:r>
            <a:endParaRPr sz="1400"/>
          </a:p>
          <a:p>
            <a:pPr indent="0" lvl="0" marL="0" rtl="0" algn="just">
              <a:lnSpc>
                <a:spcPct val="100000"/>
              </a:lnSpc>
              <a:spcBef>
                <a:spcPts val="1200"/>
              </a:spcBef>
              <a:spcAft>
                <a:spcPts val="0"/>
              </a:spcAft>
              <a:buClr>
                <a:schemeClr val="dk1"/>
              </a:buClr>
              <a:buSzPct val="78571"/>
              <a:buNone/>
            </a:pPr>
            <a:r>
              <a:t/>
            </a:r>
            <a:endParaRPr sz="1400"/>
          </a:p>
          <a:p>
            <a:pPr indent="0" lvl="0" marL="0" rtl="0" algn="just">
              <a:lnSpc>
                <a:spcPct val="100000"/>
              </a:lnSpc>
              <a:spcBef>
                <a:spcPts val="1200"/>
              </a:spcBef>
              <a:spcAft>
                <a:spcPts val="0"/>
              </a:spcAft>
              <a:buClr>
                <a:schemeClr val="dk1"/>
              </a:buClr>
              <a:buSzPct val="78571"/>
              <a:buNone/>
            </a:pPr>
            <a:r>
              <a:t/>
            </a:r>
            <a:endParaRPr sz="1400"/>
          </a:p>
          <a:p>
            <a:pPr indent="0" lvl="0" marL="0" rtl="0" algn="just">
              <a:lnSpc>
                <a:spcPct val="100000"/>
              </a:lnSpc>
              <a:spcBef>
                <a:spcPts val="1200"/>
              </a:spcBef>
              <a:spcAft>
                <a:spcPts val="0"/>
              </a:spcAft>
              <a:buClr>
                <a:schemeClr val="dk1"/>
              </a:buClr>
              <a:buSzPct val="78571"/>
              <a:buNone/>
            </a:pPr>
            <a:r>
              <a:t/>
            </a:r>
            <a:endParaRPr sz="1400"/>
          </a:p>
          <a:p>
            <a:pPr indent="0" lvl="0" marL="0" rtl="0" algn="just">
              <a:lnSpc>
                <a:spcPct val="100000"/>
              </a:lnSpc>
              <a:spcBef>
                <a:spcPts val="1200"/>
              </a:spcBef>
              <a:spcAft>
                <a:spcPts val="0"/>
              </a:spcAft>
              <a:buClr>
                <a:schemeClr val="dk1"/>
              </a:buClr>
              <a:buSzPct val="78571"/>
              <a:buNone/>
            </a:pPr>
            <a:r>
              <a:t/>
            </a:r>
            <a:endParaRPr sz="1400"/>
          </a:p>
          <a:p>
            <a:pPr indent="0" lvl="0" marL="0" rtl="0" algn="just">
              <a:lnSpc>
                <a:spcPct val="100000"/>
              </a:lnSpc>
              <a:spcBef>
                <a:spcPts val="1200"/>
              </a:spcBef>
              <a:spcAft>
                <a:spcPts val="0"/>
              </a:spcAft>
              <a:buClr>
                <a:schemeClr val="dk1"/>
              </a:buClr>
              <a:buSzPct val="78571"/>
              <a:buNone/>
            </a:pPr>
            <a:r>
              <a:t/>
            </a:r>
            <a:endParaRPr sz="1400"/>
          </a:p>
          <a:p>
            <a:pPr indent="0" lvl="0" marL="0" rtl="0" algn="just">
              <a:lnSpc>
                <a:spcPct val="100000"/>
              </a:lnSpc>
              <a:spcBef>
                <a:spcPts val="1200"/>
              </a:spcBef>
              <a:spcAft>
                <a:spcPts val="0"/>
              </a:spcAft>
              <a:buClr>
                <a:schemeClr val="dk1"/>
              </a:buClr>
              <a:buSzPct val="78571"/>
              <a:buNone/>
            </a:pPr>
            <a:r>
              <a:t/>
            </a:r>
            <a:endParaRPr sz="1400"/>
          </a:p>
          <a:p>
            <a:pPr indent="0" lvl="0" marL="0" rtl="0" algn="just">
              <a:lnSpc>
                <a:spcPct val="100000"/>
              </a:lnSpc>
              <a:spcBef>
                <a:spcPts val="1200"/>
              </a:spcBef>
              <a:spcAft>
                <a:spcPts val="0"/>
              </a:spcAft>
              <a:buClr>
                <a:schemeClr val="dk1"/>
              </a:buClr>
              <a:buSzPct val="47826"/>
              <a:buNone/>
            </a:pPr>
            <a:r>
              <a:t/>
            </a:r>
            <a:endParaRPr sz="2300"/>
          </a:p>
          <a:p>
            <a:pPr indent="0" lvl="0" marL="0" rtl="0" algn="just">
              <a:lnSpc>
                <a:spcPct val="100000"/>
              </a:lnSpc>
              <a:spcBef>
                <a:spcPts val="1200"/>
              </a:spcBef>
              <a:spcAft>
                <a:spcPts val="0"/>
              </a:spcAft>
              <a:buClr>
                <a:schemeClr val="dk1"/>
              </a:buClr>
              <a:buSzPct val="47826"/>
              <a:buFont typeface="Arial"/>
              <a:buNone/>
            </a:pPr>
            <a:r>
              <a:rPr lang="pl-PL" sz="2300"/>
              <a:t>This short text below is about why French people travel to live and work in </a:t>
            </a:r>
            <a:r>
              <a:rPr lang="pl-PL" sz="2300">
                <a:highlight>
                  <a:srgbClr val="FFFFFF"/>
                </a:highlight>
              </a:rPr>
              <a:t>Montréal, which is the largest city in Canada's Québec province</a:t>
            </a:r>
            <a:r>
              <a:rPr lang="pl-PL" sz="2300"/>
              <a:t>. </a:t>
            </a:r>
            <a:endParaRPr sz="2300"/>
          </a:p>
          <a:p>
            <a:pPr indent="-360045" lvl="0" marL="457200" rtl="0" algn="just">
              <a:lnSpc>
                <a:spcPct val="100000"/>
              </a:lnSpc>
              <a:spcBef>
                <a:spcPts val="1200"/>
              </a:spcBef>
              <a:spcAft>
                <a:spcPts val="1200"/>
              </a:spcAft>
              <a:buSzPct val="100000"/>
              <a:buChar char="●"/>
            </a:pPr>
            <a:r>
              <a:rPr lang="pl-PL" sz="2300"/>
              <a:t>What strategies will you use to understand these words? </a:t>
            </a:r>
            <a:r>
              <a:rPr lang="pl-PL" sz="2300">
                <a:highlight>
                  <a:srgbClr val="FFFFFF"/>
                </a:highlight>
              </a:rPr>
              <a:t>(</a:t>
            </a:r>
            <a:r>
              <a:rPr lang="pl-PL" sz="2300"/>
              <a:t>W</a:t>
            </a:r>
            <a:r>
              <a:rPr lang="pl-PL" sz="2300"/>
              <a:t>orksheet </a:t>
            </a:r>
            <a:r>
              <a:rPr lang="pl-PL" sz="2300">
                <a:highlight>
                  <a:srgbClr val="FFFFFF"/>
                </a:highlight>
              </a:rPr>
              <a:t>06_W_08_WS)</a:t>
            </a:r>
            <a:endParaRPr sz="2300">
              <a:highlight>
                <a:srgbClr val="FFFF00"/>
              </a:highlight>
            </a:endParaRPr>
          </a:p>
        </p:txBody>
      </p:sp>
      <p:sp>
        <p:nvSpPr>
          <p:cNvPr id="138" name="Google Shape;138;p22"/>
          <p:cNvSpPr txBox="1"/>
          <p:nvPr>
            <p:ph idx="1" type="body"/>
          </p:nvPr>
        </p:nvSpPr>
        <p:spPr>
          <a:xfrm>
            <a:off x="457200" y="4383143"/>
            <a:ext cx="8229600" cy="17430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SzPts val="1800"/>
              <a:buNone/>
            </a:pPr>
            <a:r>
              <a:rPr lang="pl-PL" sz="2400"/>
              <a:t>	</a:t>
            </a:r>
            <a:endParaRPr/>
          </a:p>
          <a:p>
            <a:pPr indent="-342900" lvl="0" marL="457200" rtl="0" algn="just">
              <a:lnSpc>
                <a:spcPct val="100000"/>
              </a:lnSpc>
              <a:spcBef>
                <a:spcPts val="360"/>
              </a:spcBef>
              <a:spcAft>
                <a:spcPts val="0"/>
              </a:spcAft>
              <a:buSzPts val="1800"/>
              <a:buNone/>
            </a:pPr>
            <a:r>
              <a:t/>
            </a:r>
            <a:endParaRPr sz="2000"/>
          </a:p>
          <a:p>
            <a:pPr indent="-342900" lvl="0" marL="457200" rtl="0" algn="l">
              <a:lnSpc>
                <a:spcPct val="100000"/>
              </a:lnSpc>
              <a:spcBef>
                <a:spcPts val="360"/>
              </a:spcBef>
              <a:spcAft>
                <a:spcPts val="0"/>
              </a:spcAft>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a:highlight>
                  <a:srgbClr val="FFFFFF"/>
                </a:highlight>
              </a:rPr>
              <a:t>.</a:t>
            </a:r>
            <a:endParaRPr>
              <a:highlight>
                <a:srgbClr val="FFFFFF"/>
              </a:highlight>
            </a:endParaRPr>
          </a:p>
        </p:txBody>
      </p:sp>
      <p:sp>
        <p:nvSpPr>
          <p:cNvPr id="144" name="Google Shape;144;p24"/>
          <p:cNvSpPr txBox="1"/>
          <p:nvPr>
            <p:ph idx="1" type="body"/>
          </p:nvPr>
        </p:nvSpPr>
        <p:spPr>
          <a:xfrm>
            <a:off x="457200" y="1600200"/>
            <a:ext cx="8229600" cy="2924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rPr lang="pl-PL" sz="2100"/>
              <a:t>Which factors related </a:t>
            </a:r>
            <a:r>
              <a:rPr lang="pl-PL" sz="2100" u="sng"/>
              <a:t>to the student</a:t>
            </a:r>
            <a:r>
              <a:rPr lang="pl-PL" sz="2100"/>
              <a:t> have an impact on the process of understanding the meaning of words? </a:t>
            </a:r>
            <a:r>
              <a:rPr lang="pl-PL" sz="2100">
                <a:highlight>
                  <a:srgbClr val="FFFFFF"/>
                </a:highlight>
              </a:rPr>
              <a:t>(</a:t>
            </a:r>
            <a:r>
              <a:rPr lang="pl-PL" sz="2100"/>
              <a:t>W</a:t>
            </a:r>
            <a:r>
              <a:rPr lang="pl-PL" sz="2100"/>
              <a:t>orksheet </a:t>
            </a:r>
            <a:r>
              <a:rPr lang="pl-PL" sz="2100">
                <a:highlight>
                  <a:srgbClr val="FFFFFF"/>
                </a:highlight>
              </a:rPr>
              <a:t>06_W_09_WS)</a:t>
            </a:r>
            <a:endParaRPr sz="2100">
              <a:highlight>
                <a:srgbClr val="FFFF00"/>
              </a:highlight>
            </a:endParaRPr>
          </a:p>
          <a:p>
            <a:pPr indent="-342900" lvl="0" marL="457200" rtl="0" algn="l">
              <a:lnSpc>
                <a:spcPct val="100000"/>
              </a:lnSpc>
              <a:spcBef>
                <a:spcPts val="360"/>
              </a:spcBef>
              <a:spcAft>
                <a:spcPts val="0"/>
              </a:spcAft>
              <a:buSzPts val="1800"/>
              <a:buNone/>
            </a:pPr>
            <a:r>
              <a:t/>
            </a:r>
            <a:endParaRPr sz="2100"/>
          </a:p>
          <a:p>
            <a:pPr indent="0" lvl="0" marL="0" rtl="0" algn="l">
              <a:lnSpc>
                <a:spcPct val="100000"/>
              </a:lnSpc>
              <a:spcBef>
                <a:spcPts val="360"/>
              </a:spcBef>
              <a:spcAft>
                <a:spcPts val="0"/>
              </a:spcAft>
              <a:buSzPts val="1800"/>
              <a:buNone/>
            </a:pPr>
            <a:r>
              <a:rPr lang="pl-PL" sz="2100"/>
              <a:t>The results of this task differs among the workshop participants. What do you think this is the case? </a:t>
            </a:r>
            <a:endParaRPr sz="2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Factors</a:t>
            </a:r>
            <a:endParaRPr sz="3800"/>
          </a:p>
        </p:txBody>
      </p:sp>
      <p:sp>
        <p:nvSpPr>
          <p:cNvPr id="150" name="Google Shape;150;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SzPts val="1800"/>
              <a:buNone/>
            </a:pPr>
            <a:r>
              <a:rPr lang="pl-PL">
                <a:solidFill>
                  <a:schemeClr val="lt1"/>
                </a:solidFill>
              </a:rPr>
              <a:t>.</a:t>
            </a:r>
            <a:endParaRPr>
              <a:solidFill>
                <a:schemeClr val="lt1"/>
              </a:solidFill>
            </a:endParaRPr>
          </a:p>
        </p:txBody>
      </p:sp>
      <p:graphicFrame>
        <p:nvGraphicFramePr>
          <p:cNvPr id="151" name="Google Shape;151;p25"/>
          <p:cNvGraphicFramePr/>
          <p:nvPr/>
        </p:nvGraphicFramePr>
        <p:xfrm>
          <a:off x="550842" y="1782590"/>
          <a:ext cx="3000000" cy="3000000"/>
        </p:xfrm>
        <a:graphic>
          <a:graphicData uri="http://schemas.openxmlformats.org/drawingml/2006/table">
            <a:tbl>
              <a:tblPr bandRow="1" firstRow="1">
                <a:noFill/>
                <a:tableStyleId>{9E360400-A789-45C9-A2DC-24BF77453319}</a:tableStyleId>
              </a:tblPr>
              <a:tblGrid>
                <a:gridCol w="4070725"/>
                <a:gridCol w="4070725"/>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b="1" i="0" lang="pl-PL" sz="1400" u="none" cap="none" strike="noStrike">
                          <a:solidFill>
                            <a:schemeClr val="lt1"/>
                          </a:solidFill>
                          <a:latin typeface="Arial"/>
                          <a:ea typeface="Arial"/>
                          <a:cs typeface="Arial"/>
                          <a:sym typeface="Arial"/>
                        </a:rPr>
                        <a:t>Cognitive factors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i="0" lang="pl-PL" sz="1400" u="none" cap="none" strike="noStrike">
                          <a:solidFill>
                            <a:schemeClr val="lt1"/>
                          </a:solidFill>
                          <a:latin typeface="Arial"/>
                          <a:ea typeface="Arial"/>
                          <a:cs typeface="Arial"/>
                          <a:sym typeface="Arial"/>
                        </a:rPr>
                        <a:t>Linguistic factors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0" i="0" lang="pl-PL" sz="1400" u="none" cap="none" strike="noStrike">
                          <a:solidFill>
                            <a:schemeClr val="dk1"/>
                          </a:solidFill>
                          <a:latin typeface="Arial"/>
                          <a:ea typeface="Arial"/>
                          <a:cs typeface="Arial"/>
                          <a:sym typeface="Arial"/>
                        </a:rPr>
                        <a:t>The ability to focus on details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pl-PL" sz="1400" u="none" cap="none" strike="noStrike">
                          <a:solidFill>
                            <a:schemeClr val="dk1"/>
                          </a:solidFill>
                          <a:latin typeface="Arial"/>
                          <a:ea typeface="Arial"/>
                          <a:cs typeface="Arial"/>
                          <a:sym typeface="Arial"/>
                        </a:rPr>
                        <a:t>Lexical resource (quantitative and qualitative)</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0" i="0" lang="pl-PL" sz="1400" u="none" cap="none" strike="noStrike">
                          <a:solidFill>
                            <a:schemeClr val="dk1"/>
                          </a:solidFill>
                          <a:latin typeface="Arial"/>
                          <a:ea typeface="Arial"/>
                          <a:cs typeface="Arial"/>
                          <a:sym typeface="Arial"/>
                        </a:rPr>
                        <a:t>The ability to reason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pl-PL" sz="1400" u="none" cap="none" strike="noStrike">
                          <a:solidFill>
                            <a:schemeClr val="dk1"/>
                          </a:solidFill>
                          <a:latin typeface="Arial"/>
                          <a:ea typeface="Arial"/>
                          <a:cs typeface="Arial"/>
                          <a:sym typeface="Arial"/>
                        </a:rPr>
                        <a:t>Level of knowledge of Language 2</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0" i="0" lang="pl-PL" sz="1400" u="none" cap="none" strike="noStrike">
                          <a:solidFill>
                            <a:schemeClr val="dk1"/>
                          </a:solidFill>
                          <a:latin typeface="Arial"/>
                          <a:ea typeface="Arial"/>
                          <a:cs typeface="Arial"/>
                          <a:sym typeface="Arial"/>
                        </a:rPr>
                        <a:t>Being willing to make a cognitive effort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pl-PL" sz="1400" u="none" cap="none" strike="noStrike">
                          <a:solidFill>
                            <a:schemeClr val="dk1"/>
                          </a:solidFill>
                          <a:latin typeface="Arial"/>
                          <a:ea typeface="Arial"/>
                          <a:cs typeface="Arial"/>
                          <a:sym typeface="Arial"/>
                        </a:rPr>
                        <a:t>Linguistic knowledge</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0" i="0" lang="pl-PL" sz="1400" u="none" cap="none" strike="noStrike">
                          <a:solidFill>
                            <a:schemeClr val="dk1"/>
                          </a:solidFill>
                          <a:latin typeface="Arial"/>
                          <a:ea typeface="Arial"/>
                          <a:cs typeface="Arial"/>
                          <a:sym typeface="Arial"/>
                        </a:rPr>
                        <a:t>General knowledge (also a linguistic factor)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pl-PL" sz="1400" u="none" cap="none" strike="noStrike">
                          <a:solidFill>
                            <a:schemeClr val="dk1"/>
                          </a:solidFill>
                          <a:latin typeface="Arial"/>
                          <a:ea typeface="Arial"/>
                          <a:cs typeface="Arial"/>
                          <a:sym typeface="Arial"/>
                        </a:rPr>
                        <a:t>Linguistic biography</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0" i="0" lang="pl-PL" sz="1400" u="none" cap="none" strike="noStrike">
                          <a:solidFill>
                            <a:schemeClr val="dk1"/>
                          </a:solidFill>
                          <a:latin typeface="Arial"/>
                          <a:ea typeface="Arial"/>
                          <a:cs typeface="Arial"/>
                          <a:sym typeface="Arial"/>
                        </a:rPr>
                        <a:t>Reading skills in Language 1 (also the linguistic factor)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pl-PL" sz="1400" u="none" cap="none" strike="noStrike">
                          <a:solidFill>
                            <a:schemeClr val="dk1"/>
                          </a:solidFill>
                          <a:latin typeface="Arial"/>
                          <a:ea typeface="Arial"/>
                          <a:cs typeface="Arial"/>
                          <a:sym typeface="Arial"/>
                        </a:rPr>
                        <a:t>Ability to use context (also a cognitive factor)</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pl-PL" sz="1400" u="none" cap="none" strike="noStrike">
                          <a:solidFill>
                            <a:schemeClr val="dk1"/>
                          </a:solidFill>
                          <a:latin typeface="Arial"/>
                          <a:ea typeface="Arial"/>
                          <a:cs typeface="Arial"/>
                          <a:sym typeface="Arial"/>
                        </a:rPr>
                        <a:t>Ability to find analogies in Language 2 (also a cognitive factor)</a:t>
                      </a:r>
                      <a:endParaRPr sz="1400" u="none" cap="none" strike="noStrike"/>
                    </a:p>
                  </a:txBody>
                  <a:tcPr marT="45725" marB="45725" marR="91450" marL="91450"/>
                </a:tc>
              </a:tr>
            </a:tbl>
          </a:graphicData>
        </a:graphic>
      </p:graphicFrame>
      <p:sp>
        <p:nvSpPr>
          <p:cNvPr id="152" name="Google Shape;152;p25"/>
          <p:cNvSpPr txBox="1"/>
          <p:nvPr/>
        </p:nvSpPr>
        <p:spPr>
          <a:xfrm>
            <a:off x="605928" y="4946573"/>
            <a:ext cx="80754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pl-PL" sz="1500" u="none" cap="none" strike="noStrike">
                <a:solidFill>
                  <a:srgbClr val="000000"/>
                </a:solidFill>
                <a:latin typeface="Calibri"/>
                <a:ea typeface="Calibri"/>
                <a:cs typeface="Calibri"/>
                <a:sym typeface="Calibri"/>
              </a:rPr>
              <a:t>More on this topic: Seretny, A. (2019</a:t>
            </a:r>
            <a:r>
              <a:rPr lang="pl-PL" sz="1500">
                <a:latin typeface="Calibri"/>
                <a:ea typeface="Calibri"/>
                <a:cs typeface="Calibri"/>
                <a:sym typeface="Calibri"/>
              </a:rPr>
              <a:t>: </a:t>
            </a:r>
            <a:r>
              <a:rPr b="0" i="0" lang="pl-PL" sz="1500" u="none" cap="none" strike="noStrike">
                <a:solidFill>
                  <a:srgbClr val="000000"/>
                </a:solidFill>
                <a:latin typeface="Calibri"/>
                <a:ea typeface="Calibri"/>
                <a:cs typeface="Calibri"/>
                <a:sym typeface="Calibri"/>
              </a:rPr>
              <a:t>21)</a:t>
            </a:r>
            <a:r>
              <a:rPr lang="pl-PL" sz="1500">
                <a:latin typeface="Calibri"/>
                <a:ea typeface="Calibri"/>
                <a:cs typeface="Calibri"/>
                <a:sym typeface="Calibri"/>
              </a:rPr>
              <a:t>.</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2020-11-13T16:44:01Z</dcterms:created>
  <dc:creator>Grzegorz</dc:creator>
</cp:coreProperties>
</file>