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5" roundtripDataSignature="AMtx7miANco2oLBZpwIA2maVwG9Gu4Vu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33AF11-A979-49EE-9DC1-C1528E894558}">
  <a:tblStyle styleId="{8133AF11-A979-49EE-9DC1-C1528E89455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l-P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8c35f91094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18c35f91094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18c35f91094_0_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8c35f91094_0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18c35f91094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pl-PL"/>
              <a:t>at this point you can ask the participants of examples of these discourse functions in special tasks in the subjects lessons, you can also ask them, in what kind of tasks in language classes these discourse functions are sued. </a:t>
            </a:r>
            <a:endParaRPr/>
          </a:p>
          <a:p>
            <a:pPr indent="0" lvl="0" marL="0" rtl="0" algn="l">
              <a:lnSpc>
                <a:spcPct val="100000"/>
              </a:lnSpc>
              <a:spcBef>
                <a:spcPts val="0"/>
              </a:spcBef>
              <a:spcAft>
                <a:spcPts val="0"/>
              </a:spcAft>
              <a:buSzPts val="1400"/>
              <a:buNone/>
            </a:pPr>
            <a:r>
              <a:rPr lang="pl-PL"/>
              <a:t>IMportant: we will come back to this later on</a:t>
            </a:r>
            <a:endParaRPr/>
          </a:p>
        </p:txBody>
      </p:sp>
      <p:sp>
        <p:nvSpPr>
          <p:cNvPr id="165" name="Google Shape;165;g18c35f91094_0_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8758c3cff2_0_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18758c3cff2_0_1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18758c3cff2_0_1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8c35f91094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18c35f91094_0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Clr>
                <a:schemeClr val="dk1"/>
              </a:buClr>
              <a:buSzPts val="7200"/>
              <a:buFont typeface="Arial"/>
              <a:buNone/>
            </a:pPr>
            <a:r>
              <a:rPr lang="pl-PL" sz="1400">
                <a:latin typeface="Times New Roman"/>
                <a:ea typeface="Times New Roman"/>
                <a:cs typeface="Times New Roman"/>
                <a:sym typeface="Times New Roman"/>
              </a:rPr>
              <a:t>The aim of the second part of the workshop is to work out in three groups how language lessons can be designed in a subject-sensitive manner right from the start.</a:t>
            </a:r>
            <a:endParaRPr sz="1400">
              <a:latin typeface="Times New Roman"/>
              <a:ea typeface="Times New Roman"/>
              <a:cs typeface="Times New Roman"/>
              <a:sym typeface="Times New Roman"/>
            </a:endParaRPr>
          </a:p>
          <a:p>
            <a:pPr indent="0" lvl="0" marL="457200" rtl="0" algn="l">
              <a:lnSpc>
                <a:spcPct val="100000"/>
              </a:lnSpc>
              <a:spcBef>
                <a:spcPts val="0"/>
              </a:spcBef>
              <a:spcAft>
                <a:spcPts val="0"/>
              </a:spcAft>
              <a:buClr>
                <a:schemeClr val="dk1"/>
              </a:buClr>
              <a:buSzPts val="7200"/>
              <a:buFont typeface="Arial"/>
              <a:buNone/>
            </a:pPr>
            <a:r>
              <a:rPr lang="pl-PL" sz="1400">
                <a:latin typeface="Times New Roman"/>
                <a:ea typeface="Times New Roman"/>
                <a:cs typeface="Times New Roman"/>
                <a:sym typeface="Times New Roman"/>
              </a:rPr>
              <a:t>Group distribution: The groups should be randomized. For this purpose, it is a good idea to distribute small chocolate bars or other sweets in different colors or similar (everyone grabs something from a bag so that it is not possible to choose). The groups then get together according to color. Postcards can also be cut apart and the participants have to find their remaining puzzle pieces.</a:t>
            </a:r>
            <a:endParaRPr sz="1400">
              <a:latin typeface="Times New Roman"/>
              <a:ea typeface="Times New Roman"/>
              <a:cs typeface="Times New Roman"/>
              <a:sym typeface="Times New Roman"/>
            </a:endParaRPr>
          </a:p>
          <a:p>
            <a:pPr indent="0" lvl="0" marL="457200" rtl="0" algn="l">
              <a:lnSpc>
                <a:spcPct val="100000"/>
              </a:lnSpc>
              <a:spcBef>
                <a:spcPts val="0"/>
              </a:spcBef>
              <a:spcAft>
                <a:spcPts val="0"/>
              </a:spcAft>
              <a:buClr>
                <a:schemeClr val="dk1"/>
              </a:buClr>
              <a:buSzPts val="7200"/>
              <a:buFont typeface="Arial"/>
              <a:buNone/>
            </a:pPr>
            <a:r>
              <a:t/>
            </a:r>
            <a:endParaRPr sz="1400">
              <a:latin typeface="Times New Roman"/>
              <a:ea typeface="Times New Roman"/>
              <a:cs typeface="Times New Roman"/>
              <a:sym typeface="Times New Roman"/>
            </a:endParaRPr>
          </a:p>
          <a:p>
            <a:pPr indent="0" lvl="0" marL="457200" rtl="0" algn="l">
              <a:lnSpc>
                <a:spcPct val="100000"/>
              </a:lnSpc>
              <a:spcBef>
                <a:spcPts val="0"/>
              </a:spcBef>
              <a:spcAft>
                <a:spcPts val="0"/>
              </a:spcAft>
              <a:buClr>
                <a:schemeClr val="dk1"/>
              </a:buClr>
              <a:buSzPts val="7200"/>
              <a:buFont typeface="Arial"/>
              <a:buNone/>
            </a:pPr>
            <a:r>
              <a:rPr lang="pl-PL" sz="1400">
                <a:latin typeface="Times New Roman"/>
                <a:ea typeface="Times New Roman"/>
                <a:cs typeface="Times New Roman"/>
                <a:sym typeface="Times New Roman"/>
              </a:rPr>
              <a:t>For workshops in Poland reference in commentary to contents of slides by Julia, as references shown in selected pages. </a:t>
            </a:r>
            <a:endParaRPr sz="1400">
              <a:latin typeface="Times New Roman"/>
              <a:ea typeface="Times New Roman"/>
              <a:cs typeface="Times New Roman"/>
              <a:sym typeface="Times New Roman"/>
            </a:endParaRPr>
          </a:p>
          <a:p>
            <a:pPr indent="0" lvl="0" marL="457200" rtl="0" algn="l">
              <a:lnSpc>
                <a:spcPct val="100000"/>
              </a:lnSpc>
              <a:spcBef>
                <a:spcPts val="0"/>
              </a:spcBef>
              <a:spcAft>
                <a:spcPts val="0"/>
              </a:spcAft>
              <a:buClr>
                <a:schemeClr val="dk1"/>
              </a:buClr>
              <a:buSzPts val="7200"/>
              <a:buFont typeface="Arial"/>
              <a:buNone/>
            </a:pPr>
            <a:r>
              <a:t/>
            </a:r>
            <a:endParaRPr sz="14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
        <p:nvSpPr>
          <p:cNvPr id="180" name="Google Shape;180;g18c35f91094_0_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8c35f91094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18c35f91094_0_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88" name="Google Shape;188;g18c35f91094_0_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8758c3cff2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18758c3cff2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pl-PL"/>
              <a:t>example of an typical  classification and description of animals, other phases of genres can be found with very good explictions in Rose 2011 (you can find the text in the folder Google Drive folder of workshop 6). Working with the pupils at the structure and the phases of an genre (imagining an order, talking about similar texts they know from their country and their structure, comparing texts (here of different animals) of an genre helps them getting access to these texts without understanding everything from the beginning. You can then work in a special phase of the genre (e.g. the behavior) and deal with the vocabulary and language structures they need.</a:t>
            </a:r>
            <a:endParaRPr/>
          </a:p>
        </p:txBody>
      </p:sp>
      <p:sp>
        <p:nvSpPr>
          <p:cNvPr id="203" name="Google Shape;203;g18758c3cff2_0_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8c35f91094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18c35f91094_0_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pl-PL"/>
              <a:t>example of an typical  classification and description of animals. Working with the pupils at thes phases of an genre helps them, to get access to these texts without understanding everything from the beginning</a:t>
            </a:r>
            <a:endParaRPr/>
          </a:p>
        </p:txBody>
      </p:sp>
      <p:sp>
        <p:nvSpPr>
          <p:cNvPr id="212" name="Google Shape;212;g18c35f91094_0_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8c35f91094_0_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18c35f91094_0_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Clr>
                <a:schemeClr val="dk1"/>
              </a:buClr>
              <a:buSzPts val="1100"/>
              <a:buFont typeface="Arial"/>
              <a:buNone/>
            </a:pPr>
            <a:r>
              <a:rPr lang="pl-PL"/>
              <a:t>We will now work together through the page of a geography book used in Germany (but not start with it at this point). In this workshop we will not try to work out the text completely, but create first accesses. How a deeper elaboration can be done is the topic of workshop 5.  </a:t>
            </a:r>
            <a:endParaRPr/>
          </a:p>
          <a:p>
            <a:pPr indent="0" lvl="0" marL="0" rtl="0" algn="l">
              <a:lnSpc>
                <a:spcPct val="100000"/>
              </a:lnSpc>
              <a:spcBef>
                <a:spcPts val="360"/>
              </a:spcBef>
              <a:spcAft>
                <a:spcPts val="0"/>
              </a:spcAft>
              <a:buClr>
                <a:schemeClr val="dk1"/>
              </a:buClr>
              <a:buSzPts val="1100"/>
              <a:buFont typeface="Arial"/>
              <a:buNone/>
            </a:pPr>
            <a:r>
              <a:rPr lang="pl-PL"/>
              <a:t>(How) would the teachers approach the task in German? Google translator? If so, what? And which of the collected strategies do they allow their students to use in class? With what justifications?</a:t>
            </a:r>
            <a:endParaRPr/>
          </a:p>
          <a:p>
            <a:pPr indent="0" lvl="0" marL="0" rtl="0" algn="l">
              <a:lnSpc>
                <a:spcPct val="100000"/>
              </a:lnSpc>
              <a:spcBef>
                <a:spcPts val="0"/>
              </a:spcBef>
              <a:spcAft>
                <a:spcPts val="0"/>
              </a:spcAft>
              <a:buSzPts val="1400"/>
              <a:buNone/>
            </a:pPr>
            <a:r>
              <a:t/>
            </a:r>
            <a:endParaRPr/>
          </a:p>
        </p:txBody>
      </p:sp>
      <p:sp>
        <p:nvSpPr>
          <p:cNvPr id="222" name="Google Shape;222;g18c35f91094_0_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8758c3cff2_0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18758c3cff2_0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pl-PL" sz="1100">
                <a:latin typeface="Arial"/>
                <a:ea typeface="Arial"/>
                <a:cs typeface="Arial"/>
                <a:sym typeface="Arial"/>
              </a:rPr>
              <a:t>The decision to work with a German book has been made consciously in order to enable the participants to comprehend better, quasi as a self-experience - for Germany another language has to be chosen.</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pl-PL" sz="1100">
                <a:latin typeface="Arial"/>
                <a:ea typeface="Arial"/>
                <a:cs typeface="Arial"/>
                <a:sym typeface="Arial"/>
              </a:rPr>
              <a:t>To the participants: We will do now an example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30" name="Google Shape;230;g18758c3cff2_0_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7fd299232_1_81:notes"/>
          <p:cNvSpPr txBox="1"/>
          <p:nvPr>
            <p:ph idx="1" type="body"/>
          </p:nvPr>
        </p:nvSpPr>
        <p:spPr>
          <a:xfrm>
            <a:off x="685802" y="4343405"/>
            <a:ext cx="5486400" cy="4114800"/>
          </a:xfrm>
          <a:prstGeom prst="rect">
            <a:avLst/>
          </a:prstGeom>
          <a:noFill/>
          <a:ln>
            <a:noFill/>
          </a:ln>
        </p:spPr>
        <p:txBody>
          <a:bodyPr anchorCtr="0" anchor="t" bIns="46625" lIns="93275" spcFirstLastPara="1" rIns="93275" wrap="square" tIns="46625">
            <a:noAutofit/>
          </a:bodyPr>
          <a:lstStyle/>
          <a:p>
            <a:pPr indent="0" lvl="0" marL="0" rtl="0" algn="l">
              <a:lnSpc>
                <a:spcPct val="100000"/>
              </a:lnSpc>
              <a:spcBef>
                <a:spcPts val="0"/>
              </a:spcBef>
              <a:spcAft>
                <a:spcPts val="0"/>
              </a:spcAft>
              <a:buSzPts val="1300"/>
              <a:buNone/>
            </a:pPr>
            <a:r>
              <a:t/>
            </a:r>
            <a:endParaRPr/>
          </a:p>
        </p:txBody>
      </p:sp>
      <p:sp>
        <p:nvSpPr>
          <p:cNvPr id="95" name="Google Shape;95;g277fd299232_1_81:notes"/>
          <p:cNvSpPr/>
          <p:nvPr>
            <p:ph idx="2" type="sldImg"/>
          </p:nvPr>
        </p:nvSpPr>
        <p:spPr>
          <a:xfrm>
            <a:off x="960888" y="686475"/>
            <a:ext cx="4936200" cy="3428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8758c3cff2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18758c3cff2_0_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Clr>
                <a:schemeClr val="dk1"/>
              </a:buClr>
              <a:buSzPts val="1100"/>
              <a:buFont typeface="Arial"/>
              <a:buNone/>
            </a:pPr>
            <a:r>
              <a:rPr lang="pl-PL">
                <a:latin typeface="Arial"/>
                <a:ea typeface="Arial"/>
                <a:cs typeface="Arial"/>
                <a:sym typeface="Arial"/>
              </a:rPr>
              <a:t> This is the textbook page without the main text. What do you think the theme of the page is? How do you come up with your hypothesis?</a:t>
            </a:r>
            <a:endParaRPr/>
          </a:p>
        </p:txBody>
      </p:sp>
      <p:sp>
        <p:nvSpPr>
          <p:cNvPr id="239" name="Google Shape;239;g18758c3cff2_0_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8758c3cff2_0_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18758c3cff2_0_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18758c3cff2_0_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8758c3cff2_0_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18758c3cff2_0_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pl-PL" sz="1100">
                <a:latin typeface="Arial"/>
                <a:ea typeface="Arial"/>
                <a:cs typeface="Arial"/>
                <a:sym typeface="Arial"/>
              </a:rPr>
              <a:t>They represent two landscapes, possibly a comparison. The markings M1/M2 underline this assumption. Maybe it is about the comparison city/country, maybe it is about the development of a landscape: Where there is a city today, there was country in former times. Perhaps the city of Dortmund is known. </a:t>
            </a:r>
            <a:endParaRPr/>
          </a:p>
        </p:txBody>
      </p:sp>
      <p:sp>
        <p:nvSpPr>
          <p:cNvPr id="256" name="Google Shape;256;g18758c3cff2_0_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8758c3cff2_0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18758c3cff2_0_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pl-PL" sz="1100">
                <a:latin typeface="Arial"/>
                <a:ea typeface="Arial"/>
                <a:cs typeface="Arial"/>
                <a:sym typeface="Arial"/>
              </a:rPr>
              <a:t>Question to the participants: What hint would be needed to get the right meaning in this context? This reference should not be understood as a counter-argument to the previous steps, but it must be observed and taken into account in the didactics, the support of the students.</a:t>
            </a:r>
            <a:endParaRPr/>
          </a:p>
        </p:txBody>
      </p:sp>
      <p:sp>
        <p:nvSpPr>
          <p:cNvPr id="265" name="Google Shape;265;g18758c3cff2_0_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8758c3cff2_0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18758c3cff2_0_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g18758c3cff2_0_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8758c3cff2_0_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18758c3cff2_0_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18758c3cff2_0_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8758c3cff2_0_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18758c3cff2_0_1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pl-PL" sz="1100">
                <a:latin typeface="Arial"/>
                <a:ea typeface="Arial"/>
                <a:cs typeface="Arial"/>
                <a:sym typeface="Arial"/>
              </a:rPr>
              <a:t>Here there could be a short exchange about using mobile phones as ressource in class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89" name="Google Shape;289;g18758c3cff2_0_1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8758c3cff2_0_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18758c3cff2_0_1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pl-PL" sz="1100">
                <a:latin typeface="Arial"/>
                <a:ea typeface="Arial"/>
                <a:cs typeface="Arial"/>
                <a:sym typeface="Arial"/>
              </a:rPr>
              <a:t>If you have more time, the participants can do this task to experiment the proces. Otherwise it is enough to show the steps.</a:t>
            </a:r>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97" name="Google Shape;297;g18758c3cff2_0_1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8758c3cff2_0_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18758c3cff2_0_1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g18758c3cff2_0_1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8758c3cff2_0_1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18758c3cff2_0_1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18758c3cff2_0_1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pl-PL" sz="1100">
                <a:latin typeface="Arial"/>
                <a:ea typeface="Arial"/>
                <a:cs typeface="Arial"/>
                <a:sym typeface="Arial"/>
              </a:rPr>
              <a:t>this task is planned for 15 minutes - the participants need paper and pencil - so make sure before that this will be available - or bring it for them</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pl-PL" sz="1100">
                <a:latin typeface="Arial"/>
                <a:ea typeface="Arial"/>
                <a:cs typeface="Arial"/>
                <a:sym typeface="Arial"/>
              </a:rPr>
              <a:t>the tasks should be giving step by step so that they first can sketch without thinking about the language and worrying too much. So, keep the slide animated or get sure that they still are after having downloaded the file so that the participants can´t see als the tasks at once-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pl-PL" sz="1100">
                <a:latin typeface="Arial"/>
                <a:ea typeface="Arial"/>
                <a:cs typeface="Arial"/>
                <a:sym typeface="Arial"/>
              </a:rPr>
              <a:t>Before doing this activity, you have to have an idea over the group. What languages might be there? Perhaps you should change the first activity and ask for the second best language or just leave out the word “best” and ask for another language they know a bit. The groups will differ from country to country, from town to town and from school to school - so a small adjustment of this task will always be necessary to make the task work.. If there won´t be a group for a language, one person hast chosen, she can join any other group and language she wants.</a:t>
            </a:r>
            <a:endParaRPr b="1"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03" name="Google Shape;10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59bf3e3dc7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159bf3e3dc7_0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g159bf3e3dc7_0_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59bf3e3dc7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159bf3e3dc7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g159bf3e3dc7_0_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8758c3cff2_0_1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18758c3cff2_0_1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Clr>
                <a:schemeClr val="dk1"/>
              </a:buClr>
              <a:buSzPts val="1100"/>
              <a:buFont typeface="Arial"/>
              <a:buNone/>
            </a:pPr>
            <a:r>
              <a:rPr lang="pl-PL" sz="1100">
                <a:latin typeface="Arial"/>
                <a:ea typeface="Arial"/>
                <a:cs typeface="Arial"/>
                <a:sym typeface="Arial"/>
              </a:rPr>
              <a:t>For this application task, the groups should be mixed again. This time the participants should get the possibility to choose with whom they want to work. A good suggestion can be: Think about who else you have not worked with in this workshop or who you would like to work with.</a:t>
            </a:r>
            <a:endParaRPr/>
          </a:p>
        </p:txBody>
      </p:sp>
      <p:sp>
        <p:nvSpPr>
          <p:cNvPr id="336" name="Google Shape;336;g18758c3cff2_0_1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8758c3cff2_0_1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18758c3cff2_0_1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g18758c3cff2_0_1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59bf3e3dc7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159bf3e3dc7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g159bf3e3dc7_0_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59bf3e3dc7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159bf3e3dc7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g159bf3e3dc7_0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8f470fedf8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18f470fedf8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g18f470fedf8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77fd299232_1_243:notes"/>
          <p:cNvSpPr txBox="1"/>
          <p:nvPr>
            <p:ph idx="1" type="body"/>
          </p:nvPr>
        </p:nvSpPr>
        <p:spPr>
          <a:xfrm>
            <a:off x="685802" y="4343405"/>
            <a:ext cx="5486400" cy="4114800"/>
          </a:xfrm>
          <a:prstGeom prst="rect">
            <a:avLst/>
          </a:prstGeom>
          <a:noFill/>
          <a:ln>
            <a:noFill/>
          </a:ln>
        </p:spPr>
        <p:txBody>
          <a:bodyPr anchorCtr="0" anchor="t" bIns="46625" lIns="93275" spcFirstLastPara="1" rIns="93275" wrap="square" tIns="46625">
            <a:noAutofit/>
          </a:bodyPr>
          <a:lstStyle/>
          <a:p>
            <a:pPr indent="0" lvl="0" marL="0" rtl="0" algn="l">
              <a:lnSpc>
                <a:spcPct val="100000"/>
              </a:lnSpc>
              <a:spcBef>
                <a:spcPts val="0"/>
              </a:spcBef>
              <a:spcAft>
                <a:spcPts val="0"/>
              </a:spcAft>
              <a:buSzPts val="1300"/>
              <a:buNone/>
            </a:pPr>
            <a:r>
              <a:t/>
            </a:r>
            <a:endParaRPr/>
          </a:p>
        </p:txBody>
      </p:sp>
      <p:sp>
        <p:nvSpPr>
          <p:cNvPr id="382" name="Google Shape;382;g277fd299232_1_2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8c35f91094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18c35f9109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8758c3cff2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18758c3cff2_0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pl-PL"/>
              <a:t>research results in point 3: According to research, 5 to 7 years are necessary to acquire educational language.</a:t>
            </a:r>
            <a:endParaRPr/>
          </a:p>
        </p:txBody>
      </p:sp>
      <p:sp>
        <p:nvSpPr>
          <p:cNvPr id="125" name="Google Shape;125;g18758c3cff2_0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8c35f91094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18c35f91094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18c35f91094_0_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8c35f91094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18c35f91094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pl-PL"/>
              <a:t>introducing new topics also possible by pictures, videos, hands-on activities</a:t>
            </a:r>
            <a:endParaRPr/>
          </a:p>
        </p:txBody>
      </p:sp>
      <p:sp>
        <p:nvSpPr>
          <p:cNvPr id="141" name="Google Shape;141;g18c35f91094_0_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8c35f91094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18c35f91094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g18c35f91094_0_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5" name="Shape 15"/>
        <p:cNvGrpSpPr/>
        <p:nvPr/>
      </p:nvGrpSpPr>
      <p:grpSpPr>
        <a:xfrm>
          <a:off x="0" y="0"/>
          <a:ext cx="0" cy="0"/>
          <a:chOff x="0" y="0"/>
          <a:chExt cx="0" cy="0"/>
        </a:xfrm>
      </p:grpSpPr>
      <p:sp>
        <p:nvSpPr>
          <p:cNvPr id="16" name="Google Shape;16;p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72" name="Shape 72"/>
        <p:cNvGrpSpPr/>
        <p:nvPr/>
      </p:nvGrpSpPr>
      <p:grpSpPr>
        <a:xfrm>
          <a:off x="0" y="0"/>
          <a:ext cx="0" cy="0"/>
          <a:chOff x="0" y="0"/>
          <a:chExt cx="0" cy="0"/>
        </a:xfrm>
      </p:grpSpPr>
      <p:sp>
        <p:nvSpPr>
          <p:cNvPr id="73" name="Google Shape;73;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8" name="Shape 78"/>
        <p:cNvGrpSpPr/>
        <p:nvPr/>
      </p:nvGrpSpPr>
      <p:grpSpPr>
        <a:xfrm>
          <a:off x="0" y="0"/>
          <a:ext cx="0" cy="0"/>
          <a:chOff x="0" y="0"/>
          <a:chExt cx="0" cy="0"/>
        </a:xfrm>
      </p:grpSpPr>
      <p:sp>
        <p:nvSpPr>
          <p:cNvPr id="79" name="Google Shape;79;p1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21" name="Shape 21"/>
        <p:cNvGrpSpPr/>
        <p:nvPr/>
      </p:nvGrpSpPr>
      <p:grpSpPr>
        <a:xfrm>
          <a:off x="0" y="0"/>
          <a:ext cx="0" cy="0"/>
          <a:chOff x="0" y="0"/>
          <a:chExt cx="0" cy="0"/>
        </a:xfrm>
      </p:grpSpPr>
      <p:sp>
        <p:nvSpPr>
          <p:cNvPr id="22" name="Google Shape;2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27" name="Shape 27"/>
        <p:cNvGrpSpPr/>
        <p:nvPr/>
      </p:nvGrpSpPr>
      <p:grpSpPr>
        <a:xfrm>
          <a:off x="0" y="0"/>
          <a:ext cx="0" cy="0"/>
          <a:chOff x="0" y="0"/>
          <a:chExt cx="0" cy="0"/>
        </a:xfrm>
      </p:grpSpPr>
      <p:sp>
        <p:nvSpPr>
          <p:cNvPr id="28" name="Google Shape;28;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34" name="Shape 34"/>
        <p:cNvGrpSpPr/>
        <p:nvPr/>
      </p:nvGrpSpPr>
      <p:grpSpPr>
        <a:xfrm>
          <a:off x="0" y="0"/>
          <a:ext cx="0" cy="0"/>
          <a:chOff x="0" y="0"/>
          <a:chExt cx="0" cy="0"/>
        </a:xfrm>
      </p:grpSpPr>
      <p:sp>
        <p:nvSpPr>
          <p:cNvPr id="35" name="Google Shape;35;p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7" name="Google Shape;37;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40" name="Shape 40"/>
        <p:cNvGrpSpPr/>
        <p:nvPr/>
      </p:nvGrpSpPr>
      <p:grpSpPr>
        <a:xfrm>
          <a:off x="0" y="0"/>
          <a:ext cx="0" cy="0"/>
          <a:chOff x="0" y="0"/>
          <a:chExt cx="0" cy="0"/>
        </a:xfrm>
      </p:grpSpPr>
      <p:sp>
        <p:nvSpPr>
          <p:cNvPr id="41" name="Google Shape;41;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49" name="Shape 49"/>
        <p:cNvGrpSpPr/>
        <p:nvPr/>
      </p:nvGrpSpPr>
      <p:grpSpPr>
        <a:xfrm>
          <a:off x="0" y="0"/>
          <a:ext cx="0" cy="0"/>
          <a:chOff x="0" y="0"/>
          <a:chExt cx="0" cy="0"/>
        </a:xfrm>
      </p:grpSpPr>
      <p:sp>
        <p:nvSpPr>
          <p:cNvPr id="50" name="Google Shape;5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54" name="Shape 54"/>
        <p:cNvGrpSpPr/>
        <p:nvPr/>
      </p:nvGrpSpPr>
      <p:grpSpPr>
        <a:xfrm>
          <a:off x="0" y="0"/>
          <a:ext cx="0" cy="0"/>
          <a:chOff x="0" y="0"/>
          <a:chExt cx="0" cy="0"/>
        </a:xfrm>
      </p:grpSpPr>
      <p:sp>
        <p:nvSpPr>
          <p:cNvPr id="55" name="Google Shape;55;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58" name="Shape 58"/>
        <p:cNvGrpSpPr/>
        <p:nvPr/>
      </p:nvGrpSpPr>
      <p:grpSpPr>
        <a:xfrm>
          <a:off x="0" y="0"/>
          <a:ext cx="0" cy="0"/>
          <a:chOff x="0" y="0"/>
          <a:chExt cx="0" cy="0"/>
        </a:xfrm>
      </p:grpSpPr>
      <p:sp>
        <p:nvSpPr>
          <p:cNvPr id="59" name="Google Shape;59;p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5" name="Shape 65"/>
        <p:cNvGrpSpPr/>
        <p:nvPr/>
      </p:nvGrpSpPr>
      <p:grpSpPr>
        <a:xfrm>
          <a:off x="0" y="0"/>
          <a:ext cx="0" cy="0"/>
          <a:chOff x="0" y="0"/>
          <a:chExt cx="0" cy="0"/>
        </a:xfrm>
      </p:grpSpPr>
      <p:sp>
        <p:nvSpPr>
          <p:cNvPr id="66" name="Google Shape;66;p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p:nvPr>
            <p:ph idx="2" type="pic"/>
          </p:nvPr>
        </p:nvSpPr>
        <p:spPr>
          <a:xfrm>
            <a:off x="1792288" y="612775"/>
            <a:ext cx="5486400" cy="4114800"/>
          </a:xfrm>
          <a:prstGeom prst="rect">
            <a:avLst/>
          </a:prstGeom>
          <a:noFill/>
          <a:ln>
            <a:noFill/>
          </a:ln>
        </p:spPr>
      </p:sp>
      <p:sp>
        <p:nvSpPr>
          <p:cNvPr id="68" name="Google Shape;68;p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MaMlise-nagłówek-eng.jpg" id="88" name="Google Shape;88;p1"/>
          <p:cNvPicPr preferRelativeResize="0"/>
          <p:nvPr/>
        </p:nvPicPr>
        <p:blipFill rotWithShape="1">
          <a:blip r:embed="rId3">
            <a:alphaModFix/>
          </a:blip>
          <a:srcRect b="0" l="0" r="0" t="0"/>
          <a:stretch/>
        </p:blipFill>
        <p:spPr>
          <a:xfrm>
            <a:off x="0" y="44624"/>
            <a:ext cx="9136761" cy="1817804"/>
          </a:xfrm>
          <a:prstGeom prst="rect">
            <a:avLst/>
          </a:prstGeom>
          <a:noFill/>
          <a:ln>
            <a:noFill/>
          </a:ln>
        </p:spPr>
      </p:pic>
      <p:sp>
        <p:nvSpPr>
          <p:cNvPr id="89" name="Google Shape;89;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b="1" lang="pl-PL" sz="3200">
                <a:solidFill>
                  <a:srgbClr val="000000"/>
                </a:solidFill>
              </a:rPr>
              <a:t>Subject-Oriented Language Teaching</a:t>
            </a:r>
            <a:endParaRPr/>
          </a:p>
        </p:txBody>
      </p:sp>
      <p:sp>
        <p:nvSpPr>
          <p:cNvPr id="90" name="Google Shape;90;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888888"/>
              </a:buClr>
              <a:buSzPts val="3200"/>
              <a:buNone/>
            </a:pPr>
            <a:r>
              <a:rPr b="1" lang="pl-PL"/>
              <a:t>Workshop 6</a:t>
            </a:r>
            <a:endParaRPr b="1"/>
          </a:p>
          <a:p>
            <a:pPr indent="0" lvl="0" marL="0" rtl="0" algn="ctr">
              <a:lnSpc>
                <a:spcPct val="100000"/>
              </a:lnSpc>
              <a:spcBef>
                <a:spcPts val="0"/>
              </a:spcBef>
              <a:spcAft>
                <a:spcPts val="0"/>
              </a:spcAft>
              <a:buClr>
                <a:srgbClr val="888888"/>
              </a:buClr>
              <a:buSzPts val="3200"/>
              <a:buNone/>
            </a:pPr>
            <a:r>
              <a:t/>
            </a:r>
            <a:endParaRPr/>
          </a:p>
          <a:p>
            <a:pPr indent="0" lvl="0" marL="0" rtl="0" algn="ctr">
              <a:lnSpc>
                <a:spcPct val="115000"/>
              </a:lnSpc>
              <a:spcBef>
                <a:spcPts val="400"/>
              </a:spcBef>
              <a:spcAft>
                <a:spcPts val="0"/>
              </a:spcAft>
              <a:buClr>
                <a:schemeClr val="dk1"/>
              </a:buClr>
              <a:buSzPts val="1100"/>
              <a:buNone/>
            </a:pPr>
            <a:r>
              <a:rPr lang="pl-PL" sz="1700">
                <a:solidFill>
                  <a:schemeClr val="dk1"/>
                </a:solidFill>
              </a:rPr>
              <a:t>IO2 © 2023 by MaMLiSE is licensed under CC BY-NC-ND 4.0</a:t>
            </a:r>
            <a:endParaRPr/>
          </a:p>
        </p:txBody>
      </p:sp>
      <p:pic>
        <p:nvPicPr>
          <p:cNvPr descr="MaMlise-stopka.jpg" id="91" name="Google Shape;91;p1"/>
          <p:cNvPicPr preferRelativeResize="0"/>
          <p:nvPr/>
        </p:nvPicPr>
        <p:blipFill rotWithShape="1">
          <a:blip r:embed="rId4">
            <a:alphaModFix/>
          </a:blip>
          <a:srcRect b="0" l="0" r="0" t="0"/>
          <a:stretch/>
        </p:blipFill>
        <p:spPr>
          <a:xfrm>
            <a:off x="0" y="5681816"/>
            <a:ext cx="9144000" cy="1176184"/>
          </a:xfrm>
          <a:prstGeom prst="rect">
            <a:avLst/>
          </a:prstGeom>
          <a:noFill/>
          <a:ln>
            <a:noFill/>
          </a:ln>
        </p:spPr>
      </p:pic>
      <p:sp>
        <p:nvSpPr>
          <p:cNvPr id="92" name="Google Shape;92;p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8c35f91094_0_23"/>
          <p:cNvSpPr txBox="1"/>
          <p:nvPr/>
        </p:nvSpPr>
        <p:spPr>
          <a:xfrm>
            <a:off x="457200" y="429603"/>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759"/>
              <a:buFont typeface="Arial"/>
              <a:buNone/>
            </a:pPr>
            <a:r>
              <a:rPr b="0" i="0" lang="pl-PL" sz="3700" u="none" cap="none" strike="noStrike">
                <a:solidFill>
                  <a:srgbClr val="000000"/>
                </a:solidFill>
                <a:latin typeface="Calibri"/>
                <a:ea typeface="Calibri"/>
                <a:cs typeface="Calibri"/>
                <a:sym typeface="Calibri"/>
              </a:rPr>
              <a:t>Aims of subject oriented language classes</a:t>
            </a:r>
            <a:endParaRPr b="0" i="0" sz="3700" u="none" cap="none" strike="noStrike">
              <a:solidFill>
                <a:srgbClr val="000000"/>
              </a:solidFill>
              <a:latin typeface="Calibri"/>
              <a:ea typeface="Calibri"/>
              <a:cs typeface="Calibri"/>
              <a:sym typeface="Calibri"/>
            </a:endParaRPr>
          </a:p>
        </p:txBody>
      </p:sp>
      <p:sp>
        <p:nvSpPr>
          <p:cNvPr id="160" name="Google Shape;160;g18c35f91094_0_23"/>
          <p:cNvSpPr txBox="1"/>
          <p:nvPr/>
        </p:nvSpPr>
        <p:spPr>
          <a:xfrm>
            <a:off x="419550" y="1566925"/>
            <a:ext cx="8304900" cy="2770500"/>
          </a:xfrm>
          <a:prstGeom prst="rect">
            <a:avLst/>
          </a:prstGeom>
          <a:noFill/>
          <a:ln>
            <a:noFill/>
          </a:ln>
        </p:spPr>
        <p:txBody>
          <a:bodyPr anchorCtr="0" anchor="t" bIns="91425" lIns="91425" spcFirstLastPara="1" rIns="91425" wrap="square" tIns="91425">
            <a:spAutoFit/>
          </a:bodyPr>
          <a:lstStyle/>
          <a:p>
            <a:pPr indent="-361950" lvl="0" marL="4572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building linguistic competencies in subject-relevant contexts (Wulff &amp; Nessler 2019: 99)</a:t>
            </a:r>
            <a:endParaRPr b="0" i="0" sz="2100" u="none" cap="none" strike="noStrike">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first access to subject-specific lexis, non-fiction texts and forms of subject-oriented writing (ibid.)</a:t>
            </a:r>
            <a:endParaRPr b="0" i="0" sz="2100" u="none" cap="none" strike="noStrike">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pupils have different experiences with schooling - strategies should be teached from the very beginning of second language learning</a:t>
            </a:r>
            <a:endParaRPr b="0" i="0" sz="2100" u="none" cap="none" strike="noStrike">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Theoretical foundation: orientation towards discourse functions (Vollmer &amp; Thürmann 2017) or genres (Rose 2011)</a:t>
            </a:r>
            <a:endParaRPr b="0" i="0" sz="2100" u="none" cap="none" strike="noStrike">
              <a:solidFill>
                <a:schemeClr val="dk1"/>
              </a:solidFill>
              <a:latin typeface="Calibri"/>
              <a:ea typeface="Calibri"/>
              <a:cs typeface="Calibri"/>
              <a:sym typeface="Calibri"/>
            </a:endParaRPr>
          </a:p>
        </p:txBody>
      </p:sp>
      <p:sp>
        <p:nvSpPr>
          <p:cNvPr id="161" name="Google Shape;161;g18c35f91094_0_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8c35f91094_0_49"/>
          <p:cNvSpPr txBox="1"/>
          <p:nvPr/>
        </p:nvSpPr>
        <p:spPr>
          <a:xfrm>
            <a:off x="457200" y="429603"/>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759"/>
              <a:buFont typeface="Arial"/>
              <a:buNone/>
            </a:pPr>
            <a:r>
              <a:rPr b="0" i="0" lang="pl-PL" sz="3800" u="none" cap="none" strike="noStrike">
                <a:solidFill>
                  <a:srgbClr val="000000"/>
                </a:solidFill>
                <a:latin typeface="Calibri"/>
                <a:ea typeface="Calibri"/>
                <a:cs typeface="Calibri"/>
                <a:sym typeface="Calibri"/>
              </a:rPr>
              <a:t>Important discourse functions in school</a:t>
            </a:r>
            <a:endParaRPr b="0" i="0" sz="3800" u="none" cap="none" strike="noStrike">
              <a:solidFill>
                <a:srgbClr val="000000"/>
              </a:solidFill>
              <a:latin typeface="Calibri"/>
              <a:ea typeface="Calibri"/>
              <a:cs typeface="Calibri"/>
              <a:sym typeface="Calibri"/>
            </a:endParaRPr>
          </a:p>
        </p:txBody>
      </p:sp>
      <p:sp>
        <p:nvSpPr>
          <p:cNvPr id="168" name="Google Shape;168;g18c35f91094_0_49"/>
          <p:cNvSpPr txBox="1"/>
          <p:nvPr/>
        </p:nvSpPr>
        <p:spPr>
          <a:xfrm>
            <a:off x="419550" y="1519300"/>
            <a:ext cx="8304900" cy="3370800"/>
          </a:xfrm>
          <a:prstGeom prst="rect">
            <a:avLst/>
          </a:prstGeom>
          <a:noFill/>
          <a:ln>
            <a:noFill/>
          </a:ln>
        </p:spPr>
        <p:txBody>
          <a:bodyPr anchorCtr="0" anchor="t" bIns="91425" lIns="91425" spcFirstLastPara="1" rIns="91425" wrap="square" tIns="91425">
            <a:spAutoFit/>
          </a:bodyPr>
          <a:lstStyle/>
          <a:p>
            <a:pPr indent="-361950" lvl="0" marL="457200" marR="0" rtl="0" algn="just">
              <a:lnSpc>
                <a:spcPct val="100000"/>
              </a:lnSpc>
              <a:spcBef>
                <a:spcPts val="120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naming</a:t>
            </a:r>
            <a:endParaRPr b="0" i="0" sz="2100" u="none" cap="none" strike="noStrike">
              <a:solidFill>
                <a:schemeClr val="dk1"/>
              </a:solidFill>
              <a:latin typeface="Calibri"/>
              <a:ea typeface="Calibri"/>
              <a:cs typeface="Calibri"/>
              <a:sym typeface="Calibri"/>
            </a:endParaRPr>
          </a:p>
          <a:p>
            <a:pPr indent="-361950" lvl="0" marL="457200" marR="0" rtl="0" algn="just">
              <a:lnSpc>
                <a:spcPct val="100000"/>
              </a:lnSpc>
              <a:spcBef>
                <a:spcPts val="120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describing</a:t>
            </a:r>
            <a:endParaRPr b="0" i="0" sz="2100" u="none" cap="none" strike="noStrike">
              <a:solidFill>
                <a:schemeClr val="dk1"/>
              </a:solidFill>
              <a:latin typeface="Calibri"/>
              <a:ea typeface="Calibri"/>
              <a:cs typeface="Calibri"/>
              <a:sym typeface="Calibri"/>
            </a:endParaRPr>
          </a:p>
          <a:p>
            <a:pPr indent="-361950" lvl="0" marL="457200" marR="0" rtl="0" algn="just">
              <a:lnSpc>
                <a:spcPct val="100000"/>
              </a:lnSpc>
              <a:spcBef>
                <a:spcPts val="120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explaining</a:t>
            </a:r>
            <a:endParaRPr b="0" i="0" sz="2100" u="none" cap="none" strike="noStrike">
              <a:solidFill>
                <a:schemeClr val="dk1"/>
              </a:solidFill>
              <a:latin typeface="Calibri"/>
              <a:ea typeface="Calibri"/>
              <a:cs typeface="Calibri"/>
              <a:sym typeface="Calibri"/>
            </a:endParaRPr>
          </a:p>
          <a:p>
            <a:pPr indent="-361950" lvl="0" marL="457200" marR="0" rtl="0" algn="just">
              <a:lnSpc>
                <a:spcPct val="100000"/>
              </a:lnSpc>
              <a:spcBef>
                <a:spcPts val="120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arguing</a:t>
            </a:r>
            <a:endParaRPr b="0" i="0" sz="2100" u="none" cap="none" strike="noStrike">
              <a:solidFill>
                <a:schemeClr val="dk1"/>
              </a:solidFill>
              <a:latin typeface="Calibri"/>
              <a:ea typeface="Calibri"/>
              <a:cs typeface="Calibri"/>
              <a:sym typeface="Calibri"/>
            </a:endParaRPr>
          </a:p>
          <a:p>
            <a:pPr indent="-361950" lvl="0" marL="457200" marR="0" rtl="0" algn="just">
              <a:lnSpc>
                <a:spcPct val="100000"/>
              </a:lnSpc>
              <a:spcBef>
                <a:spcPts val="120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evaluating</a:t>
            </a:r>
            <a:endParaRPr b="0" i="0" sz="2100" u="none" cap="none" strike="noStrike">
              <a:solidFill>
                <a:schemeClr val="dk1"/>
              </a:solidFill>
              <a:latin typeface="Calibri"/>
              <a:ea typeface="Calibri"/>
              <a:cs typeface="Calibri"/>
              <a:sym typeface="Calibri"/>
            </a:endParaRPr>
          </a:p>
          <a:p>
            <a:pPr indent="-361950" lvl="0" marL="457200" marR="0" rtl="0" algn="just">
              <a:lnSpc>
                <a:spcPct val="100000"/>
              </a:lnSpc>
              <a:spcBef>
                <a:spcPts val="120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negotiating</a:t>
            </a:r>
            <a:endParaRPr b="0" i="0" sz="2100" u="none" cap="none" strike="noStrike">
              <a:solidFill>
                <a:schemeClr val="dk1"/>
              </a:solidFill>
              <a:latin typeface="Calibri"/>
              <a:ea typeface="Calibri"/>
              <a:cs typeface="Calibri"/>
              <a:sym typeface="Calibri"/>
            </a:endParaRPr>
          </a:p>
          <a:p>
            <a:pPr indent="-361950" lvl="0" marL="457200" marR="0" rtl="0" algn="just">
              <a:lnSpc>
                <a:spcPct val="100000"/>
              </a:lnSpc>
              <a:spcBef>
                <a:spcPts val="120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narrating</a:t>
            </a:r>
            <a:endParaRPr b="0" i="0" sz="2100" u="none" cap="none" strike="noStrike">
              <a:solidFill>
                <a:schemeClr val="dk1"/>
              </a:solidFill>
              <a:latin typeface="Calibri"/>
              <a:ea typeface="Calibri"/>
              <a:cs typeface="Calibri"/>
              <a:sym typeface="Calibri"/>
            </a:endParaRPr>
          </a:p>
        </p:txBody>
      </p:sp>
      <p:sp>
        <p:nvSpPr>
          <p:cNvPr id="169" name="Google Shape;169;g18c35f91094_0_4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8758c3cff2_0_126"/>
          <p:cNvSpPr txBox="1"/>
          <p:nvPr/>
        </p:nvSpPr>
        <p:spPr>
          <a:xfrm>
            <a:off x="685800" y="2538750"/>
            <a:ext cx="7772400" cy="178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800"/>
              <a:buFont typeface="Arial"/>
              <a:buNone/>
            </a:pPr>
            <a:r>
              <a:rPr b="1" i="0" lang="pl-PL" sz="3800" u="none" cap="none" strike="noStrike">
                <a:solidFill>
                  <a:srgbClr val="000000"/>
                </a:solidFill>
                <a:latin typeface="Calibri"/>
                <a:ea typeface="Calibri"/>
                <a:cs typeface="Calibri"/>
                <a:sym typeface="Calibri"/>
              </a:rPr>
              <a:t>Needs and possibilities of combining language teaching with subject relevant teaching</a:t>
            </a:r>
            <a:endParaRPr b="1" i="0" sz="3800" u="none" cap="none" strike="noStrike">
              <a:solidFill>
                <a:srgbClr val="000000"/>
              </a:solidFill>
              <a:latin typeface="Calibri"/>
              <a:ea typeface="Calibri"/>
              <a:cs typeface="Calibri"/>
              <a:sym typeface="Calibri"/>
            </a:endParaRPr>
          </a:p>
        </p:txBody>
      </p:sp>
      <p:sp>
        <p:nvSpPr>
          <p:cNvPr id="176" name="Google Shape;176;g18758c3cff2_0_1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8c35f91094_0_37"/>
          <p:cNvSpPr txBox="1"/>
          <p:nvPr>
            <p:ph type="title"/>
          </p:nvPr>
        </p:nvSpPr>
        <p:spPr>
          <a:xfrm>
            <a:off x="457200" y="461013"/>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800"/>
              <a:buNone/>
            </a:pPr>
            <a:r>
              <a:rPr lang="pl-PL" sz="3800">
                <a:solidFill>
                  <a:srgbClr val="000000"/>
                </a:solidFill>
              </a:rPr>
              <a:t>Taks for the groups</a:t>
            </a:r>
            <a:endParaRPr sz="3800">
              <a:solidFill>
                <a:srgbClr val="000000"/>
              </a:solidFill>
            </a:endParaRPr>
          </a:p>
          <a:p>
            <a:pPr indent="0" lvl="0" marL="0" rtl="0" algn="ctr">
              <a:lnSpc>
                <a:spcPct val="100000"/>
              </a:lnSpc>
              <a:spcBef>
                <a:spcPts val="0"/>
              </a:spcBef>
              <a:spcAft>
                <a:spcPts val="0"/>
              </a:spcAft>
              <a:buSzPts val="2000"/>
              <a:buNone/>
            </a:pPr>
            <a:r>
              <a:t/>
            </a:r>
            <a:endParaRPr/>
          </a:p>
        </p:txBody>
      </p:sp>
      <p:sp>
        <p:nvSpPr>
          <p:cNvPr id="183" name="Google Shape;183;g18c35f91094_0_37"/>
          <p:cNvSpPr txBox="1"/>
          <p:nvPr/>
        </p:nvSpPr>
        <p:spPr>
          <a:xfrm>
            <a:off x="457200" y="1604027"/>
            <a:ext cx="8229600" cy="3043500"/>
          </a:xfrm>
          <a:prstGeom prst="rect">
            <a:avLst/>
          </a:prstGeom>
          <a:noFill/>
          <a:ln>
            <a:noFill/>
          </a:ln>
        </p:spPr>
        <p:txBody>
          <a:bodyPr anchorCtr="0" anchor="t" bIns="45700" lIns="91425" spcFirstLastPara="1" rIns="91425" wrap="square" tIns="45700">
            <a:noAutofit/>
          </a:bodyPr>
          <a:lstStyle/>
          <a:p>
            <a:pPr indent="-361950" lvl="0" marL="457200" marR="0" rtl="0" algn="just">
              <a:lnSpc>
                <a:spcPct val="100000"/>
              </a:lnSpc>
              <a:spcBef>
                <a:spcPts val="0"/>
              </a:spcBef>
              <a:spcAft>
                <a:spcPts val="0"/>
              </a:spcAft>
              <a:buClr>
                <a:srgbClr val="000000"/>
              </a:buClr>
              <a:buSzPts val="2100"/>
              <a:buFont typeface="Calibri"/>
              <a:buChar char="•"/>
            </a:pPr>
            <a:r>
              <a:rPr b="0" i="0" lang="pl-PL" sz="2100" u="sng" cap="none" strike="noStrike">
                <a:solidFill>
                  <a:srgbClr val="000000"/>
                </a:solidFill>
                <a:latin typeface="Calibri"/>
                <a:ea typeface="Calibri"/>
                <a:cs typeface="Calibri"/>
                <a:sym typeface="Calibri"/>
              </a:rPr>
              <a:t>Group 1:</a:t>
            </a:r>
            <a:r>
              <a:rPr b="0" i="0" lang="pl-PL" sz="2100" u="none" cap="none" strike="noStrike">
                <a:solidFill>
                  <a:srgbClr val="000000"/>
                </a:solidFill>
                <a:latin typeface="Calibri"/>
                <a:ea typeface="Calibri"/>
                <a:cs typeface="Calibri"/>
                <a:sym typeface="Calibri"/>
              </a:rPr>
              <a:t> Reading strategies, test-formats, expectations of behaviour … What content would a propaedeutic course need to prepare for diverse requirements in school? Make a detailed offer.</a:t>
            </a:r>
            <a:endParaRPr/>
          </a:p>
          <a:p>
            <a:pPr indent="-361950" lvl="0" marL="457200" marR="0" rtl="0" algn="just">
              <a:lnSpc>
                <a:spcPct val="100000"/>
              </a:lnSpc>
              <a:spcBef>
                <a:spcPts val="0"/>
              </a:spcBef>
              <a:spcAft>
                <a:spcPts val="0"/>
              </a:spcAft>
              <a:buClr>
                <a:srgbClr val="000000"/>
              </a:buClr>
              <a:buSzPts val="2100"/>
              <a:buFont typeface="Calibri"/>
              <a:buChar char="•"/>
            </a:pPr>
            <a:r>
              <a:rPr b="0" i="0" lang="pl-PL" sz="2100" u="sng" cap="none" strike="noStrike">
                <a:solidFill>
                  <a:srgbClr val="000000"/>
                </a:solidFill>
                <a:latin typeface="Calibri"/>
                <a:ea typeface="Calibri"/>
                <a:cs typeface="Calibri"/>
                <a:sym typeface="Calibri"/>
              </a:rPr>
              <a:t>Group 2</a:t>
            </a:r>
            <a:r>
              <a:rPr b="0" i="0" lang="pl-PL" sz="2100" u="none" cap="none" strike="noStrike">
                <a:solidFill>
                  <a:srgbClr val="000000"/>
                </a:solidFill>
                <a:latin typeface="Calibri"/>
                <a:ea typeface="Calibri"/>
                <a:cs typeface="Calibri"/>
                <a:sym typeface="Calibri"/>
              </a:rPr>
              <a:t>: What points of contact can be developed from the textbooks </a:t>
            </a:r>
            <a:r>
              <a:rPr b="0" i="0" lang="pl-PL" sz="2100" u="none" cap="none" strike="noStrike">
                <a:solidFill>
                  <a:schemeClr val="dk1"/>
                </a:solidFill>
                <a:latin typeface="Calibri"/>
                <a:ea typeface="Calibri"/>
                <a:cs typeface="Calibri"/>
                <a:sym typeface="Calibri"/>
              </a:rPr>
              <a:t>in the subjects you </a:t>
            </a:r>
            <a:r>
              <a:rPr b="0" i="0" lang="pl-PL" sz="2100" u="none" cap="none" strike="noStrike">
                <a:solidFill>
                  <a:srgbClr val="000000"/>
                </a:solidFill>
                <a:latin typeface="Calibri"/>
                <a:ea typeface="Calibri"/>
                <a:cs typeface="Calibri"/>
                <a:sym typeface="Calibri"/>
              </a:rPr>
              <a:t>teach (e.g. topic food and drinks in the language book: healthy nutrition (housekeeping), world trade in food (politics), digestion (biology), weights and measures (mathematics), ...</a:t>
            </a:r>
            <a:endParaRPr b="0" i="0" sz="2100" u="none" cap="none" strike="noStrike">
              <a:solidFill>
                <a:srgbClr val="000000"/>
              </a:solidFill>
              <a:highlight>
                <a:srgbClr val="FFFFFF"/>
              </a:highlight>
              <a:latin typeface="Calibri"/>
              <a:ea typeface="Calibri"/>
              <a:cs typeface="Calibri"/>
              <a:sym typeface="Calibri"/>
            </a:endParaRPr>
          </a:p>
          <a:p>
            <a:pPr indent="-361950" lvl="0" marL="457200" marR="0" rtl="0" algn="just">
              <a:lnSpc>
                <a:spcPct val="100000"/>
              </a:lnSpc>
              <a:spcBef>
                <a:spcPts val="0"/>
              </a:spcBef>
              <a:spcAft>
                <a:spcPts val="0"/>
              </a:spcAft>
              <a:buClr>
                <a:srgbClr val="000000"/>
              </a:buClr>
              <a:buSzPts val="2100"/>
              <a:buFont typeface="Calibri"/>
              <a:buChar char="•"/>
            </a:pPr>
            <a:r>
              <a:rPr b="0" i="0" lang="pl-PL" sz="2100" u="sng" cap="none" strike="noStrike">
                <a:solidFill>
                  <a:srgbClr val="000000"/>
                </a:solidFill>
                <a:latin typeface="Calibri"/>
                <a:ea typeface="Calibri"/>
                <a:cs typeface="Calibri"/>
                <a:sym typeface="Calibri"/>
              </a:rPr>
              <a:t>Group 3</a:t>
            </a:r>
            <a:r>
              <a:rPr b="0" i="0" lang="pl-PL" sz="2100" u="none" cap="none" strike="noStrike">
                <a:solidFill>
                  <a:srgbClr val="000000"/>
                </a:solidFill>
                <a:latin typeface="Calibri"/>
                <a:ea typeface="Calibri"/>
                <a:cs typeface="Calibri"/>
                <a:sym typeface="Calibri"/>
              </a:rPr>
              <a:t>: Task formats require skills. (How) does the language course prepare you for the relevant requirements? </a:t>
            </a:r>
            <a:endParaRPr/>
          </a:p>
          <a:p>
            <a:pPr indent="-361950" lvl="0" marL="457200" marR="0" rtl="0" algn="just">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You have </a:t>
            </a:r>
            <a:r>
              <a:rPr b="0" i="0" lang="pl-PL" sz="2100" u="sng" cap="none" strike="noStrike">
                <a:solidFill>
                  <a:srgbClr val="000000"/>
                </a:solidFill>
                <a:latin typeface="Calibri"/>
                <a:ea typeface="Calibri"/>
                <a:cs typeface="Calibri"/>
                <a:sym typeface="Calibri"/>
              </a:rPr>
              <a:t>30 minutes</a:t>
            </a:r>
            <a:r>
              <a:rPr b="0" i="0" lang="pl-PL" sz="2100" u="none" cap="none" strike="noStrike">
                <a:solidFill>
                  <a:srgbClr val="000000"/>
                </a:solidFill>
                <a:latin typeface="Calibri"/>
                <a:ea typeface="Calibri"/>
                <a:cs typeface="Calibri"/>
                <a:sym typeface="Calibri"/>
              </a:rPr>
              <a:t>. Please </a:t>
            </a:r>
            <a:r>
              <a:rPr b="0" i="0" lang="pl-PL" sz="2100" u="sng" cap="none" strike="noStrike">
                <a:solidFill>
                  <a:srgbClr val="000000"/>
                </a:solidFill>
                <a:latin typeface="Calibri"/>
                <a:ea typeface="Calibri"/>
                <a:cs typeface="Calibri"/>
                <a:sym typeface="Calibri"/>
              </a:rPr>
              <a:t>record</a:t>
            </a:r>
            <a:r>
              <a:rPr b="0" i="0" lang="pl-PL" sz="2100" u="none" cap="none" strike="noStrike">
                <a:solidFill>
                  <a:srgbClr val="000000"/>
                </a:solidFill>
                <a:latin typeface="Calibri"/>
                <a:ea typeface="Calibri"/>
                <a:cs typeface="Calibri"/>
                <a:sym typeface="Calibri"/>
              </a:rPr>
              <a:t> your work at the end on flipchart paper to visualize for the rest of the group. Decide who will </a:t>
            </a:r>
            <a:r>
              <a:rPr b="0" i="0" lang="pl-PL" sz="2100" u="sng" cap="none" strike="noStrike">
                <a:solidFill>
                  <a:srgbClr val="000000"/>
                </a:solidFill>
                <a:latin typeface="Calibri"/>
                <a:ea typeface="Calibri"/>
                <a:cs typeface="Calibri"/>
                <a:sym typeface="Calibri"/>
              </a:rPr>
              <a:t>present</a:t>
            </a:r>
            <a:r>
              <a:rPr b="0" i="0" lang="pl-PL" sz="2100" u="none" cap="none" strike="noStrike">
                <a:solidFill>
                  <a:srgbClr val="000000"/>
                </a:solidFill>
                <a:latin typeface="Calibri"/>
                <a:ea typeface="Calibri"/>
                <a:cs typeface="Calibri"/>
                <a:sym typeface="Calibri"/>
              </a:rPr>
              <a:t> </a:t>
            </a:r>
            <a:r>
              <a:rPr b="0" i="0" lang="pl-PL" sz="2100" u="none" cap="none" strike="sngStrike">
                <a:solidFill>
                  <a:srgbClr val="000000"/>
                </a:solidFill>
                <a:latin typeface="Calibri"/>
                <a:ea typeface="Calibri"/>
                <a:cs typeface="Calibri"/>
                <a:sym typeface="Calibri"/>
              </a:rPr>
              <a:t>it.</a:t>
            </a:r>
            <a:endParaRPr/>
          </a:p>
          <a:p>
            <a:pPr indent="0" lvl="0" marL="457200" marR="0" rtl="0" algn="just">
              <a:lnSpc>
                <a:spcPct val="100000"/>
              </a:lnSpc>
              <a:spcBef>
                <a:spcPts val="0"/>
              </a:spcBef>
              <a:spcAft>
                <a:spcPts val="0"/>
              </a:spcAft>
              <a:buClr>
                <a:srgbClr val="000000"/>
              </a:buClr>
              <a:buSzPts val="8000"/>
              <a:buFont typeface="Arial"/>
              <a:buNone/>
            </a:pPr>
            <a:r>
              <a:t/>
            </a:r>
            <a:endParaRPr b="0" i="0" sz="2100" u="none" cap="none" strike="noStrike">
              <a:solidFill>
                <a:srgbClr val="000000"/>
              </a:solidFill>
              <a:latin typeface="Calibri"/>
              <a:ea typeface="Calibri"/>
              <a:cs typeface="Calibri"/>
              <a:sym typeface="Calibri"/>
            </a:endParaRPr>
          </a:p>
        </p:txBody>
      </p:sp>
      <p:sp>
        <p:nvSpPr>
          <p:cNvPr id="184" name="Google Shape;184;g18c35f91094_0_3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8c35f91094_0_68"/>
          <p:cNvSpPr txBox="1"/>
          <p:nvPr>
            <p:ph type="title"/>
          </p:nvPr>
        </p:nvSpPr>
        <p:spPr>
          <a:xfrm>
            <a:off x="457200" y="739463"/>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000"/>
              <a:buNone/>
            </a:pPr>
            <a:r>
              <a:rPr lang="pl-PL" sz="3800">
                <a:solidFill>
                  <a:srgbClr val="000000"/>
                </a:solidFill>
              </a:rPr>
              <a:t>Presentation of results in plenary</a:t>
            </a:r>
            <a:endParaRPr sz="3800">
              <a:solidFill>
                <a:srgbClr val="000000"/>
              </a:solidFill>
            </a:endParaRPr>
          </a:p>
          <a:p>
            <a:pPr indent="0" lvl="0" marL="0" rtl="0" algn="ctr">
              <a:lnSpc>
                <a:spcPct val="100000"/>
              </a:lnSpc>
              <a:spcBef>
                <a:spcPts val="0"/>
              </a:spcBef>
              <a:spcAft>
                <a:spcPts val="0"/>
              </a:spcAft>
              <a:buSzPts val="2000"/>
              <a:buNone/>
            </a:pPr>
            <a:r>
              <a:t/>
            </a:r>
            <a:endParaRPr sz="3750">
              <a:latin typeface="Verdana"/>
              <a:ea typeface="Verdana"/>
              <a:cs typeface="Verdana"/>
              <a:sym typeface="Verdana"/>
            </a:endParaRPr>
          </a:p>
        </p:txBody>
      </p:sp>
      <p:sp>
        <p:nvSpPr>
          <p:cNvPr id="191" name="Google Shape;191;g18c35f91094_0_68"/>
          <p:cNvSpPr txBox="1"/>
          <p:nvPr/>
        </p:nvSpPr>
        <p:spPr>
          <a:xfrm>
            <a:off x="1012500" y="2921100"/>
            <a:ext cx="71190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360"/>
              </a:spcBef>
              <a:spcAft>
                <a:spcPts val="0"/>
              </a:spcAft>
              <a:buClr>
                <a:srgbClr val="000000"/>
              </a:buClr>
              <a:buSzPts val="3200"/>
              <a:buFont typeface="Arial"/>
              <a:buNone/>
            </a:pPr>
            <a:r>
              <a:rPr b="0" i="0" lang="pl-PL" sz="2100" u="none" cap="none" strike="noStrike">
                <a:solidFill>
                  <a:schemeClr val="dk1"/>
                </a:solidFill>
                <a:latin typeface="Calibri"/>
                <a:ea typeface="Calibri"/>
                <a:cs typeface="Calibri"/>
                <a:sym typeface="Calibri"/>
              </a:rPr>
              <a:t>Please present your group results in about 5 minutes each.</a:t>
            </a:r>
            <a:endParaRPr b="0" i="0" sz="2100" u="none" cap="none" strike="noStrike">
              <a:solidFill>
                <a:srgbClr val="000000"/>
              </a:solidFill>
              <a:latin typeface="Calibri"/>
              <a:ea typeface="Calibri"/>
              <a:cs typeface="Calibri"/>
              <a:sym typeface="Calibri"/>
            </a:endParaRPr>
          </a:p>
        </p:txBody>
      </p:sp>
      <p:sp>
        <p:nvSpPr>
          <p:cNvPr id="192" name="Google Shape;192;g18c35f91094_0_6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
          <p:cNvSpPr txBox="1"/>
          <p:nvPr/>
        </p:nvSpPr>
        <p:spPr>
          <a:xfrm>
            <a:off x="722313" y="2180035"/>
            <a:ext cx="7772400" cy="11253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400"/>
              </a:spcBef>
              <a:spcAft>
                <a:spcPts val="0"/>
              </a:spcAft>
              <a:buClr>
                <a:srgbClr val="000000"/>
              </a:buClr>
              <a:buSzPts val="2000"/>
              <a:buFont typeface="Arial"/>
              <a:buNone/>
            </a:pPr>
            <a:r>
              <a:t/>
            </a:r>
            <a:endParaRPr b="0" i="0" sz="2000" u="none" cap="none" strike="noStrike">
              <a:solidFill>
                <a:srgbClr val="888888"/>
              </a:solidFill>
              <a:latin typeface="Calibri"/>
              <a:ea typeface="Calibri"/>
              <a:cs typeface="Calibri"/>
              <a:sym typeface="Calibri"/>
            </a:endParaRPr>
          </a:p>
        </p:txBody>
      </p:sp>
      <p:sp>
        <p:nvSpPr>
          <p:cNvPr id="198" name="Google Shape;198;p4"/>
          <p:cNvSpPr txBox="1"/>
          <p:nvPr/>
        </p:nvSpPr>
        <p:spPr>
          <a:xfrm>
            <a:off x="722313" y="2231925"/>
            <a:ext cx="7772400" cy="10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pl-PL" sz="3800" u="none" cap="none" strike="noStrike">
                <a:solidFill>
                  <a:srgbClr val="000000"/>
                </a:solidFill>
                <a:latin typeface="Calibri"/>
                <a:ea typeface="Calibri"/>
                <a:cs typeface="Calibri"/>
                <a:sym typeface="Calibri"/>
              </a:rPr>
              <a:t>Approaching texts in a subject textbook</a:t>
            </a:r>
            <a:endParaRPr b="1" i="0" sz="3800" u="none" cap="none" strike="noStrike">
              <a:solidFill>
                <a:srgbClr val="000000"/>
              </a:solidFill>
              <a:latin typeface="Calibri"/>
              <a:ea typeface="Calibri"/>
              <a:cs typeface="Calibri"/>
              <a:sym typeface="Calibri"/>
            </a:endParaRPr>
          </a:p>
        </p:txBody>
      </p:sp>
      <p:sp>
        <p:nvSpPr>
          <p:cNvPr id="199" name="Google Shape;199;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8758c3cff2_0_30"/>
          <p:cNvSpPr txBox="1"/>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0" i="0" lang="pl-PL" sz="3800" u="none" cap="none" strike="noStrike">
                <a:solidFill>
                  <a:srgbClr val="000000"/>
                </a:solidFill>
                <a:latin typeface="Calibri"/>
                <a:ea typeface="Calibri"/>
                <a:cs typeface="Calibri"/>
                <a:sym typeface="Calibri"/>
              </a:rPr>
              <a:t>classifying and describing</a:t>
            </a:r>
            <a:endParaRPr b="0" i="0" sz="3800" u="none" cap="none" strike="noStrike">
              <a:solidFill>
                <a:srgbClr val="000000"/>
              </a:solidFill>
              <a:latin typeface="Calibri"/>
              <a:ea typeface="Calibri"/>
              <a:cs typeface="Calibri"/>
              <a:sym typeface="Calibri"/>
            </a:endParaRPr>
          </a:p>
        </p:txBody>
      </p:sp>
      <p:pic>
        <p:nvPicPr>
          <p:cNvPr id="206" name="Google Shape;206;g18758c3cff2_0_30"/>
          <p:cNvPicPr preferRelativeResize="0"/>
          <p:nvPr/>
        </p:nvPicPr>
        <p:blipFill rotWithShape="1">
          <a:blip r:embed="rId3">
            <a:alphaModFix/>
          </a:blip>
          <a:srcRect b="0" l="0" r="0" t="0"/>
          <a:stretch/>
        </p:blipFill>
        <p:spPr>
          <a:xfrm>
            <a:off x="1309300" y="949875"/>
            <a:ext cx="6191375" cy="4974675"/>
          </a:xfrm>
          <a:prstGeom prst="rect">
            <a:avLst/>
          </a:prstGeom>
          <a:noFill/>
          <a:ln>
            <a:noFill/>
          </a:ln>
        </p:spPr>
      </p:pic>
      <p:pic>
        <p:nvPicPr>
          <p:cNvPr id="207" name="Google Shape;207;g18758c3cff2_0_30"/>
          <p:cNvPicPr preferRelativeResize="0"/>
          <p:nvPr/>
        </p:nvPicPr>
        <p:blipFill rotWithShape="1">
          <a:blip r:embed="rId4">
            <a:alphaModFix/>
          </a:blip>
          <a:srcRect b="0" l="0" r="0" t="0"/>
          <a:stretch/>
        </p:blipFill>
        <p:spPr>
          <a:xfrm>
            <a:off x="6149100" y="5924550"/>
            <a:ext cx="2781300" cy="333375"/>
          </a:xfrm>
          <a:prstGeom prst="rect">
            <a:avLst/>
          </a:prstGeom>
          <a:noFill/>
          <a:ln>
            <a:noFill/>
          </a:ln>
        </p:spPr>
      </p:pic>
      <p:sp>
        <p:nvSpPr>
          <p:cNvPr id="208" name="Google Shape;208;g18758c3cff2_0_3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8c35f91094_0_81"/>
          <p:cNvSpPr txBox="1"/>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lang="pl-PL" sz="3800">
                <a:latin typeface="Calibri"/>
                <a:ea typeface="Calibri"/>
                <a:cs typeface="Calibri"/>
                <a:sym typeface="Calibri"/>
              </a:rPr>
              <a:t>S</a:t>
            </a:r>
            <a:r>
              <a:rPr b="0" i="0" lang="pl-PL" sz="3800" u="none" cap="none" strike="noStrike">
                <a:solidFill>
                  <a:srgbClr val="000000"/>
                </a:solidFill>
                <a:latin typeface="Calibri"/>
                <a:ea typeface="Calibri"/>
                <a:cs typeface="Calibri"/>
                <a:sym typeface="Calibri"/>
              </a:rPr>
              <a:t>upport on text macrostructure</a:t>
            </a:r>
            <a:endParaRPr b="0" i="0" sz="3800" u="none" cap="none" strike="noStrike">
              <a:solidFill>
                <a:srgbClr val="000000"/>
              </a:solidFill>
              <a:latin typeface="Calibri"/>
              <a:ea typeface="Calibri"/>
              <a:cs typeface="Calibri"/>
              <a:sym typeface="Calibri"/>
            </a:endParaRPr>
          </a:p>
        </p:txBody>
      </p:sp>
      <p:pic>
        <p:nvPicPr>
          <p:cNvPr id="215" name="Google Shape;215;g18c35f91094_0_81"/>
          <p:cNvPicPr preferRelativeResize="0"/>
          <p:nvPr/>
        </p:nvPicPr>
        <p:blipFill rotWithShape="1">
          <a:blip r:embed="rId3">
            <a:alphaModFix/>
          </a:blip>
          <a:srcRect b="0" l="0" r="0" t="0"/>
          <a:stretch/>
        </p:blipFill>
        <p:spPr>
          <a:xfrm>
            <a:off x="628775" y="1063375"/>
            <a:ext cx="3790849" cy="4919601"/>
          </a:xfrm>
          <a:prstGeom prst="rect">
            <a:avLst/>
          </a:prstGeom>
          <a:noFill/>
          <a:ln>
            <a:noFill/>
          </a:ln>
        </p:spPr>
      </p:pic>
      <p:pic>
        <p:nvPicPr>
          <p:cNvPr id="216" name="Google Shape;216;g18c35f91094_0_81"/>
          <p:cNvPicPr preferRelativeResize="0"/>
          <p:nvPr/>
        </p:nvPicPr>
        <p:blipFill rotWithShape="1">
          <a:blip r:embed="rId4">
            <a:alphaModFix/>
          </a:blip>
          <a:srcRect b="0" l="0" r="0" t="0"/>
          <a:stretch/>
        </p:blipFill>
        <p:spPr>
          <a:xfrm>
            <a:off x="4155350" y="5958178"/>
            <a:ext cx="1247775" cy="304800"/>
          </a:xfrm>
          <a:prstGeom prst="rect">
            <a:avLst/>
          </a:prstGeom>
          <a:noFill/>
          <a:ln>
            <a:noFill/>
          </a:ln>
        </p:spPr>
      </p:pic>
      <p:sp>
        <p:nvSpPr>
          <p:cNvPr id="217" name="Google Shape;217;g18c35f91094_0_81"/>
          <p:cNvSpPr txBox="1"/>
          <p:nvPr/>
        </p:nvSpPr>
        <p:spPr>
          <a:xfrm>
            <a:off x="4640175" y="1063375"/>
            <a:ext cx="4046700" cy="4925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pl-PL" sz="1900" u="none" cap="none" strike="noStrike">
                <a:solidFill>
                  <a:srgbClr val="000000"/>
                </a:solidFill>
                <a:latin typeface="Calibri"/>
                <a:ea typeface="Calibri"/>
                <a:cs typeface="Calibri"/>
                <a:sym typeface="Calibri"/>
              </a:rPr>
              <a:t>Introduction to the structure of the text</a:t>
            </a:r>
            <a:endParaRPr b="1" i="0" sz="19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b="0" i="0" lang="pl-PL" sz="1800" u="none" cap="none" strike="noStrike">
                <a:solidFill>
                  <a:schemeClr val="dk1"/>
                </a:solidFill>
                <a:latin typeface="Calibri"/>
                <a:ea typeface="Calibri"/>
                <a:cs typeface="Calibri"/>
                <a:sym typeface="Calibri"/>
              </a:rPr>
              <a:t>A text (here a narrative) can be cut in the different parts and the pupils try to put them together, followed by a discussion about the logic of the structure and the names and functions of the different parts-</a:t>
            </a:r>
            <a:endParaRPr b="0" i="0" sz="1800" u="none" cap="none" strike="noStrike">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pl-PL" sz="1800" u="none" cap="none" strike="noStrike">
                <a:solidFill>
                  <a:srgbClr val="000000"/>
                </a:solidFill>
                <a:latin typeface="Calibri"/>
                <a:ea typeface="Calibri"/>
                <a:cs typeface="Calibri"/>
                <a:sym typeface="Calibri"/>
              </a:rPr>
              <a:t>A text skeleton contains the outline of a text with beginning, end and structuring signal words.</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pl-PL" sz="1800" u="none" cap="none" strike="noStrike">
                <a:solidFill>
                  <a:srgbClr val="000000"/>
                </a:solidFill>
                <a:latin typeface="Calibri"/>
                <a:ea typeface="Calibri"/>
                <a:cs typeface="Calibri"/>
                <a:sym typeface="Calibri"/>
              </a:rPr>
              <a:t>The main part with the central information is omitted.</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pl-PL" sz="1800" u="none" cap="none" strike="noStrike">
                <a:solidFill>
                  <a:srgbClr val="000000"/>
                </a:solidFill>
                <a:latin typeface="Calibri"/>
                <a:ea typeface="Calibri"/>
                <a:cs typeface="Calibri"/>
                <a:sym typeface="Calibri"/>
              </a:rPr>
              <a:t>Pupils should predict (oral, in small groups) the main part based on the introduction and conclusion before reading the text.</a:t>
            </a:r>
            <a:endParaRPr b="0" i="0" sz="1800" u="none" cap="none" strike="noStrike">
              <a:solidFill>
                <a:srgbClr val="000000"/>
              </a:solidFill>
              <a:latin typeface="Calibri"/>
              <a:ea typeface="Calibri"/>
              <a:cs typeface="Calibri"/>
              <a:sym typeface="Calibri"/>
            </a:endParaRPr>
          </a:p>
        </p:txBody>
      </p:sp>
      <p:sp>
        <p:nvSpPr>
          <p:cNvPr id="218" name="Google Shape;218;g18c35f91094_0_8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8c35f91094_0_74"/>
          <p:cNvSpPr txBox="1"/>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0" i="0" lang="pl-PL" sz="3800" u="none" cap="none" strike="noStrike">
                <a:solidFill>
                  <a:srgbClr val="000000"/>
                </a:solidFill>
                <a:latin typeface="Calibri"/>
                <a:ea typeface="Calibri"/>
                <a:cs typeface="Calibri"/>
                <a:sym typeface="Calibri"/>
              </a:rPr>
              <a:t>Approaching a textbook</a:t>
            </a:r>
            <a:endParaRPr b="0" i="0" sz="3800" u="none" cap="none" strike="noStrike">
              <a:solidFill>
                <a:srgbClr val="000000"/>
              </a:solidFill>
              <a:latin typeface="Calibri"/>
              <a:ea typeface="Calibri"/>
              <a:cs typeface="Calibri"/>
              <a:sym typeface="Calibri"/>
            </a:endParaRPr>
          </a:p>
        </p:txBody>
      </p:sp>
      <p:pic>
        <p:nvPicPr>
          <p:cNvPr id="225" name="Google Shape;225;g18c35f91094_0_74"/>
          <p:cNvPicPr preferRelativeResize="0"/>
          <p:nvPr/>
        </p:nvPicPr>
        <p:blipFill rotWithShape="1">
          <a:blip r:embed="rId3">
            <a:alphaModFix/>
          </a:blip>
          <a:srcRect b="0" l="0" r="0" t="0"/>
          <a:stretch/>
        </p:blipFill>
        <p:spPr>
          <a:xfrm>
            <a:off x="2697600" y="1202800"/>
            <a:ext cx="3855601" cy="4872602"/>
          </a:xfrm>
          <a:prstGeom prst="rect">
            <a:avLst/>
          </a:prstGeom>
          <a:noFill/>
          <a:ln>
            <a:noFill/>
          </a:ln>
        </p:spPr>
      </p:pic>
      <p:sp>
        <p:nvSpPr>
          <p:cNvPr id="226" name="Google Shape;226;g18c35f91094_0_7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8758c3cff2_0_39"/>
          <p:cNvSpPr txBox="1"/>
          <p:nvPr>
            <p:ph idx="2" type="body"/>
          </p:nvPr>
        </p:nvSpPr>
        <p:spPr>
          <a:xfrm>
            <a:off x="3998725" y="2505224"/>
            <a:ext cx="4941000" cy="24066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Clr>
                <a:schemeClr val="dk1"/>
              </a:buClr>
              <a:buSzPts val="3200"/>
              <a:buFont typeface="Arial"/>
              <a:buNone/>
            </a:pPr>
            <a:r>
              <a:rPr lang="pl-PL" sz="2100"/>
              <a:t>Beschreibe M1 und M2: Nenne Merkmale einer Stadt und Merkmale eines ländlichen Raumes.</a:t>
            </a:r>
            <a:endParaRPr sz="2100"/>
          </a:p>
          <a:p>
            <a:pPr indent="0" lvl="0" marL="0" rtl="0" algn="just">
              <a:lnSpc>
                <a:spcPct val="100000"/>
              </a:lnSpc>
              <a:spcBef>
                <a:spcPts val="0"/>
              </a:spcBef>
              <a:spcAft>
                <a:spcPts val="0"/>
              </a:spcAft>
              <a:buSzPts val="2800"/>
              <a:buNone/>
            </a:pPr>
            <a:r>
              <a:t/>
            </a:r>
            <a:endParaRPr sz="2400">
              <a:solidFill>
                <a:srgbClr val="000000"/>
              </a:solidFill>
              <a:latin typeface="Verdana"/>
              <a:ea typeface="Verdana"/>
              <a:cs typeface="Verdana"/>
              <a:sym typeface="Verdana"/>
            </a:endParaRPr>
          </a:p>
          <a:p>
            <a:pPr indent="0" lvl="0" marL="0" rtl="0" algn="just">
              <a:lnSpc>
                <a:spcPct val="100000"/>
              </a:lnSpc>
              <a:spcBef>
                <a:spcPts val="0"/>
              </a:spcBef>
              <a:spcAft>
                <a:spcPts val="0"/>
              </a:spcAft>
              <a:buSzPts val="2800"/>
              <a:buNone/>
            </a:pPr>
            <a:r>
              <a:t/>
            </a:r>
            <a:endParaRPr sz="2400">
              <a:solidFill>
                <a:srgbClr val="000000"/>
              </a:solidFill>
              <a:latin typeface="Verdana"/>
              <a:ea typeface="Verdana"/>
              <a:cs typeface="Verdana"/>
              <a:sym typeface="Verdana"/>
            </a:endParaRPr>
          </a:p>
          <a:p>
            <a:pPr indent="0" lvl="0" marL="0" rtl="0" algn="just">
              <a:lnSpc>
                <a:spcPct val="100000"/>
              </a:lnSpc>
              <a:spcBef>
                <a:spcPts val="0"/>
              </a:spcBef>
              <a:spcAft>
                <a:spcPts val="0"/>
              </a:spcAft>
              <a:buSzPts val="2800"/>
              <a:buNone/>
            </a:pPr>
            <a:r>
              <a:t/>
            </a:r>
            <a:endParaRPr sz="3500">
              <a:solidFill>
                <a:srgbClr val="000000"/>
              </a:solidFill>
              <a:latin typeface="Verdana"/>
              <a:ea typeface="Verdana"/>
              <a:cs typeface="Verdana"/>
              <a:sym typeface="Verdana"/>
            </a:endParaRPr>
          </a:p>
          <a:p>
            <a:pPr indent="0" lvl="0" marL="0" rtl="0" algn="just">
              <a:lnSpc>
                <a:spcPct val="100000"/>
              </a:lnSpc>
              <a:spcBef>
                <a:spcPts val="560"/>
              </a:spcBef>
              <a:spcAft>
                <a:spcPts val="0"/>
              </a:spcAft>
              <a:buSzPts val="2800"/>
              <a:buNone/>
            </a:pPr>
            <a:r>
              <a:t/>
            </a:r>
            <a:endParaRPr sz="2450">
              <a:latin typeface="Verdana"/>
              <a:ea typeface="Verdana"/>
              <a:cs typeface="Verdana"/>
              <a:sym typeface="Verdana"/>
            </a:endParaRPr>
          </a:p>
        </p:txBody>
      </p:sp>
      <p:sp>
        <p:nvSpPr>
          <p:cNvPr id="233" name="Google Shape;233;g18758c3cff2_0_39"/>
          <p:cNvSpPr txBox="1"/>
          <p:nvPr/>
        </p:nvSpPr>
        <p:spPr>
          <a:xfrm>
            <a:off x="3525" y="5628375"/>
            <a:ext cx="40881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pl-PL" sz="900" u="none" cap="none" strike="noStrike">
                <a:solidFill>
                  <a:srgbClr val="000000"/>
                </a:solidFill>
                <a:latin typeface="Calibri"/>
                <a:ea typeface="Calibri"/>
                <a:cs typeface="Calibri"/>
                <a:sym typeface="Calibri"/>
              </a:rPr>
              <a:t>Augustin, Christian: Das IGL-Buch. Stuttgart 2009: Klett</a:t>
            </a:r>
            <a:endParaRPr b="0" i="0" sz="900" u="none" cap="none" strike="noStrike">
              <a:solidFill>
                <a:srgbClr val="000000"/>
              </a:solidFill>
              <a:latin typeface="Calibri"/>
              <a:ea typeface="Calibri"/>
              <a:cs typeface="Calibri"/>
              <a:sym typeface="Calibri"/>
            </a:endParaRPr>
          </a:p>
        </p:txBody>
      </p:sp>
      <p:pic>
        <p:nvPicPr>
          <p:cNvPr id="234" name="Google Shape;234;g18758c3cff2_0_39"/>
          <p:cNvPicPr preferRelativeResize="0"/>
          <p:nvPr/>
        </p:nvPicPr>
        <p:blipFill rotWithShape="1">
          <a:blip r:embed="rId3">
            <a:alphaModFix/>
          </a:blip>
          <a:srcRect b="0" l="0" r="0" t="0"/>
          <a:stretch/>
        </p:blipFill>
        <p:spPr>
          <a:xfrm>
            <a:off x="348100" y="878250"/>
            <a:ext cx="3398951" cy="4646876"/>
          </a:xfrm>
          <a:prstGeom prst="rect">
            <a:avLst/>
          </a:prstGeom>
          <a:noFill/>
          <a:ln>
            <a:noFill/>
          </a:ln>
        </p:spPr>
      </p:pic>
      <p:sp>
        <p:nvSpPr>
          <p:cNvPr id="235" name="Google Shape;235;g18758c3cff2_0_3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277fd299232_1_81"/>
          <p:cNvSpPr txBox="1"/>
          <p:nvPr>
            <p:ph type="title"/>
          </p:nvPr>
        </p:nvSpPr>
        <p:spPr>
          <a:xfrm>
            <a:off x="457200" y="274649"/>
            <a:ext cx="8229600" cy="56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1" lang="pl-PL" sz="3600"/>
              <a:t>The MaMLiSE project</a:t>
            </a:r>
            <a:endParaRPr b="1" sz="3600"/>
          </a:p>
        </p:txBody>
      </p:sp>
      <p:sp>
        <p:nvSpPr>
          <p:cNvPr id="98" name="Google Shape;98;g277fd299232_1_81"/>
          <p:cNvSpPr txBox="1"/>
          <p:nvPr>
            <p:ph idx="1" type="body"/>
          </p:nvPr>
        </p:nvSpPr>
        <p:spPr>
          <a:xfrm>
            <a:off x="457200" y="842975"/>
            <a:ext cx="8229600" cy="528330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1800"/>
              <a:buNone/>
            </a:pPr>
            <a:r>
              <a:rPr i="1" lang="pl-PL" sz="2300">
                <a:highlight>
                  <a:srgbClr val="FFFFFF"/>
                </a:highlight>
              </a:rPr>
              <a:t>Majority and Minority Languages in School Environment</a:t>
            </a:r>
            <a:endParaRPr i="1" sz="2300">
              <a:highlight>
                <a:srgbClr val="FFFFFF"/>
              </a:highlight>
            </a:endParaRPr>
          </a:p>
          <a:p>
            <a:pPr indent="-361950" lvl="0" marL="457200" rtl="0" algn="just">
              <a:lnSpc>
                <a:spcPct val="100000"/>
              </a:lnSpc>
              <a:spcBef>
                <a:spcPts val="800"/>
              </a:spcBef>
              <a:spcAft>
                <a:spcPts val="0"/>
              </a:spcAft>
              <a:buSzPts val="2100"/>
              <a:buFont typeface="Calibri"/>
              <a:buChar char="-"/>
            </a:pPr>
            <a:r>
              <a:rPr lang="pl-PL" sz="2100">
                <a:highlight>
                  <a:schemeClr val="lt1"/>
                </a:highlight>
              </a:rPr>
              <a:t>an international project funded by Erasmus+ Programme under Action 2 – Strategic Partnerships, School Education; </a:t>
            </a:r>
            <a:endParaRPr sz="2100">
              <a:highlight>
                <a:schemeClr val="lt1"/>
              </a:highlight>
            </a:endParaRPr>
          </a:p>
          <a:p>
            <a:pPr indent="-361950" lvl="0" marL="457200" rtl="0" algn="just">
              <a:lnSpc>
                <a:spcPct val="100000"/>
              </a:lnSpc>
              <a:spcBef>
                <a:spcPts val="0"/>
              </a:spcBef>
              <a:spcAft>
                <a:spcPts val="0"/>
              </a:spcAft>
              <a:buSzPts val="2100"/>
              <a:buFont typeface="Calibri"/>
              <a:buChar char="-"/>
            </a:pPr>
            <a:r>
              <a:rPr lang="pl-PL" sz="2100">
                <a:highlight>
                  <a:schemeClr val="lt1"/>
                </a:highlight>
              </a:rPr>
              <a:t>running from 01.11.2020 to 31.07.2023;</a:t>
            </a:r>
            <a:endParaRPr sz="2100">
              <a:highlight>
                <a:schemeClr val="lt1"/>
              </a:highlight>
            </a:endParaRPr>
          </a:p>
          <a:p>
            <a:pPr indent="-361950" lvl="0" marL="457200" rtl="0" algn="just">
              <a:lnSpc>
                <a:spcPct val="100000"/>
              </a:lnSpc>
              <a:spcBef>
                <a:spcPts val="0"/>
              </a:spcBef>
              <a:spcAft>
                <a:spcPts val="0"/>
              </a:spcAft>
              <a:buSzPts val="2100"/>
              <a:buChar char="-"/>
            </a:pPr>
            <a:r>
              <a:rPr b="1" lang="pl-PL" sz="2100">
                <a:highlight>
                  <a:schemeClr val="lt1"/>
                </a:highlight>
              </a:rPr>
              <a:t>main aim: supporting school teachers in delivering effective instruction in linguistically diverse classes. </a:t>
            </a:r>
            <a:r>
              <a:rPr lang="pl-PL" sz="2100">
                <a:highlight>
                  <a:schemeClr val="lt1"/>
                </a:highlight>
              </a:rPr>
              <a:t>Although multilingualism has been present in EU schools for years, the range of in-service training courses and support materials on offer is still insufficient;</a:t>
            </a:r>
            <a:endParaRPr sz="2100">
              <a:highlight>
                <a:schemeClr val="lt1"/>
              </a:highlight>
            </a:endParaRPr>
          </a:p>
          <a:p>
            <a:pPr indent="-361950" lvl="0" marL="457200" rtl="0" algn="just">
              <a:lnSpc>
                <a:spcPct val="100000"/>
              </a:lnSpc>
              <a:spcBef>
                <a:spcPts val="0"/>
              </a:spcBef>
              <a:spcAft>
                <a:spcPts val="0"/>
              </a:spcAft>
              <a:buSzPts val="2100"/>
              <a:buChar char="-"/>
            </a:pPr>
            <a:r>
              <a:rPr lang="pl-PL" sz="2100"/>
              <a:t>The project consortium has been able to prepare a book and materials on how to effectively support teachers and educational staff to teach successfully in linguistically diverse classes and to develop a whole-school inclusion policy, based on the premise that both newcomers and multilingual pupils who have lived in the country for a long time and were born there should be included.</a:t>
            </a:r>
            <a:endParaRPr sz="2100">
              <a:highlight>
                <a:srgbClr val="FFFFFF"/>
              </a:highlight>
            </a:endParaRPr>
          </a:p>
        </p:txBody>
      </p:sp>
      <p:sp>
        <p:nvSpPr>
          <p:cNvPr id="99" name="Google Shape;99;g277fd299232_1_8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100" name="Google Shape;100;g277fd299232_1_8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8758c3cff2_0_48"/>
          <p:cNvSpPr txBox="1"/>
          <p:nvPr/>
        </p:nvSpPr>
        <p:spPr>
          <a:xfrm>
            <a:off x="0" y="298175"/>
            <a:ext cx="91440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0" i="0" lang="pl-PL" sz="3800" u="none" cap="none" strike="noStrike">
                <a:solidFill>
                  <a:schemeClr val="dk1"/>
                </a:solidFill>
                <a:latin typeface="Calibri"/>
                <a:ea typeface="Calibri"/>
                <a:cs typeface="Calibri"/>
                <a:sym typeface="Calibri"/>
              </a:rPr>
              <a:t>Using textual and visual resources</a:t>
            </a:r>
            <a:endParaRPr b="0" i="0" sz="3800" u="none" cap="none" strike="noStrike">
              <a:solidFill>
                <a:schemeClr val="dk1"/>
              </a:solidFill>
              <a:latin typeface="Calibri"/>
              <a:ea typeface="Calibri"/>
              <a:cs typeface="Calibri"/>
              <a:sym typeface="Calibri"/>
            </a:endParaRPr>
          </a:p>
        </p:txBody>
      </p:sp>
      <p:pic>
        <p:nvPicPr>
          <p:cNvPr id="242" name="Google Shape;242;g18758c3cff2_0_48"/>
          <p:cNvPicPr preferRelativeResize="0"/>
          <p:nvPr/>
        </p:nvPicPr>
        <p:blipFill rotWithShape="1">
          <a:blip r:embed="rId3">
            <a:alphaModFix/>
          </a:blip>
          <a:srcRect b="0" l="0" r="0" t="0"/>
          <a:stretch/>
        </p:blipFill>
        <p:spPr>
          <a:xfrm>
            <a:off x="1213025" y="1446825"/>
            <a:ext cx="6985975" cy="4123050"/>
          </a:xfrm>
          <a:prstGeom prst="rect">
            <a:avLst/>
          </a:prstGeom>
          <a:noFill/>
          <a:ln>
            <a:noFill/>
          </a:ln>
        </p:spPr>
      </p:pic>
      <p:sp>
        <p:nvSpPr>
          <p:cNvPr id="243" name="Google Shape;243;g18758c3cff2_0_48"/>
          <p:cNvSpPr txBox="1"/>
          <p:nvPr/>
        </p:nvSpPr>
        <p:spPr>
          <a:xfrm>
            <a:off x="2047676" y="5466850"/>
            <a:ext cx="4568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pl-PL" sz="1500" u="none" cap="none" strike="noStrike">
                <a:solidFill>
                  <a:srgbClr val="000000"/>
                </a:solidFill>
                <a:latin typeface="Calibri"/>
                <a:ea typeface="Calibri"/>
                <a:cs typeface="Calibri"/>
                <a:sym typeface="Calibri"/>
              </a:rPr>
              <a:t>Augustin, Ch</a:t>
            </a:r>
            <a:r>
              <a:rPr lang="pl-PL" sz="1500">
                <a:latin typeface="Calibri"/>
                <a:ea typeface="Calibri"/>
                <a:cs typeface="Calibri"/>
                <a:sym typeface="Calibri"/>
              </a:rPr>
              <a:t>. (2009).</a:t>
            </a:r>
            <a:r>
              <a:rPr b="0" i="0" lang="pl-PL" sz="1500" u="none" cap="none" strike="noStrike">
                <a:solidFill>
                  <a:srgbClr val="000000"/>
                </a:solidFill>
                <a:latin typeface="Calibri"/>
                <a:ea typeface="Calibri"/>
                <a:cs typeface="Calibri"/>
                <a:sym typeface="Calibri"/>
              </a:rPr>
              <a:t> </a:t>
            </a:r>
            <a:r>
              <a:rPr b="0" i="1" lang="pl-PL" sz="1500" u="none" cap="none" strike="noStrike">
                <a:solidFill>
                  <a:srgbClr val="000000"/>
                </a:solidFill>
                <a:latin typeface="Calibri"/>
                <a:ea typeface="Calibri"/>
                <a:cs typeface="Calibri"/>
                <a:sym typeface="Calibri"/>
              </a:rPr>
              <a:t>Das IGL-Buch</a:t>
            </a:r>
            <a:r>
              <a:rPr b="0" i="0" lang="pl-PL" sz="1500" u="none" cap="none" strike="noStrike">
                <a:solidFill>
                  <a:srgbClr val="000000"/>
                </a:solidFill>
                <a:latin typeface="Calibri"/>
                <a:ea typeface="Calibri"/>
                <a:cs typeface="Calibri"/>
                <a:sym typeface="Calibri"/>
              </a:rPr>
              <a:t>. Stuttgart: Klett</a:t>
            </a:r>
            <a:endParaRPr b="0" i="0" sz="1500" u="none" cap="none" strike="noStrike">
              <a:solidFill>
                <a:srgbClr val="000000"/>
              </a:solidFill>
              <a:latin typeface="Calibri"/>
              <a:ea typeface="Calibri"/>
              <a:cs typeface="Calibri"/>
              <a:sym typeface="Calibri"/>
            </a:endParaRPr>
          </a:p>
        </p:txBody>
      </p:sp>
      <p:sp>
        <p:nvSpPr>
          <p:cNvPr id="244" name="Google Shape;244;g18758c3cff2_0_4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8758c3cff2_0_59"/>
          <p:cNvSpPr txBox="1"/>
          <p:nvPr>
            <p:ph type="title"/>
          </p:nvPr>
        </p:nvSpPr>
        <p:spPr>
          <a:xfrm>
            <a:off x="457200" y="914694"/>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pl-PL" sz="3800"/>
              <a:t>Step 1: Focusing on visual resources</a:t>
            </a:r>
            <a:endParaRPr sz="3800"/>
          </a:p>
          <a:p>
            <a:pPr indent="0" lvl="0" marL="0" rtl="0" algn="ctr">
              <a:lnSpc>
                <a:spcPct val="100000"/>
              </a:lnSpc>
              <a:spcBef>
                <a:spcPts val="0"/>
              </a:spcBef>
              <a:spcAft>
                <a:spcPts val="0"/>
              </a:spcAft>
              <a:buSzPts val="2000"/>
              <a:buNone/>
            </a:pPr>
            <a:r>
              <a:t/>
            </a:r>
            <a:endParaRPr/>
          </a:p>
        </p:txBody>
      </p:sp>
      <p:sp>
        <p:nvSpPr>
          <p:cNvPr id="251" name="Google Shape;251;g18758c3cff2_0_59"/>
          <p:cNvSpPr txBox="1"/>
          <p:nvPr/>
        </p:nvSpPr>
        <p:spPr>
          <a:xfrm>
            <a:off x="457200" y="1838250"/>
            <a:ext cx="8229600" cy="33945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360"/>
              </a:spcBef>
              <a:spcAft>
                <a:spcPts val="0"/>
              </a:spcAft>
              <a:buClr>
                <a:srgbClr val="000000"/>
              </a:buClr>
              <a:buSzPts val="2300"/>
              <a:buFont typeface="Arial"/>
              <a:buNone/>
            </a:pPr>
            <a:r>
              <a:rPr b="1" i="0" lang="pl-PL" sz="2400" u="none" cap="none" strike="noStrike">
                <a:solidFill>
                  <a:srgbClr val="000000"/>
                </a:solidFill>
                <a:latin typeface="Calibri"/>
                <a:ea typeface="Calibri"/>
                <a:cs typeface="Calibri"/>
                <a:sym typeface="Calibri"/>
              </a:rPr>
              <a:t>Finding out the topic of the text</a:t>
            </a:r>
            <a:endParaRPr b="1" i="0" sz="2400" u="none" cap="none" strike="noStrike">
              <a:solidFill>
                <a:srgbClr val="000000"/>
              </a:solidFill>
              <a:latin typeface="Calibri"/>
              <a:ea typeface="Calibri"/>
              <a:cs typeface="Calibri"/>
              <a:sym typeface="Calibri"/>
            </a:endParaRPr>
          </a:p>
          <a:p>
            <a:pPr indent="0" lvl="0" marL="0" marR="0" rtl="0" algn="just">
              <a:lnSpc>
                <a:spcPct val="100000"/>
              </a:lnSpc>
              <a:spcBef>
                <a:spcPts val="360"/>
              </a:spcBef>
              <a:spcAft>
                <a:spcPts val="0"/>
              </a:spcAft>
              <a:buClr>
                <a:srgbClr val="000000"/>
              </a:buClr>
              <a:buSzPts val="2300"/>
              <a:buFont typeface="Arial"/>
              <a:buNone/>
            </a:pPr>
            <a:r>
              <a:t/>
            </a:r>
            <a:endParaRPr b="1" i="0" sz="2450" u="none" cap="none" strike="noStrike">
              <a:solidFill>
                <a:srgbClr val="000000"/>
              </a:solidFill>
              <a:latin typeface="Verdana"/>
              <a:ea typeface="Verdana"/>
              <a:cs typeface="Verdana"/>
              <a:sym typeface="Verdana"/>
            </a:endParaRPr>
          </a:p>
          <a:p>
            <a:pPr indent="0" lvl="0" marL="0" marR="0" rtl="0" algn="just">
              <a:lnSpc>
                <a:spcPct val="100000"/>
              </a:lnSpc>
              <a:spcBef>
                <a:spcPts val="360"/>
              </a:spcBef>
              <a:spcAft>
                <a:spcPts val="0"/>
              </a:spcAft>
              <a:buClr>
                <a:srgbClr val="000000"/>
              </a:buClr>
              <a:buSzPts val="2300"/>
              <a:buFont typeface="Arial"/>
              <a:buNone/>
            </a:pPr>
            <a:r>
              <a:rPr b="0" i="0" lang="pl-PL" sz="2100" u="none" cap="none" strike="noStrike">
                <a:solidFill>
                  <a:srgbClr val="000000"/>
                </a:solidFill>
                <a:latin typeface="Calibri"/>
                <a:ea typeface="Calibri"/>
                <a:cs typeface="Calibri"/>
                <a:sym typeface="Calibri"/>
              </a:rPr>
              <a:t>Images, headings, tables, graphs and highlighted terms provide information on the topic of a text and help to find an introduction to the text, therefore they are visual supports which we can use in approaching the text before reading it</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360"/>
              </a:spcBef>
              <a:spcAft>
                <a:spcPts val="0"/>
              </a:spcAft>
              <a:buClr>
                <a:srgbClr val="000000"/>
              </a:buClr>
              <a:buSzPts val="1900"/>
              <a:buFont typeface="Arial"/>
              <a:buNone/>
            </a:pPr>
            <a:r>
              <a:t/>
            </a:r>
            <a:endParaRPr b="0" i="0" sz="2450" u="none" cap="none" strike="noStrike">
              <a:solidFill>
                <a:srgbClr val="000000"/>
              </a:solidFill>
              <a:latin typeface="Verdana"/>
              <a:ea typeface="Verdana"/>
              <a:cs typeface="Verdana"/>
              <a:sym typeface="Verdana"/>
            </a:endParaRPr>
          </a:p>
          <a:p>
            <a:pPr indent="0" lvl="0" marL="0" marR="0" rtl="0" algn="l">
              <a:lnSpc>
                <a:spcPct val="100000"/>
              </a:lnSpc>
              <a:spcBef>
                <a:spcPts val="360"/>
              </a:spcBef>
              <a:spcAft>
                <a:spcPts val="0"/>
              </a:spcAft>
              <a:buClr>
                <a:srgbClr val="000000"/>
              </a:buClr>
              <a:buSzPts val="1900"/>
              <a:buFont typeface="Arial"/>
              <a:buNone/>
            </a:pPr>
            <a:r>
              <a:t/>
            </a:r>
            <a:endParaRPr b="0" i="0" sz="19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360"/>
              </a:spcBef>
              <a:spcAft>
                <a:spcPts val="0"/>
              </a:spcAft>
              <a:buClr>
                <a:srgbClr val="000000"/>
              </a:buClr>
              <a:buSzPts val="1900"/>
              <a:buFont typeface="Arial"/>
              <a:buNone/>
            </a:pPr>
            <a:r>
              <a:t/>
            </a:r>
            <a:endParaRPr b="0" i="0" sz="19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360"/>
              </a:spcBef>
              <a:spcAft>
                <a:spcPts val="0"/>
              </a:spcAft>
              <a:buClr>
                <a:srgbClr val="000000"/>
              </a:buClr>
              <a:buSzPts val="1900"/>
              <a:buFont typeface="Arial"/>
              <a:buNone/>
            </a:pPr>
            <a:r>
              <a:t/>
            </a:r>
            <a:endParaRPr b="0" i="0" sz="1900" u="none" cap="none" strike="noStrike">
              <a:solidFill>
                <a:srgbClr val="000000"/>
              </a:solidFill>
              <a:latin typeface="Times New Roman"/>
              <a:ea typeface="Times New Roman"/>
              <a:cs typeface="Times New Roman"/>
              <a:sym typeface="Times New Roman"/>
            </a:endParaRPr>
          </a:p>
        </p:txBody>
      </p:sp>
      <p:sp>
        <p:nvSpPr>
          <p:cNvPr id="252" name="Google Shape;252;g18758c3cff2_0_5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18758c3cff2_0_67"/>
          <p:cNvSpPr txBox="1"/>
          <p:nvPr>
            <p:ph type="title"/>
          </p:nvPr>
        </p:nvSpPr>
        <p:spPr>
          <a:xfrm>
            <a:off x="457200" y="487613"/>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6934"/>
              <a:buNone/>
            </a:pPr>
            <a:r>
              <a:rPr lang="pl-PL" sz="4261">
                <a:solidFill>
                  <a:srgbClr val="000000"/>
                </a:solidFill>
              </a:rPr>
              <a:t>Step 2: Look closely </a:t>
            </a:r>
            <a:r>
              <a:rPr lang="pl-PL" sz="4261"/>
              <a:t>at t</a:t>
            </a:r>
            <a:r>
              <a:rPr lang="pl-PL" sz="4261">
                <a:solidFill>
                  <a:srgbClr val="000000"/>
                </a:solidFill>
              </a:rPr>
              <a:t>he visual resources</a:t>
            </a:r>
            <a:endParaRPr/>
          </a:p>
        </p:txBody>
      </p:sp>
      <p:sp>
        <p:nvSpPr>
          <p:cNvPr id="259" name="Google Shape;259;g18758c3cff2_0_67"/>
          <p:cNvSpPr txBox="1"/>
          <p:nvPr/>
        </p:nvSpPr>
        <p:spPr>
          <a:xfrm>
            <a:off x="265400" y="2115725"/>
            <a:ext cx="3323700" cy="24207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360"/>
              </a:spcBef>
              <a:spcAft>
                <a:spcPts val="0"/>
              </a:spcAft>
              <a:buClr>
                <a:srgbClr val="000000"/>
              </a:buClr>
              <a:buSzPts val="2800"/>
              <a:buFont typeface="Arial"/>
              <a:buNone/>
            </a:pPr>
            <a:r>
              <a:rPr b="0" i="0" lang="pl-PL" sz="2100" u="none" cap="none" strike="noStrike">
                <a:solidFill>
                  <a:srgbClr val="000000"/>
                </a:solidFill>
                <a:latin typeface="Calibri"/>
                <a:ea typeface="Calibri"/>
                <a:cs typeface="Calibri"/>
                <a:sym typeface="Calibri"/>
              </a:rPr>
              <a:t>What clues </a:t>
            </a:r>
            <a:r>
              <a:rPr b="0" i="0" lang="pl-PL" sz="2100" u="none" cap="none" strike="noStrike">
                <a:solidFill>
                  <a:schemeClr val="dk1"/>
                </a:solidFill>
                <a:latin typeface="Calibri"/>
                <a:ea typeface="Calibri"/>
                <a:cs typeface="Calibri"/>
                <a:sym typeface="Calibri"/>
              </a:rPr>
              <a:t>d</a:t>
            </a:r>
            <a:r>
              <a:rPr b="0" i="0" lang="pl-PL" sz="2100" u="none" cap="none" strike="noStrike">
                <a:solidFill>
                  <a:srgbClr val="000000"/>
                </a:solidFill>
                <a:latin typeface="Calibri"/>
                <a:ea typeface="Calibri"/>
                <a:cs typeface="Calibri"/>
                <a:sym typeface="Calibri"/>
              </a:rPr>
              <a:t>o the</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360"/>
              </a:spcBef>
              <a:spcAft>
                <a:spcPts val="0"/>
              </a:spcAft>
              <a:buClr>
                <a:srgbClr val="000000"/>
              </a:buClr>
              <a:buSzPts val="2800"/>
              <a:buFont typeface="Arial"/>
              <a:buNone/>
            </a:pPr>
            <a:r>
              <a:rPr b="0" i="0" lang="pl-PL" sz="2100" u="none" cap="none" strike="noStrike">
                <a:solidFill>
                  <a:srgbClr val="000000"/>
                </a:solidFill>
                <a:latin typeface="Calibri"/>
                <a:ea typeface="Calibri"/>
                <a:cs typeface="Calibri"/>
                <a:sym typeface="Calibri"/>
              </a:rPr>
              <a:t>images and headings </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360"/>
              </a:spcBef>
              <a:spcAft>
                <a:spcPts val="0"/>
              </a:spcAft>
              <a:buClr>
                <a:srgbClr val="000000"/>
              </a:buClr>
              <a:buSzPts val="2800"/>
              <a:buFont typeface="Arial"/>
              <a:buNone/>
            </a:pPr>
            <a:r>
              <a:rPr lang="pl-PL" sz="2100">
                <a:latin typeface="Calibri"/>
                <a:ea typeface="Calibri"/>
                <a:cs typeface="Calibri"/>
                <a:sym typeface="Calibri"/>
              </a:rPr>
              <a:t>add</a:t>
            </a:r>
            <a:r>
              <a:rPr b="0" i="0" lang="pl-PL" sz="2100" u="none" cap="none" strike="noStrike">
                <a:solidFill>
                  <a:srgbClr val="000000"/>
                </a:solidFill>
                <a:latin typeface="Calibri"/>
                <a:ea typeface="Calibri"/>
                <a:cs typeface="Calibri"/>
                <a:sym typeface="Calibri"/>
              </a:rPr>
              <a:t> to the potential </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360"/>
              </a:spcBef>
              <a:spcAft>
                <a:spcPts val="0"/>
              </a:spcAft>
              <a:buClr>
                <a:srgbClr val="000000"/>
              </a:buClr>
              <a:buSzPts val="2800"/>
              <a:buFont typeface="Arial"/>
              <a:buNone/>
            </a:pPr>
            <a:r>
              <a:rPr b="0" i="0" lang="pl-PL" sz="2100" u="none" cap="none" strike="noStrike">
                <a:solidFill>
                  <a:srgbClr val="000000"/>
                </a:solidFill>
                <a:latin typeface="Calibri"/>
                <a:ea typeface="Calibri"/>
                <a:cs typeface="Calibri"/>
                <a:sym typeface="Calibri"/>
              </a:rPr>
              <a:t>text content?</a:t>
            </a:r>
            <a:endParaRPr b="0" i="0" sz="2100" u="none" cap="none" strike="noStrike">
              <a:solidFill>
                <a:srgbClr val="000000"/>
              </a:solidFill>
              <a:latin typeface="Calibri"/>
              <a:ea typeface="Calibri"/>
              <a:cs typeface="Calibri"/>
              <a:sym typeface="Calibri"/>
            </a:endParaRPr>
          </a:p>
        </p:txBody>
      </p:sp>
      <p:pic>
        <p:nvPicPr>
          <p:cNvPr id="260" name="Google Shape;260;g18758c3cff2_0_67"/>
          <p:cNvPicPr preferRelativeResize="0"/>
          <p:nvPr/>
        </p:nvPicPr>
        <p:blipFill rotWithShape="1">
          <a:blip r:embed="rId3">
            <a:alphaModFix/>
          </a:blip>
          <a:srcRect b="0" l="0" r="0" t="0"/>
          <a:stretch/>
        </p:blipFill>
        <p:spPr>
          <a:xfrm>
            <a:off x="2659725" y="1907125"/>
            <a:ext cx="6484275" cy="4119425"/>
          </a:xfrm>
          <a:prstGeom prst="rect">
            <a:avLst/>
          </a:prstGeom>
          <a:noFill/>
          <a:ln>
            <a:noFill/>
          </a:ln>
        </p:spPr>
      </p:pic>
      <p:sp>
        <p:nvSpPr>
          <p:cNvPr id="261" name="Google Shape;261;g18758c3cff2_0_6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8758c3cff2_0_76"/>
          <p:cNvSpPr txBox="1"/>
          <p:nvPr>
            <p:ph type="title"/>
          </p:nvPr>
        </p:nvSpPr>
        <p:spPr>
          <a:xfrm>
            <a:off x="457200" y="5887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000"/>
              <a:buNone/>
            </a:pPr>
            <a:r>
              <a:rPr lang="pl-PL" sz="4261">
                <a:solidFill>
                  <a:srgbClr val="000000"/>
                </a:solidFill>
              </a:rPr>
              <a:t>On the power(lessness) of words</a:t>
            </a:r>
            <a:endParaRPr sz="4261">
              <a:solidFill>
                <a:srgbClr val="000000"/>
              </a:solidFill>
            </a:endParaRPr>
          </a:p>
          <a:p>
            <a:pPr indent="0" lvl="0" marL="0" rtl="0" algn="ctr">
              <a:lnSpc>
                <a:spcPct val="100000"/>
              </a:lnSpc>
              <a:spcBef>
                <a:spcPts val="0"/>
              </a:spcBef>
              <a:spcAft>
                <a:spcPts val="0"/>
              </a:spcAft>
              <a:buSzPts val="2000"/>
              <a:buNone/>
            </a:pPr>
            <a:r>
              <a:t/>
            </a:r>
            <a:endParaRPr/>
          </a:p>
        </p:txBody>
      </p:sp>
      <p:sp>
        <p:nvSpPr>
          <p:cNvPr id="268" name="Google Shape;268;g18758c3cff2_0_76"/>
          <p:cNvSpPr txBox="1"/>
          <p:nvPr/>
        </p:nvSpPr>
        <p:spPr>
          <a:xfrm>
            <a:off x="457200" y="1731750"/>
            <a:ext cx="8229600" cy="33945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360"/>
              </a:spcBef>
              <a:spcAft>
                <a:spcPts val="0"/>
              </a:spcAft>
              <a:buClr>
                <a:srgbClr val="000000"/>
              </a:buClr>
              <a:buSzPts val="248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just">
              <a:lnSpc>
                <a:spcPct val="80000"/>
              </a:lnSpc>
              <a:spcBef>
                <a:spcPts val="360"/>
              </a:spcBef>
              <a:spcAft>
                <a:spcPts val="0"/>
              </a:spcAft>
              <a:buClr>
                <a:srgbClr val="000000"/>
              </a:buClr>
              <a:buSzPts val="2480"/>
              <a:buFont typeface="Arial"/>
              <a:buNone/>
            </a:pPr>
            <a:r>
              <a:rPr b="0" i="0" lang="pl-PL" sz="2100" u="none" cap="none" strike="noStrike">
                <a:solidFill>
                  <a:srgbClr val="000000"/>
                </a:solidFill>
                <a:latin typeface="Calibri"/>
                <a:ea typeface="Calibri"/>
                <a:cs typeface="Calibri"/>
                <a:sym typeface="Calibri"/>
              </a:rPr>
              <a:t>The title of the textbook page is: </a:t>
            </a:r>
            <a:endParaRPr b="0" i="0" sz="2100" u="none" cap="none" strike="noStrike">
              <a:solidFill>
                <a:srgbClr val="000000"/>
              </a:solidFill>
              <a:latin typeface="Calibri"/>
              <a:ea typeface="Calibri"/>
              <a:cs typeface="Calibri"/>
              <a:sym typeface="Calibri"/>
            </a:endParaRPr>
          </a:p>
          <a:p>
            <a:pPr indent="0" lvl="0" marL="0" marR="0" rtl="0" algn="just">
              <a:lnSpc>
                <a:spcPct val="80000"/>
              </a:lnSpc>
              <a:spcBef>
                <a:spcPts val="360"/>
              </a:spcBef>
              <a:spcAft>
                <a:spcPts val="0"/>
              </a:spcAft>
              <a:buClr>
                <a:srgbClr val="000000"/>
              </a:buClr>
              <a:buSzPts val="2480"/>
              <a:buFont typeface="Arial"/>
              <a:buNone/>
            </a:pPr>
            <a:r>
              <a:rPr b="1" i="0" lang="pl-PL" sz="2100" u="none" cap="none" strike="noStrike">
                <a:solidFill>
                  <a:srgbClr val="000000"/>
                </a:solidFill>
                <a:latin typeface="Calibri"/>
                <a:ea typeface="Calibri"/>
                <a:cs typeface="Calibri"/>
                <a:sym typeface="Calibri"/>
              </a:rPr>
              <a:t>“Stadt und Land”</a:t>
            </a:r>
            <a:endParaRPr b="1" i="0" sz="2100" u="none" cap="none" strike="noStrike">
              <a:solidFill>
                <a:srgbClr val="000000"/>
              </a:solidFill>
              <a:latin typeface="Calibri"/>
              <a:ea typeface="Calibri"/>
              <a:cs typeface="Calibri"/>
              <a:sym typeface="Calibri"/>
            </a:endParaRPr>
          </a:p>
          <a:p>
            <a:pPr indent="0" lvl="0" marL="0" marR="0" rtl="0" algn="just">
              <a:lnSpc>
                <a:spcPct val="80000"/>
              </a:lnSpc>
              <a:spcBef>
                <a:spcPts val="360"/>
              </a:spcBef>
              <a:spcAft>
                <a:spcPts val="0"/>
              </a:spcAft>
              <a:buClr>
                <a:srgbClr val="000000"/>
              </a:buClr>
              <a:buSzPts val="248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just">
              <a:lnSpc>
                <a:spcPct val="80000"/>
              </a:lnSpc>
              <a:spcBef>
                <a:spcPts val="360"/>
              </a:spcBef>
              <a:spcAft>
                <a:spcPts val="0"/>
              </a:spcAft>
              <a:buClr>
                <a:srgbClr val="000000"/>
              </a:buClr>
              <a:buSzPts val="2480"/>
              <a:buFont typeface="Arial"/>
              <a:buNone/>
            </a:pPr>
            <a:r>
              <a:rPr b="0" i="0" lang="pl-PL" sz="2100" u="none" cap="none" strike="noStrike">
                <a:solidFill>
                  <a:srgbClr val="000000"/>
                </a:solidFill>
                <a:latin typeface="Calibri"/>
                <a:ea typeface="Calibri"/>
                <a:cs typeface="Calibri"/>
                <a:sym typeface="Calibri"/>
              </a:rPr>
              <a:t>"Land" can be an "island of understanding" and equated with the English term "land". In German “Land” also means “State”, “Country”, “agricultural area”, “farmland” or “rural region”. The contrast of town and country shown through the images leads to meaning. </a:t>
            </a:r>
            <a:endParaRPr b="0" i="0" sz="2100" u="none" cap="none" strike="noStrike">
              <a:solidFill>
                <a:srgbClr val="000000"/>
              </a:solidFill>
              <a:latin typeface="Calibri"/>
              <a:ea typeface="Calibri"/>
              <a:cs typeface="Calibri"/>
              <a:sym typeface="Calibri"/>
            </a:endParaRPr>
          </a:p>
        </p:txBody>
      </p:sp>
      <p:sp>
        <p:nvSpPr>
          <p:cNvPr id="269" name="Google Shape;269;g18758c3cff2_0_7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18758c3cff2_0_84"/>
          <p:cNvSpPr txBox="1"/>
          <p:nvPr>
            <p:ph type="title"/>
          </p:nvPr>
        </p:nvSpPr>
        <p:spPr>
          <a:xfrm>
            <a:off x="457200" y="12556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Font typeface="Arial"/>
              <a:buNone/>
            </a:pPr>
            <a:r>
              <a:rPr lang="pl-PL" sz="3800"/>
              <a:t>Lexical store</a:t>
            </a:r>
            <a:endParaRPr sz="3800"/>
          </a:p>
        </p:txBody>
      </p:sp>
      <p:sp>
        <p:nvSpPr>
          <p:cNvPr id="276" name="Google Shape;276;g18758c3cff2_0_84"/>
          <p:cNvSpPr txBox="1"/>
          <p:nvPr/>
        </p:nvSpPr>
        <p:spPr>
          <a:xfrm>
            <a:off x="0" y="1183375"/>
            <a:ext cx="8229600" cy="3969300"/>
          </a:xfrm>
          <a:prstGeom prst="rect">
            <a:avLst/>
          </a:prstGeom>
          <a:noFill/>
          <a:ln>
            <a:noFill/>
          </a:ln>
        </p:spPr>
        <p:txBody>
          <a:bodyPr anchorCtr="0" anchor="t" bIns="45700" lIns="91425" spcFirstLastPara="1" rIns="91425" wrap="square" tIns="45700">
            <a:normAutofit fontScale="25000" lnSpcReduction="20000"/>
          </a:bodyPr>
          <a:lstStyle/>
          <a:p>
            <a:pPr indent="-342900" lvl="0" marL="457200" marR="0" rtl="0" algn="ctr">
              <a:lnSpc>
                <a:spcPct val="100000"/>
              </a:lnSpc>
              <a:spcBef>
                <a:spcPts val="360"/>
              </a:spcBef>
              <a:spcAft>
                <a:spcPts val="0"/>
              </a:spcAft>
              <a:buClr>
                <a:srgbClr val="000000"/>
              </a:buClr>
              <a:buSzPct val="47619"/>
              <a:buFont typeface="Arial"/>
              <a:buNone/>
            </a:pPr>
            <a:r>
              <a:rPr b="0" i="0" lang="pl-PL" sz="8400" u="none" cap="none" strike="noStrike">
                <a:solidFill>
                  <a:srgbClr val="000000"/>
                </a:solidFill>
                <a:latin typeface="Calibri"/>
                <a:ea typeface="Calibri"/>
                <a:cs typeface="Calibri"/>
                <a:sym typeface="Calibri"/>
              </a:rPr>
              <a:t>How is foreign language vocabulary stored in memory? </a:t>
            </a:r>
            <a:endParaRPr b="0" i="0" sz="8400" u="none" cap="none" strike="noStrike">
              <a:solidFill>
                <a:srgbClr val="000000"/>
              </a:solidFill>
              <a:latin typeface="Calibri"/>
              <a:ea typeface="Calibri"/>
              <a:cs typeface="Calibri"/>
              <a:sym typeface="Calibri"/>
            </a:endParaRPr>
          </a:p>
          <a:p>
            <a:pPr indent="-342900" lvl="0" marL="457200" marR="0" rtl="0" algn="ctr">
              <a:lnSpc>
                <a:spcPct val="100000"/>
              </a:lnSpc>
              <a:spcBef>
                <a:spcPts val="360"/>
              </a:spcBef>
              <a:spcAft>
                <a:spcPts val="0"/>
              </a:spcAft>
              <a:buClr>
                <a:srgbClr val="000000"/>
              </a:buClr>
              <a:buSzPct val="47619"/>
              <a:buFont typeface="Arial"/>
              <a:buNone/>
            </a:pPr>
            <a:r>
              <a:t/>
            </a:r>
            <a:endParaRPr sz="8400">
              <a:latin typeface="Calibri"/>
              <a:ea typeface="Calibri"/>
              <a:cs typeface="Calibri"/>
              <a:sym typeface="Calibri"/>
            </a:endParaRPr>
          </a:p>
          <a:p>
            <a:pPr indent="-342900" lvl="0" marL="457200" marR="0" rtl="0" algn="just">
              <a:lnSpc>
                <a:spcPct val="100000"/>
              </a:lnSpc>
              <a:spcBef>
                <a:spcPts val="360"/>
              </a:spcBef>
              <a:spcAft>
                <a:spcPts val="0"/>
              </a:spcAft>
              <a:buClr>
                <a:srgbClr val="000000"/>
              </a:buClr>
              <a:buSzPct val="47619"/>
              <a:buFont typeface="Arial"/>
              <a:buNone/>
            </a:pPr>
            <a:r>
              <a:rPr b="0" i="0" lang="pl-PL" sz="8400" u="none" cap="none" strike="noStrike">
                <a:solidFill>
                  <a:srgbClr val="000000"/>
                </a:solidFill>
                <a:latin typeface="Calibri"/>
                <a:ea typeface="Calibri"/>
                <a:cs typeface="Calibri"/>
                <a:sym typeface="Calibri"/>
              </a:rPr>
              <a:t>Psycholinguists mention the lexical store being a complex network of </a:t>
            </a:r>
            <a:endParaRPr b="0" i="0" sz="8400" u="none" cap="none" strike="noStrike">
              <a:solidFill>
                <a:srgbClr val="000000"/>
              </a:solidFill>
              <a:latin typeface="Calibri"/>
              <a:ea typeface="Calibri"/>
              <a:cs typeface="Calibri"/>
              <a:sym typeface="Calibri"/>
            </a:endParaRPr>
          </a:p>
          <a:p>
            <a:pPr indent="-342900" lvl="0" marL="457200" marR="0" rtl="0" algn="just">
              <a:lnSpc>
                <a:spcPct val="100000"/>
              </a:lnSpc>
              <a:spcBef>
                <a:spcPts val="360"/>
              </a:spcBef>
              <a:spcAft>
                <a:spcPts val="0"/>
              </a:spcAft>
              <a:buClr>
                <a:srgbClr val="000000"/>
              </a:buClr>
              <a:buSzPct val="47619"/>
              <a:buFont typeface="Arial"/>
              <a:buNone/>
            </a:pPr>
            <a:r>
              <a:rPr b="0" i="0" lang="pl-PL" sz="8400" u="none" cap="none" strike="noStrike">
                <a:solidFill>
                  <a:srgbClr val="000000"/>
                </a:solidFill>
                <a:latin typeface="Calibri"/>
                <a:ea typeface="Calibri"/>
                <a:cs typeface="Calibri"/>
                <a:sym typeface="Calibri"/>
              </a:rPr>
              <a:t>associations. It contains semantic traces along with the words-labels of </a:t>
            </a:r>
            <a:endParaRPr b="0" i="0" sz="8400" u="none" cap="none" strike="noStrike">
              <a:solidFill>
                <a:srgbClr val="000000"/>
              </a:solidFill>
              <a:latin typeface="Calibri"/>
              <a:ea typeface="Calibri"/>
              <a:cs typeface="Calibri"/>
              <a:sym typeface="Calibri"/>
            </a:endParaRPr>
          </a:p>
          <a:p>
            <a:pPr indent="-342900" lvl="0" marL="457200" marR="0" rtl="0" algn="just">
              <a:lnSpc>
                <a:spcPct val="100000"/>
              </a:lnSpc>
              <a:spcBef>
                <a:spcPts val="360"/>
              </a:spcBef>
              <a:spcAft>
                <a:spcPts val="0"/>
              </a:spcAft>
              <a:buClr>
                <a:srgbClr val="000000"/>
              </a:buClr>
              <a:buSzPct val="47619"/>
              <a:buFont typeface="Arial"/>
              <a:buNone/>
            </a:pPr>
            <a:r>
              <a:rPr b="0" i="0" lang="pl-PL" sz="8400" u="none" cap="none" strike="noStrike">
                <a:solidFill>
                  <a:srgbClr val="000000"/>
                </a:solidFill>
                <a:latin typeface="Calibri"/>
                <a:ea typeface="Calibri"/>
                <a:cs typeface="Calibri"/>
                <a:sym typeface="Calibri"/>
              </a:rPr>
              <a:t>the languages ​​we know. Words are remembered primarily by their </a:t>
            </a:r>
            <a:endParaRPr sz="8400">
              <a:latin typeface="Calibri"/>
              <a:ea typeface="Calibri"/>
              <a:cs typeface="Calibri"/>
              <a:sym typeface="Calibri"/>
            </a:endParaRPr>
          </a:p>
          <a:p>
            <a:pPr indent="-342900" lvl="0" marL="457200" marR="0" rtl="0" algn="just">
              <a:lnSpc>
                <a:spcPct val="100000"/>
              </a:lnSpc>
              <a:spcBef>
                <a:spcPts val="360"/>
              </a:spcBef>
              <a:spcAft>
                <a:spcPts val="0"/>
              </a:spcAft>
              <a:buClr>
                <a:srgbClr val="000000"/>
              </a:buClr>
              <a:buSzPct val="47619"/>
              <a:buFont typeface="Arial"/>
              <a:buNone/>
            </a:pPr>
            <a:r>
              <a:rPr b="0" i="0" lang="pl-PL" sz="8400" u="none" cap="none" strike="noStrike">
                <a:solidFill>
                  <a:srgbClr val="000000"/>
                </a:solidFill>
                <a:latin typeface="Calibri"/>
                <a:ea typeface="Calibri"/>
                <a:cs typeface="Calibri"/>
                <a:sym typeface="Calibri"/>
              </a:rPr>
              <a:t>meaning and to a lesser extent by their phonological structure (as a </a:t>
            </a:r>
            <a:endParaRPr b="0" i="0" sz="8400" u="none" cap="none" strike="noStrike">
              <a:solidFill>
                <a:srgbClr val="000000"/>
              </a:solidFill>
              <a:latin typeface="Calibri"/>
              <a:ea typeface="Calibri"/>
              <a:cs typeface="Calibri"/>
              <a:sym typeface="Calibri"/>
            </a:endParaRPr>
          </a:p>
          <a:p>
            <a:pPr indent="-342900" lvl="0" marL="457200" marR="0" rtl="0" algn="just">
              <a:lnSpc>
                <a:spcPct val="100000"/>
              </a:lnSpc>
              <a:spcBef>
                <a:spcPts val="360"/>
              </a:spcBef>
              <a:spcAft>
                <a:spcPts val="0"/>
              </a:spcAft>
              <a:buClr>
                <a:srgbClr val="000000"/>
              </a:buClr>
              <a:buSzPct val="47619"/>
              <a:buFont typeface="Arial"/>
              <a:buNone/>
            </a:pPr>
            <a:r>
              <a:rPr b="0" i="0" lang="pl-PL" sz="8400" u="none" cap="none" strike="noStrike">
                <a:solidFill>
                  <a:srgbClr val="000000"/>
                </a:solidFill>
                <a:latin typeface="Calibri"/>
                <a:ea typeface="Calibri"/>
                <a:cs typeface="Calibri"/>
                <a:sym typeface="Calibri"/>
              </a:rPr>
              <a:t>combination of sounds). Therefore, it is easier to learn words that are </a:t>
            </a:r>
            <a:endParaRPr b="0" i="0" sz="8400" u="none" cap="none" strike="noStrike">
              <a:solidFill>
                <a:srgbClr val="000000"/>
              </a:solidFill>
              <a:latin typeface="Calibri"/>
              <a:ea typeface="Calibri"/>
              <a:cs typeface="Calibri"/>
              <a:sym typeface="Calibri"/>
            </a:endParaRPr>
          </a:p>
          <a:p>
            <a:pPr indent="-342900" lvl="0" marL="457200" marR="0" rtl="0" algn="just">
              <a:lnSpc>
                <a:spcPct val="100000"/>
              </a:lnSpc>
              <a:spcBef>
                <a:spcPts val="360"/>
              </a:spcBef>
              <a:spcAft>
                <a:spcPts val="0"/>
              </a:spcAft>
              <a:buClr>
                <a:srgbClr val="000000"/>
              </a:buClr>
              <a:buSzPct val="47619"/>
              <a:buFont typeface="Arial"/>
              <a:buNone/>
            </a:pPr>
            <a:r>
              <a:rPr b="0" i="0" lang="pl-PL" sz="8400" u="none" cap="none" strike="noStrike">
                <a:solidFill>
                  <a:srgbClr val="000000"/>
                </a:solidFill>
                <a:latin typeface="Calibri"/>
                <a:ea typeface="Calibri"/>
                <a:cs typeface="Calibri"/>
                <a:sym typeface="Calibri"/>
              </a:rPr>
              <a:t>semantically close, combined into semantic fields (semantic fields are </a:t>
            </a:r>
            <a:endParaRPr b="0" i="0" sz="8400" u="none" cap="none" strike="noStrike">
              <a:solidFill>
                <a:srgbClr val="000000"/>
              </a:solidFill>
              <a:latin typeface="Calibri"/>
              <a:ea typeface="Calibri"/>
              <a:cs typeface="Calibri"/>
              <a:sym typeface="Calibri"/>
            </a:endParaRPr>
          </a:p>
          <a:p>
            <a:pPr indent="-342900" lvl="0" marL="457200" marR="0" rtl="0" algn="just">
              <a:lnSpc>
                <a:spcPct val="100000"/>
              </a:lnSpc>
              <a:spcBef>
                <a:spcPts val="360"/>
              </a:spcBef>
              <a:spcAft>
                <a:spcPts val="0"/>
              </a:spcAft>
              <a:buClr>
                <a:srgbClr val="000000"/>
              </a:buClr>
              <a:buSzPct val="47619"/>
              <a:buFont typeface="Arial"/>
              <a:buNone/>
            </a:pPr>
            <a:r>
              <a:rPr b="0" i="0" lang="pl-PL" sz="8400" u="none" cap="none" strike="noStrike">
                <a:solidFill>
                  <a:srgbClr val="000000"/>
                </a:solidFill>
                <a:latin typeface="Calibri"/>
                <a:ea typeface="Calibri"/>
                <a:cs typeface="Calibri"/>
                <a:sym typeface="Calibri"/>
              </a:rPr>
              <a:t>built of synonyms, antonyms, homonyms, collocations, etc. - e.g. plant, </a:t>
            </a:r>
            <a:endParaRPr b="0" i="0" sz="8400" u="none" cap="none" strike="noStrike">
              <a:solidFill>
                <a:srgbClr val="000000"/>
              </a:solidFill>
              <a:latin typeface="Calibri"/>
              <a:ea typeface="Calibri"/>
              <a:cs typeface="Calibri"/>
              <a:sym typeface="Calibri"/>
            </a:endParaRPr>
          </a:p>
          <a:p>
            <a:pPr indent="-342900" lvl="0" marL="457200" marR="0" rtl="0" algn="just">
              <a:lnSpc>
                <a:spcPct val="100000"/>
              </a:lnSpc>
              <a:spcBef>
                <a:spcPts val="360"/>
              </a:spcBef>
              <a:spcAft>
                <a:spcPts val="0"/>
              </a:spcAft>
              <a:buClr>
                <a:srgbClr val="000000"/>
              </a:buClr>
              <a:buSzPct val="47619"/>
              <a:buFont typeface="Arial"/>
              <a:buNone/>
            </a:pPr>
            <a:r>
              <a:rPr b="0" i="0" lang="pl-PL" sz="8400" u="none" cap="none" strike="noStrike">
                <a:solidFill>
                  <a:srgbClr val="000000"/>
                </a:solidFill>
                <a:latin typeface="Calibri"/>
                <a:ea typeface="Calibri"/>
                <a:cs typeface="Calibri"/>
                <a:sym typeface="Calibri"/>
              </a:rPr>
              <a:t>vegetable = vegetable, beetroot, as red as a beet) or word families </a:t>
            </a:r>
            <a:endParaRPr b="0" i="0" sz="8400" u="none" cap="none" strike="noStrike">
              <a:solidFill>
                <a:srgbClr val="000000"/>
              </a:solidFill>
              <a:latin typeface="Calibri"/>
              <a:ea typeface="Calibri"/>
              <a:cs typeface="Calibri"/>
              <a:sym typeface="Calibri"/>
            </a:endParaRPr>
          </a:p>
          <a:p>
            <a:pPr indent="-342900" lvl="0" marL="457200" marR="0" rtl="0" algn="just">
              <a:lnSpc>
                <a:spcPct val="100000"/>
              </a:lnSpc>
              <a:spcBef>
                <a:spcPts val="360"/>
              </a:spcBef>
              <a:spcAft>
                <a:spcPts val="0"/>
              </a:spcAft>
              <a:buClr>
                <a:srgbClr val="000000"/>
              </a:buClr>
              <a:buSzPct val="47619"/>
              <a:buFont typeface="Arial"/>
              <a:buNone/>
            </a:pPr>
            <a:r>
              <a:rPr b="0" i="0" lang="pl-PL" sz="8400" u="none" cap="none" strike="noStrike">
                <a:solidFill>
                  <a:srgbClr val="000000"/>
                </a:solidFill>
                <a:latin typeface="Calibri"/>
                <a:ea typeface="Calibri"/>
                <a:cs typeface="Calibri"/>
                <a:sym typeface="Calibri"/>
              </a:rPr>
              <a:t>(words create a family based on structural similarities - e.g.  to learn, </a:t>
            </a:r>
            <a:endParaRPr b="0" i="0" sz="8400" u="none" cap="none" strike="noStrike">
              <a:solidFill>
                <a:srgbClr val="000000"/>
              </a:solidFill>
              <a:latin typeface="Calibri"/>
              <a:ea typeface="Calibri"/>
              <a:cs typeface="Calibri"/>
              <a:sym typeface="Calibri"/>
            </a:endParaRPr>
          </a:p>
          <a:p>
            <a:pPr indent="-342900" lvl="0" marL="457200" marR="0" rtl="0" algn="just">
              <a:lnSpc>
                <a:spcPct val="100000"/>
              </a:lnSpc>
              <a:spcBef>
                <a:spcPts val="360"/>
              </a:spcBef>
              <a:spcAft>
                <a:spcPts val="0"/>
              </a:spcAft>
              <a:buClr>
                <a:srgbClr val="000000"/>
              </a:buClr>
              <a:buSzPct val="47619"/>
              <a:buFont typeface="Arial"/>
              <a:buNone/>
            </a:pPr>
            <a:r>
              <a:rPr b="0" i="0" lang="pl-PL" sz="8400" u="none" cap="none" strike="noStrike">
                <a:solidFill>
                  <a:srgbClr val="000000"/>
                </a:solidFill>
                <a:latin typeface="Calibri"/>
                <a:ea typeface="Calibri"/>
                <a:cs typeface="Calibri"/>
                <a:sym typeface="Calibri"/>
              </a:rPr>
              <a:t>university, teacher, student)</a:t>
            </a:r>
            <a:r>
              <a:rPr lang="pl-PL" sz="8400">
                <a:latin typeface="Calibri"/>
                <a:ea typeface="Calibri"/>
                <a:cs typeface="Calibri"/>
                <a:sym typeface="Calibri"/>
              </a:rPr>
              <a:t> (</a:t>
            </a:r>
            <a:r>
              <a:rPr lang="pl-PL" sz="8400">
                <a:solidFill>
                  <a:schemeClr val="dk1"/>
                </a:solidFill>
                <a:latin typeface="Calibri"/>
                <a:ea typeface="Calibri"/>
                <a:cs typeface="Calibri"/>
                <a:sym typeface="Calibri"/>
              </a:rPr>
              <a:t>Kugiel-Abuhasna 2019: 54)</a:t>
            </a:r>
            <a:endParaRPr b="0" i="0" sz="8400" u="none" cap="none" strike="noStrike">
              <a:solidFill>
                <a:srgbClr val="000000"/>
              </a:solidFill>
              <a:latin typeface="Calibri"/>
              <a:ea typeface="Calibri"/>
              <a:cs typeface="Calibri"/>
              <a:sym typeface="Calibri"/>
            </a:endParaRPr>
          </a:p>
        </p:txBody>
      </p:sp>
      <p:sp>
        <p:nvSpPr>
          <p:cNvPr id="277" name="Google Shape;277;g18758c3cff2_0_8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18758c3cff2_0_92"/>
          <p:cNvSpPr txBox="1"/>
          <p:nvPr>
            <p:ph type="title"/>
          </p:nvPr>
        </p:nvSpPr>
        <p:spPr>
          <a:xfrm>
            <a:off x="457200" y="70061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000"/>
              <a:buNone/>
            </a:pPr>
            <a:r>
              <a:rPr lang="pl-PL" sz="4200">
                <a:solidFill>
                  <a:srgbClr val="000000"/>
                </a:solidFill>
              </a:rPr>
              <a:t>Step 4: Work on solving the task </a:t>
            </a:r>
            <a:endParaRPr sz="4200">
              <a:solidFill>
                <a:srgbClr val="000000"/>
              </a:solidFill>
            </a:endParaRPr>
          </a:p>
          <a:p>
            <a:pPr indent="0" lvl="0" marL="0" rtl="0" algn="ctr">
              <a:lnSpc>
                <a:spcPct val="100000"/>
              </a:lnSpc>
              <a:spcBef>
                <a:spcPts val="0"/>
              </a:spcBef>
              <a:spcAft>
                <a:spcPts val="0"/>
              </a:spcAft>
              <a:buSzPts val="2000"/>
              <a:buNone/>
            </a:pPr>
            <a:r>
              <a:t/>
            </a:r>
            <a:endParaRPr/>
          </a:p>
        </p:txBody>
      </p:sp>
      <p:sp>
        <p:nvSpPr>
          <p:cNvPr id="284" name="Google Shape;284;g18758c3cff2_0_92"/>
          <p:cNvSpPr txBox="1"/>
          <p:nvPr/>
        </p:nvSpPr>
        <p:spPr>
          <a:xfrm>
            <a:off x="457200" y="1357899"/>
            <a:ext cx="8229600" cy="479948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360"/>
              </a:spcBef>
              <a:spcAft>
                <a:spcPts val="0"/>
              </a:spcAft>
              <a:buClr>
                <a:srgbClr val="000000"/>
              </a:buClr>
              <a:buSzPts val="4400"/>
              <a:buFont typeface="Arial"/>
              <a:buNone/>
            </a:pPr>
            <a:r>
              <a:rPr b="0" i="0" lang="pl-PL" sz="2100" u="none" cap="none" strike="noStrike">
                <a:solidFill>
                  <a:srgbClr val="000000"/>
                </a:solidFill>
                <a:latin typeface="Calibri"/>
                <a:ea typeface="Calibri"/>
                <a:cs typeface="Calibri"/>
                <a:sym typeface="Calibri"/>
              </a:rPr>
              <a:t>Read the assignment carefully</a:t>
            </a:r>
            <a:r>
              <a:rPr lang="pl-PL" sz="2100">
                <a:latin typeface="Calibri"/>
                <a:ea typeface="Calibri"/>
                <a:cs typeface="Calibri"/>
                <a:sym typeface="Calibri"/>
              </a:rPr>
              <a:t>: </a:t>
            </a:r>
            <a:r>
              <a:rPr b="0" i="1" lang="pl-PL" sz="2100" u="none" cap="none" strike="noStrike">
                <a:solidFill>
                  <a:srgbClr val="000000"/>
                </a:solidFill>
                <a:latin typeface="Calibri"/>
                <a:ea typeface="Calibri"/>
                <a:cs typeface="Calibri"/>
                <a:sym typeface="Calibri"/>
              </a:rPr>
              <a:t>Beschreibe M1 und M2: Nenne Merkmale einer Stadt und Merkmale eines ländlichen Raumes</a:t>
            </a:r>
            <a:r>
              <a:rPr b="0" i="0" lang="pl-PL" sz="2100" u="none" cap="none" strike="noStrike">
                <a:solidFill>
                  <a:srgbClr val="000000"/>
                </a:solidFill>
                <a:latin typeface="Calibri"/>
                <a:ea typeface="Calibri"/>
                <a:cs typeface="Calibri"/>
                <a:sym typeface="Calibri"/>
              </a:rPr>
              <a:t>.</a:t>
            </a:r>
            <a:endParaRPr/>
          </a:p>
          <a:p>
            <a:pPr indent="0" lvl="0" marL="0" marR="0" rtl="0" algn="just">
              <a:lnSpc>
                <a:spcPct val="100000"/>
              </a:lnSpc>
              <a:spcBef>
                <a:spcPts val="360"/>
              </a:spcBef>
              <a:spcAft>
                <a:spcPts val="0"/>
              </a:spcAft>
              <a:buClr>
                <a:srgbClr val="000000"/>
              </a:buClr>
              <a:buSzPts val="3200"/>
              <a:buFont typeface="Arial"/>
              <a:buNone/>
            </a:pPr>
            <a:r>
              <a:rPr b="0" i="0" lang="pl-PL" sz="2100" u="none" cap="none" strike="noStrike">
                <a:solidFill>
                  <a:srgbClr val="000000"/>
                </a:solidFill>
                <a:latin typeface="Calibri"/>
                <a:ea typeface="Calibri"/>
                <a:cs typeface="Calibri"/>
                <a:sym typeface="Calibri"/>
              </a:rPr>
              <a:t>What should you do? What are you looking for to get the information?</a:t>
            </a:r>
            <a:endParaRPr/>
          </a:p>
          <a:p>
            <a:pPr indent="0" lvl="0" marL="0" marR="0" rtl="0" algn="just">
              <a:lnSpc>
                <a:spcPct val="100000"/>
              </a:lnSpc>
              <a:spcBef>
                <a:spcPts val="360"/>
              </a:spcBef>
              <a:spcAft>
                <a:spcPts val="0"/>
              </a:spcAft>
              <a:buClr>
                <a:srgbClr val="000000"/>
              </a:buClr>
              <a:buSzPts val="3200"/>
              <a:buFont typeface="Arial"/>
              <a:buNone/>
            </a:pPr>
            <a:r>
              <a:rPr b="0" i="0" lang="pl-PL" sz="2100" u="none" cap="none" strike="noStrike">
                <a:solidFill>
                  <a:srgbClr val="000000"/>
                </a:solidFill>
                <a:latin typeface="Calibri"/>
                <a:ea typeface="Calibri"/>
                <a:cs typeface="Calibri"/>
                <a:sym typeface="Calibri"/>
              </a:rPr>
              <a:t>Task formats are defined by verbs that have a specific meaning in school contexts</a:t>
            </a:r>
            <a:endParaRPr/>
          </a:p>
          <a:p>
            <a:pPr indent="0" lvl="0" marL="0" marR="0" rtl="0" algn="just">
              <a:lnSpc>
                <a:spcPct val="100000"/>
              </a:lnSpc>
              <a:spcBef>
                <a:spcPts val="360"/>
              </a:spcBef>
              <a:spcAft>
                <a:spcPts val="0"/>
              </a:spcAft>
              <a:buClr>
                <a:srgbClr val="000000"/>
              </a:buClr>
              <a:buSzPts val="3200"/>
              <a:buFont typeface="Arial"/>
              <a:buNone/>
            </a:pPr>
            <a:r>
              <a:rPr b="0" i="0" lang="pl-PL" sz="2100" u="none" cap="none" strike="noStrike">
                <a:solidFill>
                  <a:srgbClr val="000000"/>
                </a:solidFill>
                <a:latin typeface="Calibri"/>
                <a:ea typeface="Calibri"/>
                <a:cs typeface="Calibri"/>
                <a:sym typeface="Calibri"/>
              </a:rPr>
              <a:t>Beschreiben = Describe</a:t>
            </a:r>
            <a:endParaRPr/>
          </a:p>
          <a:p>
            <a:pPr indent="0" lvl="0" marL="0" marR="0" rtl="0" algn="just">
              <a:lnSpc>
                <a:spcPct val="100000"/>
              </a:lnSpc>
              <a:spcBef>
                <a:spcPts val="360"/>
              </a:spcBef>
              <a:spcAft>
                <a:spcPts val="0"/>
              </a:spcAft>
              <a:buClr>
                <a:srgbClr val="000000"/>
              </a:buClr>
              <a:buSzPts val="3200"/>
              <a:buFont typeface="Arial"/>
              <a:buNone/>
            </a:pPr>
            <a:r>
              <a:rPr b="0" i="0" lang="pl-PL" sz="2100" u="none" cap="none" strike="noStrike">
                <a:solidFill>
                  <a:srgbClr val="000000"/>
                </a:solidFill>
                <a:latin typeface="Calibri"/>
                <a:ea typeface="Calibri"/>
                <a:cs typeface="Calibri"/>
                <a:sym typeface="Calibri"/>
              </a:rPr>
              <a:t>Nennen = Name</a:t>
            </a:r>
            <a:endParaRPr/>
          </a:p>
          <a:p>
            <a:pPr indent="0" lvl="0" marL="0" marR="0" rtl="0" algn="just">
              <a:lnSpc>
                <a:spcPct val="100000"/>
              </a:lnSpc>
              <a:spcBef>
                <a:spcPts val="360"/>
              </a:spcBef>
              <a:spcAft>
                <a:spcPts val="0"/>
              </a:spcAft>
              <a:buClr>
                <a:srgbClr val="000000"/>
              </a:buClr>
              <a:buSzPts val="3200"/>
              <a:buFont typeface="Arial"/>
              <a:buNone/>
            </a:pPr>
            <a:r>
              <a:rPr b="0" i="0" lang="pl-PL" sz="2100" u="none" cap="none" strike="noStrike">
                <a:solidFill>
                  <a:srgbClr val="000000"/>
                </a:solidFill>
                <a:latin typeface="Calibri"/>
                <a:ea typeface="Calibri"/>
                <a:cs typeface="Calibri"/>
                <a:sym typeface="Calibri"/>
              </a:rPr>
              <a:t>The task is: </a:t>
            </a:r>
            <a:r>
              <a:rPr b="0" i="1" lang="pl-PL" sz="2100" u="none" cap="none" strike="noStrike">
                <a:solidFill>
                  <a:srgbClr val="000000"/>
                </a:solidFill>
                <a:latin typeface="Calibri"/>
                <a:ea typeface="Calibri"/>
                <a:cs typeface="Calibri"/>
                <a:sym typeface="Calibri"/>
              </a:rPr>
              <a:t>Describe M1 and M2: Name characteristics of a city and characteristics of a rural area.</a:t>
            </a:r>
            <a:endParaRPr/>
          </a:p>
          <a:p>
            <a:pPr indent="0" lvl="0" marL="0" marR="0" rtl="0" algn="just">
              <a:lnSpc>
                <a:spcPct val="100000"/>
              </a:lnSpc>
              <a:spcBef>
                <a:spcPts val="360"/>
              </a:spcBef>
              <a:spcAft>
                <a:spcPts val="0"/>
              </a:spcAft>
              <a:buClr>
                <a:srgbClr val="000000"/>
              </a:buClr>
              <a:buSzPts val="3200"/>
              <a:buFont typeface="Arial"/>
              <a:buNone/>
            </a:pPr>
            <a:r>
              <a:rPr b="0" i="1" lang="pl-PL" sz="2100" u="none" cap="none" strike="noStrike">
                <a:solidFill>
                  <a:srgbClr val="000000"/>
                </a:solidFill>
                <a:latin typeface="Calibri"/>
                <a:ea typeface="Calibri"/>
                <a:cs typeface="Calibri"/>
                <a:sym typeface="Calibri"/>
              </a:rPr>
              <a:t>What is exactly to do?</a:t>
            </a:r>
            <a:endParaRPr/>
          </a:p>
          <a:p>
            <a:pPr indent="0" lvl="0" marL="0" marR="0" rtl="0" algn="just">
              <a:lnSpc>
                <a:spcPct val="100000"/>
              </a:lnSpc>
              <a:spcBef>
                <a:spcPts val="360"/>
              </a:spcBef>
              <a:spcAft>
                <a:spcPts val="0"/>
              </a:spcAft>
              <a:buClr>
                <a:srgbClr val="000000"/>
              </a:buClr>
              <a:buSzPts val="3200"/>
              <a:buFont typeface="Arial"/>
              <a:buNone/>
            </a:pPr>
            <a:r>
              <a:rPr b="0" i="0" lang="pl-PL" sz="2100" u="none" cap="none" strike="noStrike">
                <a:solidFill>
                  <a:srgbClr val="000000"/>
                </a:solidFill>
                <a:latin typeface="Calibri"/>
                <a:ea typeface="Calibri"/>
                <a:cs typeface="Calibri"/>
                <a:sym typeface="Calibri"/>
              </a:rPr>
              <a:t>Which answers would you expect from your pupils? How do you define "describe" and "name" for your pupils?</a:t>
            </a:r>
            <a:endParaRPr/>
          </a:p>
        </p:txBody>
      </p:sp>
      <p:sp>
        <p:nvSpPr>
          <p:cNvPr id="285" name="Google Shape;285;g18758c3cff2_0_9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18758c3cff2_0_100"/>
          <p:cNvSpPr txBox="1"/>
          <p:nvPr>
            <p:ph type="title"/>
          </p:nvPr>
        </p:nvSpPr>
        <p:spPr>
          <a:xfrm>
            <a:off x="457200" y="735213"/>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000"/>
              <a:buNone/>
            </a:pPr>
            <a:r>
              <a:rPr lang="pl-PL" sz="3800">
                <a:solidFill>
                  <a:srgbClr val="000000"/>
                </a:solidFill>
              </a:rPr>
              <a:t>Integrate language and technical skills</a:t>
            </a:r>
            <a:endParaRPr sz="3800">
              <a:solidFill>
                <a:srgbClr val="000000"/>
              </a:solidFill>
            </a:endParaRPr>
          </a:p>
          <a:p>
            <a:pPr indent="0" lvl="0" marL="0" rtl="0" algn="ctr">
              <a:lnSpc>
                <a:spcPct val="100000"/>
              </a:lnSpc>
              <a:spcBef>
                <a:spcPts val="0"/>
              </a:spcBef>
              <a:spcAft>
                <a:spcPts val="0"/>
              </a:spcAft>
              <a:buSzPts val="2000"/>
              <a:buNone/>
            </a:pPr>
            <a:r>
              <a:t/>
            </a:r>
            <a:endParaRPr/>
          </a:p>
        </p:txBody>
      </p:sp>
      <p:sp>
        <p:nvSpPr>
          <p:cNvPr id="292" name="Google Shape;292;g18758c3cff2_0_100"/>
          <p:cNvSpPr txBox="1"/>
          <p:nvPr/>
        </p:nvSpPr>
        <p:spPr>
          <a:xfrm>
            <a:off x="457200" y="1731750"/>
            <a:ext cx="8229600" cy="33945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360"/>
              </a:spcBef>
              <a:spcAft>
                <a:spcPts val="0"/>
              </a:spcAft>
              <a:buClr>
                <a:srgbClr val="000000"/>
              </a:buClr>
              <a:buSzPts val="3200"/>
              <a:buFont typeface="Arial"/>
              <a:buNone/>
            </a:pPr>
            <a:r>
              <a:rPr b="0" i="0" lang="pl-PL" sz="2100" u="none" cap="none" strike="noStrike">
                <a:solidFill>
                  <a:srgbClr val="000000"/>
                </a:solidFill>
                <a:latin typeface="Calibri"/>
                <a:ea typeface="Calibri"/>
                <a:cs typeface="Calibri"/>
                <a:sym typeface="Calibri"/>
              </a:rPr>
              <a:t>The subheadings on the page include “Verdichtungsräume”, “Das Ruhrgebiet”, Gebiet an Rhein und Ruhr”.</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360"/>
              </a:spcBef>
              <a:spcAft>
                <a:spcPts val="0"/>
              </a:spcAft>
              <a:buClr>
                <a:srgbClr val="000000"/>
              </a:buClr>
              <a:buSzPts val="32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360"/>
              </a:spcBef>
              <a:spcAft>
                <a:spcPts val="0"/>
              </a:spcAft>
              <a:buClr>
                <a:srgbClr val="000000"/>
              </a:buClr>
              <a:buSzPts val="3200"/>
              <a:buFont typeface="Arial"/>
              <a:buNone/>
            </a:pPr>
            <a:r>
              <a:rPr b="0" i="0" lang="pl-PL" sz="2100" u="none" cap="none" strike="noStrike">
                <a:solidFill>
                  <a:srgbClr val="000000"/>
                </a:solidFill>
                <a:latin typeface="Calibri"/>
                <a:ea typeface="Calibri"/>
                <a:cs typeface="Calibri"/>
                <a:sym typeface="Calibri"/>
              </a:rPr>
              <a:t>What do you find in a digital dictionary of a language you are familiar with about “Verdichtungsräume” and "Ruhrgebiet"?</a:t>
            </a:r>
            <a:endParaRPr b="0" i="0" sz="2100" u="none" cap="none" strike="noStrike">
              <a:solidFill>
                <a:srgbClr val="000000"/>
              </a:solidFill>
              <a:latin typeface="Calibri"/>
              <a:ea typeface="Calibri"/>
              <a:cs typeface="Calibri"/>
              <a:sym typeface="Calibri"/>
            </a:endParaRPr>
          </a:p>
        </p:txBody>
      </p:sp>
      <p:sp>
        <p:nvSpPr>
          <p:cNvPr id="293" name="Google Shape;293;g18758c3cff2_0_10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18758c3cff2_0_109"/>
          <p:cNvSpPr txBox="1"/>
          <p:nvPr>
            <p:ph type="title"/>
          </p:nvPr>
        </p:nvSpPr>
        <p:spPr>
          <a:xfrm>
            <a:off x="330200" y="15168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000"/>
              <a:buNone/>
            </a:pPr>
            <a:r>
              <a:rPr lang="pl-PL" sz="3800">
                <a:solidFill>
                  <a:srgbClr val="000000"/>
                </a:solidFill>
              </a:rPr>
              <a:t>Step 5: Read the text and get an awareness of the reading strategy</a:t>
            </a:r>
            <a:endParaRPr/>
          </a:p>
        </p:txBody>
      </p:sp>
      <p:sp>
        <p:nvSpPr>
          <p:cNvPr id="300" name="Google Shape;300;g18758c3cff2_0_109"/>
          <p:cNvSpPr txBox="1"/>
          <p:nvPr/>
        </p:nvSpPr>
        <p:spPr>
          <a:xfrm>
            <a:off x="330200" y="1294700"/>
            <a:ext cx="8229600" cy="33945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360"/>
              </a:spcBef>
              <a:spcAft>
                <a:spcPts val="0"/>
              </a:spcAft>
              <a:buClr>
                <a:srgbClr val="000000"/>
              </a:buClr>
              <a:buSzPts val="2350"/>
              <a:buFont typeface="Arial"/>
              <a:buNone/>
            </a:pPr>
            <a:r>
              <a:rPr b="0" i="0" lang="pl-PL" sz="1900" u="none" cap="none" strike="noStrike">
                <a:solidFill>
                  <a:srgbClr val="000000"/>
                </a:solidFill>
                <a:latin typeface="Calibri"/>
                <a:ea typeface="Calibri"/>
                <a:cs typeface="Calibri"/>
                <a:sym typeface="Calibri"/>
              </a:rPr>
              <a:t>With the help of steps 1-4, an expectation of the text content was established. With the help of a text expectation, individual elements of the textbook page can often be decoded even with little knowledge of German.</a:t>
            </a:r>
            <a:endParaRPr/>
          </a:p>
          <a:p>
            <a:pPr indent="0" lvl="0" marL="0" marR="0" rtl="0" algn="just">
              <a:lnSpc>
                <a:spcPct val="115000"/>
              </a:lnSpc>
              <a:spcBef>
                <a:spcPts val="1200"/>
              </a:spcBef>
              <a:spcAft>
                <a:spcPts val="0"/>
              </a:spcAft>
              <a:buClr>
                <a:srgbClr val="000000"/>
              </a:buClr>
              <a:buSzPts val="2550"/>
              <a:buFont typeface="Arial"/>
              <a:buNone/>
            </a:pPr>
            <a:r>
              <a:rPr b="0" i="0" lang="pl-PL" sz="1900" u="none" cap="none" strike="noStrike">
                <a:solidFill>
                  <a:srgbClr val="000000"/>
                </a:solidFill>
                <a:latin typeface="Calibri"/>
                <a:ea typeface="Calibri"/>
                <a:cs typeface="Calibri"/>
                <a:sym typeface="Calibri"/>
              </a:rPr>
              <a:t>The goal is not a complete understanding of the text but </a:t>
            </a:r>
            <a:endParaRPr/>
          </a:p>
          <a:p>
            <a:pPr indent="-349297" lvl="0" marL="457200" marR="0" rtl="0" algn="just">
              <a:lnSpc>
                <a:spcPct val="115000"/>
              </a:lnSpc>
              <a:spcBef>
                <a:spcPts val="1200"/>
              </a:spcBef>
              <a:spcAft>
                <a:spcPts val="0"/>
              </a:spcAft>
              <a:buClr>
                <a:srgbClr val="000000"/>
              </a:buClr>
              <a:buSzPts val="1900"/>
              <a:buFont typeface="Calibri"/>
              <a:buChar char="-"/>
            </a:pPr>
            <a:r>
              <a:rPr b="0" i="0" lang="pl-PL" sz="1900" u="none" cap="none" strike="noStrike">
                <a:solidFill>
                  <a:srgbClr val="000000"/>
                </a:solidFill>
                <a:latin typeface="Calibri"/>
                <a:ea typeface="Calibri"/>
                <a:cs typeface="Calibri"/>
                <a:sym typeface="Calibri"/>
              </a:rPr>
              <a:t>to teach </a:t>
            </a:r>
            <a:r>
              <a:rPr b="0" i="0" lang="pl-PL" sz="1900" u="none" cap="none" strike="noStrike">
                <a:solidFill>
                  <a:srgbClr val="FF0000"/>
                </a:solidFill>
                <a:latin typeface="Calibri"/>
                <a:ea typeface="Calibri"/>
                <a:cs typeface="Calibri"/>
                <a:sym typeface="Calibri"/>
              </a:rPr>
              <a:t>reading strategies first </a:t>
            </a:r>
            <a:r>
              <a:rPr b="0" i="0" lang="pl-PL" sz="1900" u="none" cap="none" strike="noStrike">
                <a:solidFill>
                  <a:srgbClr val="000000"/>
                </a:solidFill>
                <a:latin typeface="Calibri"/>
                <a:ea typeface="Calibri"/>
                <a:cs typeface="Calibri"/>
                <a:sym typeface="Calibri"/>
              </a:rPr>
              <a:t>to enable learners </a:t>
            </a:r>
            <a:r>
              <a:rPr b="0" i="0" lang="pl-PL" sz="1900" u="none" cap="none" strike="noStrike">
                <a:solidFill>
                  <a:srgbClr val="FF0000"/>
                </a:solidFill>
                <a:latin typeface="Calibri"/>
                <a:ea typeface="Calibri"/>
                <a:cs typeface="Calibri"/>
                <a:sym typeface="Calibri"/>
              </a:rPr>
              <a:t>to access subject teaching </a:t>
            </a:r>
            <a:r>
              <a:rPr b="0" i="0" lang="pl-PL" sz="1900" u="none" cap="none" strike="noStrike">
                <a:solidFill>
                  <a:schemeClr val="dk1"/>
                </a:solidFill>
                <a:latin typeface="Calibri"/>
                <a:ea typeface="Calibri"/>
                <a:cs typeface="Calibri"/>
                <a:sym typeface="Calibri"/>
              </a:rPr>
              <a:t>in a new language </a:t>
            </a:r>
            <a:endParaRPr/>
          </a:p>
          <a:p>
            <a:pPr indent="-349297" lvl="0" marL="457200" marR="0" rtl="0" algn="just">
              <a:lnSpc>
                <a:spcPct val="115000"/>
              </a:lnSpc>
              <a:spcBef>
                <a:spcPts val="0"/>
              </a:spcBef>
              <a:spcAft>
                <a:spcPts val="0"/>
              </a:spcAft>
              <a:buClr>
                <a:srgbClr val="000000"/>
              </a:buClr>
              <a:buSzPts val="1900"/>
              <a:buFont typeface="Calibri"/>
              <a:buChar char="-"/>
            </a:pPr>
            <a:r>
              <a:rPr b="0" i="0" lang="pl-PL" sz="1900" u="none" cap="none" strike="noStrike">
                <a:solidFill>
                  <a:srgbClr val="FF0000"/>
                </a:solidFill>
                <a:latin typeface="Calibri"/>
                <a:ea typeface="Calibri"/>
                <a:cs typeface="Calibri"/>
                <a:sym typeface="Calibri"/>
              </a:rPr>
              <a:t>to stabilize </a:t>
            </a:r>
            <a:r>
              <a:rPr b="0" i="0" lang="pl-PL" sz="1900" u="none" cap="none" strike="noStrike">
                <a:solidFill>
                  <a:srgbClr val="000000"/>
                </a:solidFill>
                <a:latin typeface="Calibri"/>
                <a:ea typeface="Calibri"/>
                <a:cs typeface="Calibri"/>
                <a:sym typeface="Calibri"/>
              </a:rPr>
              <a:t>the </a:t>
            </a:r>
            <a:r>
              <a:rPr b="0" i="0" lang="pl-PL" sz="1900" u="none" cap="none" strike="noStrike">
                <a:solidFill>
                  <a:srgbClr val="FF0000"/>
                </a:solidFill>
                <a:latin typeface="Calibri"/>
                <a:ea typeface="Calibri"/>
                <a:cs typeface="Calibri"/>
                <a:sym typeface="Calibri"/>
              </a:rPr>
              <a:t>self-concept </a:t>
            </a:r>
            <a:r>
              <a:rPr b="0" i="0" lang="pl-PL" sz="1900" u="none" cap="none" strike="noStrike">
                <a:solidFill>
                  <a:srgbClr val="000000"/>
                </a:solidFill>
                <a:latin typeface="Calibri"/>
                <a:ea typeface="Calibri"/>
                <a:cs typeface="Calibri"/>
                <a:sym typeface="Calibri"/>
              </a:rPr>
              <a:t>of the students in such a way that they do </a:t>
            </a:r>
            <a:r>
              <a:rPr b="0" i="0" lang="pl-PL" sz="1900" u="none" cap="none" strike="noStrike">
                <a:solidFill>
                  <a:srgbClr val="FF0000"/>
                </a:solidFill>
                <a:latin typeface="Calibri"/>
                <a:ea typeface="Calibri"/>
                <a:cs typeface="Calibri"/>
                <a:sym typeface="Calibri"/>
              </a:rPr>
              <a:t>not</a:t>
            </a:r>
            <a:r>
              <a:rPr b="0" i="0" lang="pl-PL" sz="1900" u="none" cap="none" strike="noStrike">
                <a:solidFill>
                  <a:srgbClr val="000000"/>
                </a:solidFill>
                <a:latin typeface="Calibri"/>
                <a:ea typeface="Calibri"/>
                <a:cs typeface="Calibri"/>
                <a:sym typeface="Calibri"/>
              </a:rPr>
              <a:t> primarily perceive themselves as </a:t>
            </a:r>
            <a:r>
              <a:rPr b="0" i="0" lang="pl-PL" sz="1900" u="none" cap="none" strike="noStrike">
                <a:solidFill>
                  <a:srgbClr val="FF0000"/>
                </a:solidFill>
                <a:latin typeface="Calibri"/>
                <a:ea typeface="Calibri"/>
                <a:cs typeface="Calibri"/>
                <a:sym typeface="Calibri"/>
              </a:rPr>
              <a:t>deficient language learners,</a:t>
            </a:r>
            <a:r>
              <a:rPr b="0" i="0" lang="pl-PL" sz="1900" u="none" cap="none" strike="noStrike">
                <a:solidFill>
                  <a:srgbClr val="000000"/>
                </a:solidFill>
                <a:latin typeface="Calibri"/>
                <a:ea typeface="Calibri"/>
                <a:cs typeface="Calibri"/>
                <a:sym typeface="Calibri"/>
              </a:rPr>
              <a:t> but rather become </a:t>
            </a:r>
            <a:r>
              <a:rPr b="0" i="0" lang="pl-PL" sz="1900" u="none" cap="none" strike="noStrike">
                <a:solidFill>
                  <a:srgbClr val="FF0000"/>
                </a:solidFill>
                <a:latin typeface="Calibri"/>
                <a:ea typeface="Calibri"/>
                <a:cs typeface="Calibri"/>
                <a:sym typeface="Calibri"/>
              </a:rPr>
              <a:t>aware</a:t>
            </a:r>
            <a:r>
              <a:rPr b="0" i="0" lang="pl-PL" sz="1900" u="none" cap="none" strike="noStrike">
                <a:solidFill>
                  <a:srgbClr val="000000"/>
                </a:solidFill>
                <a:latin typeface="Calibri"/>
                <a:ea typeface="Calibri"/>
                <a:cs typeface="Calibri"/>
                <a:sym typeface="Calibri"/>
              </a:rPr>
              <a:t> of their </a:t>
            </a:r>
            <a:r>
              <a:rPr b="0" i="0" lang="pl-PL" sz="1900" u="none" cap="none" strike="noStrike">
                <a:solidFill>
                  <a:srgbClr val="FF0000"/>
                </a:solidFill>
                <a:latin typeface="Calibri"/>
                <a:ea typeface="Calibri"/>
                <a:cs typeface="Calibri"/>
                <a:sym typeface="Calibri"/>
              </a:rPr>
              <a:t>existing</a:t>
            </a:r>
            <a:r>
              <a:rPr b="0" i="0" lang="pl-PL" sz="1900" u="none" cap="none" strike="noStrike">
                <a:solidFill>
                  <a:srgbClr val="000000"/>
                </a:solidFill>
                <a:latin typeface="Calibri"/>
                <a:ea typeface="Calibri"/>
                <a:cs typeface="Calibri"/>
                <a:sym typeface="Calibri"/>
              </a:rPr>
              <a:t> language and technical skills</a:t>
            </a:r>
            <a:endParaRPr/>
          </a:p>
          <a:p>
            <a:pPr indent="0" lvl="0" marL="0" marR="0" rtl="0" algn="just">
              <a:lnSpc>
                <a:spcPct val="115000"/>
              </a:lnSpc>
              <a:spcBef>
                <a:spcPts val="1200"/>
              </a:spcBef>
              <a:spcAft>
                <a:spcPts val="1200"/>
              </a:spcAft>
              <a:buClr>
                <a:srgbClr val="000000"/>
              </a:buClr>
              <a:buSzPts val="2550"/>
              <a:buFont typeface="Arial"/>
              <a:buNone/>
            </a:pPr>
            <a:r>
              <a:rPr b="0" i="0" lang="pl-PL" sz="1900" u="none" cap="none" strike="noStrike">
                <a:solidFill>
                  <a:srgbClr val="000000"/>
                </a:solidFill>
                <a:latin typeface="Calibri"/>
                <a:ea typeface="Calibri"/>
                <a:cs typeface="Calibri"/>
                <a:sym typeface="Calibri"/>
              </a:rPr>
              <a:t>Task 1: Now read the whole text and mark everything you understand. Compare your key points with those of your seat neighbour. Choose together the 3 most important key points. Collect your key points in plenary and sort them by topic.  Write important new words in your vocabulary notebook.</a:t>
            </a:r>
            <a:endParaRPr/>
          </a:p>
        </p:txBody>
      </p:sp>
      <p:sp>
        <p:nvSpPr>
          <p:cNvPr id="301" name="Google Shape;301;g18758c3cff2_0_10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18758c3cff2_0_117"/>
          <p:cNvSpPr txBox="1"/>
          <p:nvPr>
            <p:ph type="title"/>
          </p:nvPr>
        </p:nvSpPr>
        <p:spPr>
          <a:xfrm>
            <a:off x="457200" y="5941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90"/>
              <a:buFont typeface="Arial"/>
              <a:buNone/>
            </a:pPr>
            <a:r>
              <a:rPr lang="pl-PL" sz="3800"/>
              <a:t>Read the text and get an awareness of the reading strategy</a:t>
            </a:r>
            <a:endParaRPr sz="3800"/>
          </a:p>
          <a:p>
            <a:pPr indent="0" lvl="0" marL="0" rtl="0" algn="ctr">
              <a:lnSpc>
                <a:spcPct val="100000"/>
              </a:lnSpc>
              <a:spcBef>
                <a:spcPts val="0"/>
              </a:spcBef>
              <a:spcAft>
                <a:spcPts val="0"/>
              </a:spcAft>
              <a:buSzPts val="2000"/>
              <a:buNone/>
            </a:pPr>
            <a:r>
              <a:t/>
            </a:r>
            <a:endParaRPr sz="3800"/>
          </a:p>
        </p:txBody>
      </p:sp>
      <p:sp>
        <p:nvSpPr>
          <p:cNvPr id="308" name="Google Shape;308;g18758c3cff2_0_117"/>
          <p:cNvSpPr txBox="1"/>
          <p:nvPr/>
        </p:nvSpPr>
        <p:spPr>
          <a:xfrm>
            <a:off x="457200" y="1502875"/>
            <a:ext cx="8229600" cy="33945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360"/>
              </a:spcBef>
              <a:spcAft>
                <a:spcPts val="0"/>
              </a:spcAft>
              <a:buClr>
                <a:srgbClr val="000000"/>
              </a:buClr>
              <a:buSzPts val="1800"/>
              <a:buFont typeface="Arial"/>
              <a:buNone/>
            </a:pPr>
            <a:r>
              <a:rPr b="0" i="0" lang="pl-PL" sz="2100" u="none" cap="none" strike="noStrike">
                <a:solidFill>
                  <a:srgbClr val="000000"/>
                </a:solidFill>
                <a:latin typeface="Calibri"/>
                <a:ea typeface="Calibri"/>
                <a:cs typeface="Calibri"/>
                <a:sym typeface="Calibri"/>
              </a:rPr>
              <a:t>Task </a:t>
            </a:r>
            <a:r>
              <a:rPr lang="pl-PL" sz="2100">
                <a:latin typeface="Calibri"/>
                <a:ea typeface="Calibri"/>
                <a:cs typeface="Calibri"/>
                <a:sym typeface="Calibri"/>
              </a:rPr>
              <a:t>2</a:t>
            </a:r>
            <a:r>
              <a:rPr b="0" i="0" lang="pl-PL" sz="2100" u="none" cap="none" strike="noStrike">
                <a:solidFill>
                  <a:srgbClr val="000000"/>
                </a:solidFill>
                <a:latin typeface="Calibri"/>
                <a:ea typeface="Calibri"/>
                <a:cs typeface="Calibri"/>
                <a:sym typeface="Calibri"/>
              </a:rPr>
              <a:t> could be:</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360"/>
              </a:spcBef>
              <a:spcAft>
                <a:spcPts val="0"/>
              </a:spcAft>
              <a:buClr>
                <a:srgbClr val="000000"/>
              </a:buClr>
              <a:buSzPts val="1800"/>
              <a:buFont typeface="Arial"/>
              <a:buNone/>
            </a:pPr>
            <a:r>
              <a:rPr b="0" i="1" lang="pl-PL" sz="2100" u="none" cap="none" strike="noStrike">
                <a:solidFill>
                  <a:srgbClr val="000000"/>
                </a:solidFill>
                <a:latin typeface="Calibri"/>
                <a:ea typeface="Calibri"/>
                <a:cs typeface="Calibri"/>
                <a:sym typeface="Calibri"/>
              </a:rPr>
              <a:t>You have now worked very intensively with the textbook page. Mark with a cross what was helpful for you.</a:t>
            </a:r>
            <a:endParaRPr b="0" i="1" sz="21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Clr>
                <a:srgbClr val="000000"/>
              </a:buClr>
              <a:buSzPts val="3200"/>
              <a:buFont typeface="Arial"/>
              <a:buNone/>
            </a:pPr>
            <a:r>
              <a:t/>
            </a:r>
            <a:endParaRPr b="0" i="0" sz="3200" u="none" cap="none" strike="noStrike">
              <a:solidFill>
                <a:srgbClr val="000000"/>
              </a:solidFill>
              <a:latin typeface="Calibri"/>
              <a:ea typeface="Calibri"/>
              <a:cs typeface="Calibri"/>
              <a:sym typeface="Calibri"/>
            </a:endParaRPr>
          </a:p>
        </p:txBody>
      </p:sp>
      <p:graphicFrame>
        <p:nvGraphicFramePr>
          <p:cNvPr id="309" name="Google Shape;309;g18758c3cff2_0_117"/>
          <p:cNvGraphicFramePr/>
          <p:nvPr/>
        </p:nvGraphicFramePr>
        <p:xfrm>
          <a:off x="725750" y="2727150"/>
          <a:ext cx="3000000" cy="3000000"/>
        </p:xfrm>
        <a:graphic>
          <a:graphicData uri="http://schemas.openxmlformats.org/drawingml/2006/table">
            <a:tbl>
              <a:tblPr>
                <a:noFill/>
                <a:tableStyleId>{8133AF11-A979-49EE-9DC1-C1528E894558}</a:tableStyleId>
              </a:tblPr>
              <a:tblGrid>
                <a:gridCol w="1493150"/>
                <a:gridCol w="1493150"/>
                <a:gridCol w="1493150"/>
                <a:gridCol w="1493150"/>
                <a:gridCol w="1493150"/>
              </a:tblGrid>
              <a:tr h="479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Helped me a lot</a:t>
                      </a:r>
                      <a:endParaRPr sz="12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Helped me</a:t>
                      </a:r>
                      <a:endParaRPr sz="12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Helped me a bit</a:t>
                      </a:r>
                      <a:endParaRPr sz="12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Did not help</a:t>
                      </a:r>
                      <a:endParaRPr sz="1200" u="none" cap="none" strike="noStrike">
                        <a:latin typeface="Times New Roman"/>
                        <a:ea typeface="Times New Roman"/>
                        <a:cs typeface="Times New Roman"/>
                        <a:sym typeface="Times New Roman"/>
                      </a:endParaRPr>
                    </a:p>
                  </a:txBody>
                  <a:tcPr marT="91425" marB="91425" marR="91425" marL="91425"/>
                </a:tc>
              </a:tr>
              <a:tr h="479025">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solidFill>
                            <a:srgbClr val="000000"/>
                          </a:solidFill>
                          <a:latin typeface="Times New Roman"/>
                          <a:ea typeface="Times New Roman"/>
                          <a:cs typeface="Times New Roman"/>
                          <a:sym typeface="Times New Roman"/>
                        </a:rPr>
                        <a:t>My prior knowledge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79025">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Visual ressources</a:t>
                      </a:r>
                      <a:endParaRPr sz="12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884400">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solidFill>
                            <a:srgbClr val="000000"/>
                          </a:solidFill>
                          <a:latin typeface="Times New Roman"/>
                          <a:ea typeface="Times New Roman"/>
                          <a:cs typeface="Times New Roman"/>
                          <a:sym typeface="Times New Roman"/>
                        </a:rPr>
                        <a:t>Texts in a language that I know better than German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663275">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solidFill>
                            <a:srgbClr val="000000"/>
                          </a:solidFill>
                          <a:latin typeface="Times New Roman"/>
                          <a:ea typeface="Times New Roman"/>
                          <a:cs typeface="Times New Roman"/>
                          <a:sym typeface="Times New Roman"/>
                        </a:rPr>
                        <a:t>Sharing with my classmates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
        <p:nvSpPr>
          <p:cNvPr id="310" name="Google Shape;310;g18758c3cff2_0_1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18758c3cff2_0_151"/>
          <p:cNvSpPr txBox="1"/>
          <p:nvPr/>
        </p:nvSpPr>
        <p:spPr>
          <a:xfrm>
            <a:off x="457200" y="2571603"/>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pl-PL" sz="3800" u="none" cap="none" strike="noStrike">
                <a:solidFill>
                  <a:srgbClr val="000000"/>
                </a:solidFill>
                <a:latin typeface="Calibri"/>
                <a:ea typeface="Calibri"/>
                <a:cs typeface="Calibri"/>
                <a:sym typeface="Calibri"/>
              </a:rPr>
              <a:t>Approaching subject-oriented language teaching </a:t>
            </a:r>
            <a:endParaRPr b="1" i="0" sz="3800" u="none" cap="none" strike="noStrike">
              <a:solidFill>
                <a:srgbClr val="000000"/>
              </a:solidFill>
              <a:latin typeface="Calibri"/>
              <a:ea typeface="Calibri"/>
              <a:cs typeface="Calibri"/>
              <a:sym typeface="Calibri"/>
            </a:endParaRPr>
          </a:p>
        </p:txBody>
      </p:sp>
      <p:sp>
        <p:nvSpPr>
          <p:cNvPr id="317" name="Google Shape;317;g18758c3cff2_0_15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nvSpPr>
        <p:spPr>
          <a:xfrm>
            <a:off x="166200" y="538425"/>
            <a:ext cx="88116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0" i="0" lang="pl-PL" sz="3800" u="none" cap="none" strike="noStrike">
                <a:solidFill>
                  <a:schemeClr val="dk1"/>
                </a:solidFill>
                <a:latin typeface="Calibri"/>
                <a:ea typeface="Calibri"/>
                <a:cs typeface="Calibri"/>
                <a:sym typeface="Calibri"/>
              </a:rPr>
              <a:t>Workshop 6</a:t>
            </a:r>
            <a:endParaRPr b="0" i="0" sz="3800" u="none" cap="none" strike="noStrike">
              <a:solidFill>
                <a:schemeClr val="dk1"/>
              </a:solidFill>
              <a:latin typeface="Calibri"/>
              <a:ea typeface="Calibri"/>
              <a:cs typeface="Calibri"/>
              <a:sym typeface="Calibri"/>
            </a:endParaRPr>
          </a:p>
        </p:txBody>
      </p:sp>
      <p:sp>
        <p:nvSpPr>
          <p:cNvPr id="106" name="Google Shape;106;p2"/>
          <p:cNvSpPr txBox="1"/>
          <p:nvPr/>
        </p:nvSpPr>
        <p:spPr>
          <a:xfrm>
            <a:off x="457200" y="1400325"/>
            <a:ext cx="8229600" cy="33945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360"/>
              </a:spcBef>
              <a:spcAft>
                <a:spcPts val="0"/>
              </a:spcAft>
              <a:buClr>
                <a:srgbClr val="000000"/>
              </a:buClr>
              <a:buSzPts val="2200"/>
              <a:buFont typeface="Arial"/>
              <a:buNone/>
            </a:pPr>
            <a:r>
              <a:t/>
            </a:r>
            <a:endParaRPr b="0" i="0" sz="2100" u="none" cap="none" strike="noStrike">
              <a:solidFill>
                <a:srgbClr val="000000"/>
              </a:solidFill>
              <a:latin typeface="Calibri"/>
              <a:ea typeface="Calibri"/>
              <a:cs typeface="Calibri"/>
              <a:sym typeface="Calibri"/>
            </a:endParaRPr>
          </a:p>
          <a:p>
            <a:pPr indent="-361950" lvl="0" marL="457200" marR="0" rtl="0" algn="just">
              <a:lnSpc>
                <a:spcPct val="115000"/>
              </a:lnSpc>
              <a:spcBef>
                <a:spcPts val="1200"/>
              </a:spcBef>
              <a:spcAft>
                <a:spcPts val="0"/>
              </a:spcAft>
              <a:buClr>
                <a:srgbClr val="000000"/>
              </a:buClr>
              <a:buSzPts val="2100"/>
              <a:buFont typeface="Calibri"/>
              <a:buAutoNum type="arabicPeriod"/>
            </a:pPr>
            <a:r>
              <a:rPr b="0" i="0" lang="pl-PL" sz="2100" u="none" cap="none" strike="noStrike">
                <a:solidFill>
                  <a:srgbClr val="000000"/>
                </a:solidFill>
                <a:latin typeface="Calibri"/>
                <a:ea typeface="Calibri"/>
                <a:cs typeface="Calibri"/>
                <a:sym typeface="Calibri"/>
              </a:rPr>
              <a:t>Outline in 2 minutes a typical situation of your subject class. Your sketch is only for you, it doesn't have to be perfect. </a:t>
            </a:r>
            <a:endParaRPr/>
          </a:p>
          <a:p>
            <a:pPr indent="-361950" lvl="0" marL="457200" marR="0" rtl="0" algn="just">
              <a:lnSpc>
                <a:spcPct val="115000"/>
              </a:lnSpc>
              <a:spcBef>
                <a:spcPts val="0"/>
              </a:spcBef>
              <a:spcAft>
                <a:spcPts val="0"/>
              </a:spcAft>
              <a:buClr>
                <a:srgbClr val="000000"/>
              </a:buClr>
              <a:buSzPts val="2100"/>
              <a:buFont typeface="Calibri"/>
              <a:buAutoNum type="arabicPeriod"/>
            </a:pPr>
            <a:r>
              <a:rPr b="0" i="0" lang="pl-PL" sz="2100" u="none" cap="none" strike="noStrike">
                <a:solidFill>
                  <a:srgbClr val="000000"/>
                </a:solidFill>
                <a:latin typeface="Calibri"/>
                <a:ea typeface="Calibri"/>
                <a:cs typeface="Calibri"/>
                <a:sym typeface="Calibri"/>
              </a:rPr>
              <a:t>What is the third best language you can speak? (just think about it for yourself)</a:t>
            </a:r>
            <a:endParaRPr/>
          </a:p>
          <a:p>
            <a:pPr indent="-361950" lvl="0" marL="457200" marR="0" rtl="0" algn="just">
              <a:lnSpc>
                <a:spcPct val="115000"/>
              </a:lnSpc>
              <a:spcBef>
                <a:spcPts val="0"/>
              </a:spcBef>
              <a:spcAft>
                <a:spcPts val="0"/>
              </a:spcAft>
              <a:buClr>
                <a:srgbClr val="000000"/>
              </a:buClr>
              <a:buSzPts val="2100"/>
              <a:buFont typeface="Calibri"/>
              <a:buAutoNum type="arabicPeriod"/>
            </a:pPr>
            <a:r>
              <a:rPr b="0" i="0" lang="pl-PL" sz="2100" u="none" cap="none" strike="noStrike">
                <a:solidFill>
                  <a:srgbClr val="000000"/>
                </a:solidFill>
                <a:latin typeface="Calibri"/>
                <a:ea typeface="Calibri"/>
                <a:cs typeface="Calibri"/>
                <a:sym typeface="Calibri"/>
              </a:rPr>
              <a:t>Write down embroidery points on your sketch for one minute</a:t>
            </a:r>
            <a:endParaRPr/>
          </a:p>
          <a:p>
            <a:pPr indent="-361950" lvl="0" marL="457200" marR="0" rtl="0" algn="just">
              <a:lnSpc>
                <a:spcPct val="115000"/>
              </a:lnSpc>
              <a:spcBef>
                <a:spcPts val="0"/>
              </a:spcBef>
              <a:spcAft>
                <a:spcPts val="0"/>
              </a:spcAft>
              <a:buClr>
                <a:srgbClr val="000000"/>
              </a:buClr>
              <a:buSzPts val="2100"/>
              <a:buFont typeface="Calibri"/>
              <a:buAutoNum type="arabicPeriod"/>
            </a:pPr>
            <a:r>
              <a:rPr b="0" i="0" lang="pl-PL" sz="2100" u="none" cap="none" strike="noStrike">
                <a:solidFill>
                  <a:srgbClr val="000000"/>
                </a:solidFill>
                <a:latin typeface="Calibri"/>
                <a:ea typeface="Calibri"/>
                <a:cs typeface="Calibri"/>
                <a:sym typeface="Calibri"/>
              </a:rPr>
              <a:t>Form groups according to the third best languages. Design a poster with important aspects of this workshop in 5 minutes. Only communicate in your third best language.</a:t>
            </a:r>
            <a:endParaRPr/>
          </a:p>
          <a:p>
            <a:pPr indent="-361950" lvl="0" marL="457200" marR="0" rtl="0" algn="just">
              <a:lnSpc>
                <a:spcPct val="115000"/>
              </a:lnSpc>
              <a:spcBef>
                <a:spcPts val="0"/>
              </a:spcBef>
              <a:spcAft>
                <a:spcPts val="0"/>
              </a:spcAft>
              <a:buClr>
                <a:srgbClr val="000000"/>
              </a:buClr>
              <a:buSzPts val="2100"/>
              <a:buFont typeface="Calibri"/>
              <a:buAutoNum type="arabicPeriod"/>
            </a:pPr>
            <a:r>
              <a:rPr b="0" i="0" lang="pl-PL" sz="2100" u="none" cap="none" strike="noStrike">
                <a:solidFill>
                  <a:srgbClr val="000000"/>
                </a:solidFill>
                <a:latin typeface="Calibri"/>
                <a:ea typeface="Calibri"/>
                <a:cs typeface="Calibri"/>
                <a:sym typeface="Calibri"/>
              </a:rPr>
              <a:t>Present your result in</a:t>
            </a:r>
            <a:r>
              <a:rPr b="0" i="0" lang="pl-PL" sz="2100" u="none" cap="none" strike="sngStrike">
                <a:solidFill>
                  <a:srgbClr val="000000"/>
                </a:solidFill>
                <a:latin typeface="Calibri"/>
                <a:ea typeface="Calibri"/>
                <a:cs typeface="Calibri"/>
                <a:sym typeface="Calibri"/>
              </a:rPr>
              <a:t> </a:t>
            </a:r>
            <a:r>
              <a:rPr b="0" i="0" lang="pl-PL" sz="2100" u="none" cap="none" strike="noStrike">
                <a:solidFill>
                  <a:srgbClr val="000000"/>
                </a:solidFill>
                <a:latin typeface="Calibri"/>
                <a:ea typeface="Calibri"/>
                <a:cs typeface="Calibri"/>
                <a:sym typeface="Calibri"/>
              </a:rPr>
              <a:t>this language </a:t>
            </a:r>
            <a:endParaRPr/>
          </a:p>
          <a:p>
            <a:pPr indent="0" lvl="0" marL="457200" marR="0" rtl="0" algn="just">
              <a:lnSpc>
                <a:spcPct val="100000"/>
              </a:lnSpc>
              <a:spcBef>
                <a:spcPts val="1200"/>
              </a:spcBef>
              <a:spcAft>
                <a:spcPts val="0"/>
              </a:spcAft>
              <a:buClr>
                <a:srgbClr val="000000"/>
              </a:buClr>
              <a:buSzPts val="1800"/>
              <a:buFont typeface="Arial"/>
              <a:buNone/>
            </a:pPr>
            <a:r>
              <a:t/>
            </a:r>
            <a:endParaRPr b="0" i="0" sz="2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800"/>
              <a:buFont typeface="Arial"/>
              <a:buNone/>
            </a:pPr>
            <a:r>
              <a:t/>
            </a:r>
            <a:endParaRPr b="0" i="0" sz="2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8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2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9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2100" u="none" cap="none" strike="noStrike">
              <a:solidFill>
                <a:srgbClr val="000000"/>
              </a:solidFill>
              <a:latin typeface="Calibri"/>
              <a:ea typeface="Calibri"/>
              <a:cs typeface="Calibri"/>
              <a:sym typeface="Calibri"/>
            </a:endParaRPr>
          </a:p>
        </p:txBody>
      </p:sp>
      <p:sp>
        <p:nvSpPr>
          <p:cNvPr id="107" name="Google Shape;107;p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59bf3e3dc7_0_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pl-PL" sz="3800"/>
              <a:t>Working in groups</a:t>
            </a:r>
            <a:endParaRPr sz="3800"/>
          </a:p>
        </p:txBody>
      </p:sp>
      <p:sp>
        <p:nvSpPr>
          <p:cNvPr id="324" name="Google Shape;324;g159bf3e3dc7_0_27"/>
          <p:cNvSpPr txBox="1"/>
          <p:nvPr>
            <p:ph idx="1" type="body"/>
          </p:nvPr>
        </p:nvSpPr>
        <p:spPr>
          <a:xfrm>
            <a:off x="457200" y="1417650"/>
            <a:ext cx="8229600" cy="45261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b="1" lang="pl-PL" sz="2100" u="sng"/>
              <a:t>Task 1 (5 minutes):</a:t>
            </a:r>
            <a:endParaRPr/>
          </a:p>
          <a:p>
            <a:pPr indent="0" lvl="0" marL="0" rtl="0" algn="just">
              <a:lnSpc>
                <a:spcPct val="100000"/>
              </a:lnSpc>
              <a:spcBef>
                <a:spcPts val="0"/>
              </a:spcBef>
              <a:spcAft>
                <a:spcPts val="0"/>
              </a:spcAft>
              <a:buClr>
                <a:schemeClr val="dk1"/>
              </a:buClr>
              <a:buSzPts val="1100"/>
              <a:buFont typeface="Arial"/>
              <a:buNone/>
            </a:pPr>
            <a:r>
              <a:rPr lang="pl-PL" sz="2100"/>
              <a:t>What is your second language teaching about? Have a look on the presentation of content in your language textbooks.</a:t>
            </a:r>
            <a:endParaRPr/>
          </a:p>
          <a:p>
            <a:pPr indent="0" lvl="0" marL="0" rtl="0" algn="just">
              <a:lnSpc>
                <a:spcPct val="100000"/>
              </a:lnSpc>
              <a:spcBef>
                <a:spcPts val="0"/>
              </a:spcBef>
              <a:spcAft>
                <a:spcPts val="0"/>
              </a:spcAft>
              <a:buClr>
                <a:schemeClr val="dk1"/>
              </a:buClr>
              <a:buSzPts val="1100"/>
              <a:buFont typeface="Arial"/>
              <a:buNone/>
            </a:pPr>
            <a:r>
              <a:t/>
            </a:r>
            <a:endParaRPr b="1" sz="2100"/>
          </a:p>
          <a:p>
            <a:pPr indent="0" lvl="0" marL="0" rtl="0" algn="just">
              <a:lnSpc>
                <a:spcPct val="100000"/>
              </a:lnSpc>
              <a:spcBef>
                <a:spcPts val="0"/>
              </a:spcBef>
              <a:spcAft>
                <a:spcPts val="0"/>
              </a:spcAft>
              <a:buClr>
                <a:schemeClr val="dk1"/>
              </a:buClr>
              <a:buSzPts val="1100"/>
              <a:buFont typeface="Arial"/>
              <a:buNone/>
            </a:pPr>
            <a:r>
              <a:rPr b="1" lang="pl-PL" sz="2100" u="sng"/>
              <a:t>Task 2 (5 minutes):</a:t>
            </a:r>
            <a:endParaRPr/>
          </a:p>
          <a:p>
            <a:pPr indent="0" lvl="0" marL="0" rtl="0" algn="just">
              <a:lnSpc>
                <a:spcPct val="100000"/>
              </a:lnSpc>
              <a:spcBef>
                <a:spcPts val="0"/>
              </a:spcBef>
              <a:spcAft>
                <a:spcPts val="0"/>
              </a:spcAft>
              <a:buClr>
                <a:schemeClr val="dk1"/>
              </a:buClr>
              <a:buSzPts val="1100"/>
              <a:buFont typeface="Arial"/>
              <a:buNone/>
            </a:pPr>
            <a:r>
              <a:rPr lang="pl-PL" sz="2100"/>
              <a:t>What should language lessons be about or lead to?</a:t>
            </a:r>
            <a:endParaRPr/>
          </a:p>
          <a:p>
            <a:pPr indent="0" lvl="0" marL="0" rtl="0" algn="just">
              <a:lnSpc>
                <a:spcPct val="100000"/>
              </a:lnSpc>
              <a:spcBef>
                <a:spcPts val="0"/>
              </a:spcBef>
              <a:spcAft>
                <a:spcPts val="0"/>
              </a:spcAft>
              <a:buClr>
                <a:schemeClr val="dk1"/>
              </a:buClr>
              <a:buSzPts val="1100"/>
              <a:buFont typeface="Arial"/>
              <a:buNone/>
            </a:pPr>
            <a:r>
              <a:t/>
            </a:r>
            <a:endParaRPr sz="2100"/>
          </a:p>
          <a:p>
            <a:pPr indent="0" lvl="0" marL="0" rtl="0" algn="just">
              <a:lnSpc>
                <a:spcPct val="100000"/>
              </a:lnSpc>
              <a:spcBef>
                <a:spcPts val="0"/>
              </a:spcBef>
              <a:spcAft>
                <a:spcPts val="0"/>
              </a:spcAft>
              <a:buClr>
                <a:schemeClr val="dk1"/>
              </a:buClr>
              <a:buSzPts val="1100"/>
              <a:buFont typeface="Arial"/>
              <a:buNone/>
            </a:pPr>
            <a:r>
              <a:rPr b="1" lang="pl-PL" sz="2100" u="sng"/>
              <a:t>Task 3 (5 minutes):</a:t>
            </a:r>
            <a:endParaRPr/>
          </a:p>
          <a:p>
            <a:pPr indent="0" lvl="0" marL="0" rtl="0" algn="just">
              <a:lnSpc>
                <a:spcPct val="100000"/>
              </a:lnSpc>
              <a:spcBef>
                <a:spcPts val="0"/>
              </a:spcBef>
              <a:spcAft>
                <a:spcPts val="0"/>
              </a:spcAft>
              <a:buClr>
                <a:schemeClr val="dk1"/>
              </a:buClr>
              <a:buSzPts val="1100"/>
              <a:buFont typeface="Arial"/>
              <a:buNone/>
            </a:pPr>
            <a:r>
              <a:rPr lang="pl-PL" sz="2100"/>
              <a:t>What is the most important aspect for your work? How can you implement it in your daily work? Focus on possibilities, not on constraints (although there are a lot …)</a:t>
            </a:r>
            <a:endParaRPr/>
          </a:p>
          <a:p>
            <a:pPr indent="0" lvl="0" marL="0" rtl="0" algn="just">
              <a:lnSpc>
                <a:spcPct val="100000"/>
              </a:lnSpc>
              <a:spcBef>
                <a:spcPts val="360"/>
              </a:spcBef>
              <a:spcAft>
                <a:spcPts val="0"/>
              </a:spcAft>
              <a:buSzPts val="2118"/>
              <a:buNone/>
            </a:pPr>
            <a:r>
              <a:t/>
            </a:r>
            <a:endParaRPr i="1" sz="2100"/>
          </a:p>
          <a:p>
            <a:pPr indent="0" lvl="0" marL="0" rtl="0" algn="just">
              <a:lnSpc>
                <a:spcPct val="100000"/>
              </a:lnSpc>
              <a:spcBef>
                <a:spcPts val="360"/>
              </a:spcBef>
              <a:spcAft>
                <a:spcPts val="0"/>
              </a:spcAft>
              <a:buSzPts val="2118"/>
              <a:buNone/>
            </a:pPr>
            <a:r>
              <a:rPr i="1" lang="pl-PL" sz="2100"/>
              <a:t>Record the key points of the last question on presentation cards (2 minutes).</a:t>
            </a:r>
            <a:endParaRPr/>
          </a:p>
        </p:txBody>
      </p:sp>
      <p:sp>
        <p:nvSpPr>
          <p:cNvPr id="325" name="Google Shape;325;g159bf3e3dc7_0_2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159bf3e3dc7_0_3"/>
          <p:cNvSpPr txBox="1"/>
          <p:nvPr/>
        </p:nvSpPr>
        <p:spPr>
          <a:xfrm>
            <a:off x="457200" y="2571603"/>
            <a:ext cx="8229600" cy="8574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i="0" lang="pl-PL" sz="3800" u="none" cap="none" strike="noStrike">
                <a:solidFill>
                  <a:srgbClr val="000000"/>
                </a:solidFill>
                <a:latin typeface="Calibri"/>
                <a:ea typeface="Calibri"/>
                <a:cs typeface="Calibri"/>
                <a:sym typeface="Calibri"/>
              </a:rPr>
              <a:t>Application Tasks </a:t>
            </a:r>
            <a:endParaRPr b="1" i="0" sz="3800" u="none" cap="none" strike="noStrike">
              <a:solidFill>
                <a:srgbClr val="000000"/>
              </a:solidFill>
              <a:latin typeface="Calibri"/>
              <a:ea typeface="Calibri"/>
              <a:cs typeface="Calibri"/>
              <a:sym typeface="Calibri"/>
            </a:endParaRPr>
          </a:p>
        </p:txBody>
      </p:sp>
      <p:sp>
        <p:nvSpPr>
          <p:cNvPr id="332" name="Google Shape;332;g159bf3e3dc7_0_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18758c3cff2_0_159"/>
          <p:cNvSpPr txBox="1"/>
          <p:nvPr>
            <p:ph type="title"/>
          </p:nvPr>
        </p:nvSpPr>
        <p:spPr>
          <a:xfrm>
            <a:off x="457200" y="54431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360"/>
              </a:spcBef>
              <a:spcAft>
                <a:spcPts val="0"/>
              </a:spcAft>
              <a:buSzPts val="2000"/>
              <a:buNone/>
            </a:pPr>
            <a:r>
              <a:t/>
            </a:r>
            <a:endParaRPr sz="3500">
              <a:solidFill>
                <a:srgbClr val="000000"/>
              </a:solidFill>
              <a:latin typeface="Verdana"/>
              <a:ea typeface="Verdana"/>
              <a:cs typeface="Verdana"/>
              <a:sym typeface="Verdana"/>
            </a:endParaRPr>
          </a:p>
          <a:p>
            <a:pPr indent="0" lvl="0" marL="0" rtl="0" algn="ctr">
              <a:lnSpc>
                <a:spcPct val="100000"/>
              </a:lnSpc>
              <a:spcBef>
                <a:spcPts val="360"/>
              </a:spcBef>
              <a:spcAft>
                <a:spcPts val="0"/>
              </a:spcAft>
              <a:buSzPts val="2000"/>
              <a:buNone/>
            </a:pPr>
            <a:r>
              <a:rPr lang="pl-PL" sz="3400">
                <a:solidFill>
                  <a:srgbClr val="000000"/>
                </a:solidFill>
              </a:rPr>
              <a:t>start into subject oriented language teaching </a:t>
            </a:r>
            <a:endParaRPr sz="3400">
              <a:solidFill>
                <a:srgbClr val="000000"/>
              </a:solidFill>
            </a:endParaRPr>
          </a:p>
          <a:p>
            <a:pPr indent="0" lvl="0" marL="0" rtl="0" algn="ctr">
              <a:lnSpc>
                <a:spcPct val="100000"/>
              </a:lnSpc>
              <a:spcBef>
                <a:spcPts val="0"/>
              </a:spcBef>
              <a:spcAft>
                <a:spcPts val="0"/>
              </a:spcAft>
              <a:buSzPts val="2000"/>
              <a:buNone/>
            </a:pPr>
            <a:r>
              <a:t/>
            </a:r>
            <a:endParaRPr/>
          </a:p>
        </p:txBody>
      </p:sp>
      <p:sp>
        <p:nvSpPr>
          <p:cNvPr id="339" name="Google Shape;339;g18758c3cff2_0_159"/>
          <p:cNvSpPr txBox="1"/>
          <p:nvPr/>
        </p:nvSpPr>
        <p:spPr>
          <a:xfrm>
            <a:off x="552450" y="1611450"/>
            <a:ext cx="8229600" cy="36351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360"/>
              </a:spcBef>
              <a:spcAft>
                <a:spcPts val="0"/>
              </a:spcAft>
              <a:buClr>
                <a:srgbClr val="000000"/>
              </a:buClr>
              <a:buSzPts val="1800"/>
              <a:buFont typeface="Arial"/>
              <a:buNone/>
            </a:pPr>
            <a:r>
              <a:rPr b="1" i="0" lang="pl-PL" sz="2100" u="none" cap="none" strike="noStrike">
                <a:solidFill>
                  <a:srgbClr val="000000"/>
                </a:solidFill>
                <a:latin typeface="Calibri"/>
                <a:ea typeface="Calibri"/>
                <a:cs typeface="Calibri"/>
                <a:sym typeface="Calibri"/>
              </a:rPr>
              <a:t>… with the help and power of your group …</a:t>
            </a:r>
            <a:endParaRPr b="1" i="0" sz="2100" u="none" cap="none" strike="noStrike">
              <a:solidFill>
                <a:srgbClr val="000000"/>
              </a:solidFill>
              <a:latin typeface="Calibri"/>
              <a:ea typeface="Calibri"/>
              <a:cs typeface="Calibri"/>
              <a:sym typeface="Calibri"/>
            </a:endParaRPr>
          </a:p>
          <a:p>
            <a:pPr indent="0" lvl="0" marL="0" marR="0" rtl="0" algn="just">
              <a:lnSpc>
                <a:spcPct val="100000"/>
              </a:lnSpc>
              <a:spcBef>
                <a:spcPts val="360"/>
              </a:spcBef>
              <a:spcAft>
                <a:spcPts val="0"/>
              </a:spcAft>
              <a:buClr>
                <a:srgbClr val="000000"/>
              </a:buClr>
              <a:buSzPts val="1800"/>
              <a:buFont typeface="Arial"/>
              <a:buNone/>
            </a:pPr>
            <a:r>
              <a:rPr b="0" i="0" lang="pl-PL" sz="2100" u="none" cap="none" strike="noStrike">
                <a:solidFill>
                  <a:srgbClr val="000000"/>
                </a:solidFill>
                <a:latin typeface="Calibri"/>
                <a:ea typeface="Calibri"/>
                <a:cs typeface="Calibri"/>
                <a:sym typeface="Calibri"/>
              </a:rPr>
              <a:t>Search in a subject course book one aspect to combine it with language aspects. Develop a small unit for a subject-oriented language lesson on the basis of the aspects developed until now. In the table you will find examples of some aspects from which you can select and which you can add. For further inspiration have a look in Chapter 7 of the MaMLiSE Handbook.</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360"/>
              </a:spcBef>
              <a:spcAft>
                <a:spcPts val="0"/>
              </a:spcAft>
              <a:buClr>
                <a:srgbClr val="000000"/>
              </a:buClr>
              <a:buSzPts val="32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just">
              <a:lnSpc>
                <a:spcPct val="100000"/>
              </a:lnSpc>
              <a:spcBef>
                <a:spcPts val="360"/>
              </a:spcBef>
              <a:spcAft>
                <a:spcPts val="0"/>
              </a:spcAft>
              <a:buClr>
                <a:srgbClr val="000000"/>
              </a:buClr>
              <a:buSzPts val="3200"/>
              <a:buFont typeface="Arial"/>
              <a:buNone/>
            </a:pPr>
            <a:r>
              <a:t/>
            </a:r>
            <a:endParaRPr b="0" i="0" sz="2000" u="none" cap="none" strike="noStrike">
              <a:solidFill>
                <a:srgbClr val="000000"/>
              </a:solidFill>
              <a:latin typeface="Calibri"/>
              <a:ea typeface="Calibri"/>
              <a:cs typeface="Calibri"/>
              <a:sym typeface="Calibri"/>
            </a:endParaRPr>
          </a:p>
        </p:txBody>
      </p:sp>
      <p:graphicFrame>
        <p:nvGraphicFramePr>
          <p:cNvPr id="340" name="Google Shape;340;g18758c3cff2_0_159"/>
          <p:cNvGraphicFramePr/>
          <p:nvPr/>
        </p:nvGraphicFramePr>
        <p:xfrm>
          <a:off x="599850" y="4127425"/>
          <a:ext cx="3000000" cy="3000000"/>
        </p:xfrm>
        <a:graphic>
          <a:graphicData uri="http://schemas.openxmlformats.org/drawingml/2006/table">
            <a:tbl>
              <a:tblPr>
                <a:noFill/>
                <a:tableStyleId>{8133AF11-A979-49EE-9DC1-C1528E894558}</a:tableStyleId>
              </a:tblPr>
              <a:tblGrid>
                <a:gridCol w="1986075"/>
                <a:gridCol w="1986075"/>
                <a:gridCol w="1986075"/>
                <a:gridCol w="1986075"/>
              </a:tblGrid>
              <a:tr h="430350">
                <a:tc>
                  <a:txBody>
                    <a:bodyPr/>
                    <a:lstStyle/>
                    <a:p>
                      <a:pPr indent="0" lvl="0" marL="0" marR="0" rtl="0" algn="l">
                        <a:lnSpc>
                          <a:spcPct val="100000"/>
                        </a:lnSpc>
                        <a:spcBef>
                          <a:spcPts val="0"/>
                        </a:spcBef>
                        <a:spcAft>
                          <a:spcPts val="0"/>
                        </a:spcAft>
                        <a:buClr>
                          <a:srgbClr val="000000"/>
                        </a:buClr>
                        <a:buSzPts val="1200"/>
                        <a:buFont typeface="Arial"/>
                        <a:buNone/>
                      </a:pPr>
                      <a:r>
                        <a:rPr lang="pl-PL" sz="1300" u="none" cap="none" strike="noStrike">
                          <a:latin typeface="Calibri"/>
                          <a:ea typeface="Calibri"/>
                          <a:cs typeface="Calibri"/>
                          <a:sym typeface="Calibri"/>
                        </a:rPr>
                        <a:t>Activate prior knowledge</a:t>
                      </a:r>
                      <a:endParaRPr sz="13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300" u="none" cap="none" strike="noStrike">
                          <a:latin typeface="Calibri"/>
                          <a:ea typeface="Calibri"/>
                          <a:cs typeface="Calibri"/>
                          <a:sym typeface="Calibri"/>
                        </a:rPr>
                        <a:t>…</a:t>
                      </a:r>
                      <a:endParaRPr sz="13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300" u="none" cap="none" strike="noStrike">
                          <a:latin typeface="Calibri"/>
                          <a:ea typeface="Calibri"/>
                          <a:cs typeface="Calibri"/>
                          <a:sym typeface="Calibri"/>
                        </a:rPr>
                        <a:t>Integration of the whole language repertoire</a:t>
                      </a:r>
                      <a:endParaRPr sz="13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300" u="none" cap="none" strike="noStrike">
                          <a:latin typeface="Calibri"/>
                          <a:ea typeface="Calibri"/>
                          <a:cs typeface="Calibri"/>
                          <a:sym typeface="Calibri"/>
                        </a:rPr>
                        <a:t>Develop discourse function competence</a:t>
                      </a:r>
                      <a:endParaRPr sz="1300" u="none" cap="none" strike="noStrike">
                        <a:latin typeface="Calibri"/>
                        <a:ea typeface="Calibri"/>
                        <a:cs typeface="Calibri"/>
                        <a:sym typeface="Calibri"/>
                      </a:endParaRPr>
                    </a:p>
                  </a:txBody>
                  <a:tcPr marT="91425" marB="91425" marR="91425" marL="91425"/>
                </a:tc>
              </a:tr>
              <a:tr h="514150">
                <a:tc>
                  <a:txBody>
                    <a:bodyPr/>
                    <a:lstStyle/>
                    <a:p>
                      <a:pPr indent="0" lvl="0" marL="0" marR="0" rtl="0" algn="l">
                        <a:lnSpc>
                          <a:spcPct val="100000"/>
                        </a:lnSpc>
                        <a:spcBef>
                          <a:spcPts val="0"/>
                        </a:spcBef>
                        <a:spcAft>
                          <a:spcPts val="0"/>
                        </a:spcAft>
                        <a:buClr>
                          <a:srgbClr val="000000"/>
                        </a:buClr>
                        <a:buSzPts val="1200"/>
                        <a:buFont typeface="Arial"/>
                        <a:buNone/>
                      </a:pPr>
                      <a:r>
                        <a:rPr lang="pl-PL" sz="1300" u="none" cap="none" strike="noStrike">
                          <a:latin typeface="Calibri"/>
                          <a:ea typeface="Calibri"/>
                          <a:cs typeface="Calibri"/>
                          <a:sym typeface="Calibri"/>
                        </a:rPr>
                        <a:t>Word development strategies</a:t>
                      </a:r>
                      <a:endParaRPr sz="13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300" u="none" cap="none" strike="noStrike">
                          <a:latin typeface="Calibri"/>
                          <a:ea typeface="Calibri"/>
                          <a:cs typeface="Calibri"/>
                          <a:sym typeface="Calibri"/>
                        </a:rPr>
                        <a:t>Reading strategies for continuous and discontinuous texts</a:t>
                      </a:r>
                      <a:endParaRPr sz="13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300" u="none" cap="none" strike="noStrike">
                          <a:latin typeface="Calibri"/>
                          <a:ea typeface="Calibri"/>
                          <a:cs typeface="Calibri"/>
                          <a:sym typeface="Calibri"/>
                        </a:rPr>
                        <a:t>Subject-specific symbols</a:t>
                      </a:r>
                      <a:endParaRPr sz="13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300" u="none" cap="none" strike="noStrike">
                          <a:latin typeface="Calibri"/>
                          <a:ea typeface="Calibri"/>
                          <a:cs typeface="Calibri"/>
                          <a:sym typeface="Calibri"/>
                        </a:rPr>
                        <a:t>Create peer group learning opportunities</a:t>
                      </a:r>
                      <a:endParaRPr sz="1300" u="none" cap="none" strike="noStrike">
                        <a:latin typeface="Calibri"/>
                        <a:ea typeface="Calibri"/>
                        <a:cs typeface="Calibri"/>
                        <a:sym typeface="Calibri"/>
                      </a:endParaRPr>
                    </a:p>
                  </a:txBody>
                  <a:tcPr marT="91425" marB="91425" marR="91425" marL="91425"/>
                </a:tc>
              </a:tr>
              <a:tr h="514150">
                <a:tc>
                  <a:txBody>
                    <a:bodyPr/>
                    <a:lstStyle/>
                    <a:p>
                      <a:pPr indent="0" lvl="0" marL="0" marR="0" rtl="0" algn="l">
                        <a:lnSpc>
                          <a:spcPct val="100000"/>
                        </a:lnSpc>
                        <a:spcBef>
                          <a:spcPts val="0"/>
                        </a:spcBef>
                        <a:spcAft>
                          <a:spcPts val="0"/>
                        </a:spcAft>
                        <a:buClr>
                          <a:srgbClr val="000000"/>
                        </a:buClr>
                        <a:buSzPts val="1200"/>
                        <a:buFont typeface="Arial"/>
                        <a:buNone/>
                      </a:pPr>
                      <a:r>
                        <a:rPr lang="pl-PL" sz="1300" u="none" cap="none" strike="noStrike">
                          <a:latin typeface="Calibri"/>
                          <a:ea typeface="Calibri"/>
                          <a:cs typeface="Calibri"/>
                          <a:sym typeface="Calibri"/>
                        </a:rPr>
                        <a:t>Formulas</a:t>
                      </a:r>
                      <a:endParaRPr sz="13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300" u="none" cap="none" strike="noStrike">
                          <a:latin typeface="Calibri"/>
                          <a:ea typeface="Calibri"/>
                          <a:cs typeface="Calibri"/>
                          <a:sym typeface="Calibri"/>
                        </a:rPr>
                        <a:t>Spaces for reflection on one's own way of working</a:t>
                      </a:r>
                      <a:endParaRPr sz="13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300" u="none" cap="none" strike="noStrike">
                          <a:latin typeface="Calibri"/>
                          <a:ea typeface="Calibri"/>
                          <a:cs typeface="Calibri"/>
                          <a:sym typeface="Calibri"/>
                        </a:rPr>
                        <a:t>Enable digital research</a:t>
                      </a:r>
                      <a:endParaRPr sz="13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300" u="none" cap="none" strike="noStrike">
                          <a:latin typeface="Calibri"/>
                          <a:ea typeface="Calibri"/>
                          <a:cs typeface="Calibri"/>
                          <a:sym typeface="Calibri"/>
                        </a:rPr>
                        <a:t>Subject-specific ways of thinking and working</a:t>
                      </a:r>
                      <a:endParaRPr sz="1300" u="none" cap="none" strike="noStrike">
                        <a:latin typeface="Calibri"/>
                        <a:ea typeface="Calibri"/>
                        <a:cs typeface="Calibri"/>
                        <a:sym typeface="Calibri"/>
                      </a:endParaRPr>
                    </a:p>
                  </a:txBody>
                  <a:tcPr marT="91425" marB="91425" marR="91425" marL="91425"/>
                </a:tc>
              </a:tr>
            </a:tbl>
          </a:graphicData>
        </a:graphic>
      </p:graphicFrame>
      <p:sp>
        <p:nvSpPr>
          <p:cNvPr id="341" name="Google Shape;341;g18758c3cff2_0_15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18758c3cff2_0_169"/>
          <p:cNvSpPr txBox="1"/>
          <p:nvPr>
            <p:ph type="title"/>
          </p:nvPr>
        </p:nvSpPr>
        <p:spPr>
          <a:xfrm>
            <a:off x="270825" y="5887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999"/>
              <a:buNone/>
            </a:pPr>
            <a:r>
              <a:rPr lang="pl-PL" sz="4260">
                <a:solidFill>
                  <a:srgbClr val="000000"/>
                </a:solidFill>
              </a:rPr>
              <a:t>Conclusion</a:t>
            </a:r>
            <a:endParaRPr sz="4260">
              <a:solidFill>
                <a:srgbClr val="000000"/>
              </a:solidFill>
            </a:endParaRPr>
          </a:p>
          <a:p>
            <a:pPr indent="0" lvl="0" marL="0" rtl="0" algn="ctr">
              <a:lnSpc>
                <a:spcPct val="100000"/>
              </a:lnSpc>
              <a:spcBef>
                <a:spcPts val="0"/>
              </a:spcBef>
              <a:spcAft>
                <a:spcPts val="0"/>
              </a:spcAft>
              <a:buSzPts val="2000"/>
              <a:buNone/>
            </a:pPr>
            <a:r>
              <a:t/>
            </a:r>
            <a:endParaRPr/>
          </a:p>
        </p:txBody>
      </p:sp>
      <p:sp>
        <p:nvSpPr>
          <p:cNvPr id="348" name="Google Shape;348;g18758c3cff2_0_169"/>
          <p:cNvSpPr txBox="1"/>
          <p:nvPr/>
        </p:nvSpPr>
        <p:spPr>
          <a:xfrm>
            <a:off x="457200" y="1966025"/>
            <a:ext cx="8229600" cy="3394500"/>
          </a:xfrm>
          <a:prstGeom prst="rect">
            <a:avLst/>
          </a:prstGeom>
          <a:noFill/>
          <a:ln>
            <a:noFill/>
          </a:ln>
        </p:spPr>
        <p:txBody>
          <a:bodyPr anchorCtr="0" anchor="t" bIns="45700" lIns="91425" spcFirstLastPara="1" rIns="91425" wrap="square" tIns="45700">
            <a:normAutofit/>
          </a:bodyPr>
          <a:lstStyle/>
          <a:p>
            <a:pPr indent="-361950" lvl="0" marL="457200" marR="0" rtl="0" algn="just">
              <a:lnSpc>
                <a:spcPct val="100000"/>
              </a:lnSpc>
              <a:spcBef>
                <a:spcPts val="360"/>
              </a:spcBef>
              <a:spcAft>
                <a:spcPts val="0"/>
              </a:spcAft>
              <a:buClr>
                <a:srgbClr val="000000"/>
              </a:buClr>
              <a:buSzPts val="2100"/>
              <a:buFont typeface="Calibri"/>
              <a:buChar char="•"/>
            </a:pPr>
            <a:r>
              <a:rPr lang="pl-PL" sz="2100">
                <a:latin typeface="Calibri"/>
                <a:ea typeface="Calibri"/>
                <a:cs typeface="Calibri"/>
                <a:sym typeface="Calibri"/>
              </a:rPr>
              <a:t>Reflect on your </a:t>
            </a:r>
            <a:r>
              <a:rPr b="0" i="0" lang="pl-PL" sz="2100" u="none" cap="none" strike="noStrike">
                <a:solidFill>
                  <a:srgbClr val="000000"/>
                </a:solidFill>
                <a:latin typeface="Calibri"/>
                <a:ea typeface="Calibri"/>
                <a:cs typeface="Calibri"/>
                <a:sym typeface="Calibri"/>
              </a:rPr>
              <a:t>own situation, taking into account structural conditions for success, without allowing these to render one incapable of action</a:t>
            </a:r>
            <a:endParaRPr b="0" i="0" sz="2100" u="none" cap="none" strike="noStrike">
              <a:solidFill>
                <a:srgbClr val="000000"/>
              </a:solidFill>
              <a:latin typeface="Calibri"/>
              <a:ea typeface="Calibri"/>
              <a:cs typeface="Calibri"/>
              <a:sym typeface="Calibri"/>
            </a:endParaRPr>
          </a:p>
          <a:p>
            <a:pPr indent="-361950" lvl="0" marL="457200" marR="0" rtl="0" algn="just">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Reflect on the checklist on </a:t>
            </a:r>
            <a:r>
              <a:rPr lang="pl-PL" sz="2100">
                <a:latin typeface="Calibri"/>
                <a:ea typeface="Calibri"/>
                <a:cs typeface="Calibri"/>
                <a:sym typeface="Calibri"/>
              </a:rPr>
              <a:t>W</a:t>
            </a:r>
            <a:r>
              <a:rPr b="0" i="0" lang="pl-PL" sz="2100" u="none" cap="none" strike="noStrike">
                <a:solidFill>
                  <a:srgbClr val="000000"/>
                </a:solidFill>
                <a:latin typeface="Calibri"/>
                <a:ea typeface="Calibri"/>
                <a:cs typeface="Calibri"/>
                <a:sym typeface="Calibri"/>
              </a:rPr>
              <a:t>orksheet 4</a:t>
            </a:r>
            <a:endParaRPr b="0" i="0" sz="2100" u="none" cap="none" strike="noStrike">
              <a:solidFill>
                <a:srgbClr val="000000"/>
              </a:solidFill>
              <a:latin typeface="Calibri"/>
              <a:ea typeface="Calibri"/>
              <a:cs typeface="Calibri"/>
              <a:sym typeface="Calibri"/>
            </a:endParaRPr>
          </a:p>
          <a:p>
            <a:pPr indent="-361950" lvl="0" marL="457200" marR="0" rtl="0" algn="just">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Have a little chat about it with your neighbour</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360"/>
              </a:spcBef>
              <a:spcAft>
                <a:spcPts val="0"/>
              </a:spcAft>
              <a:buClr>
                <a:srgbClr val="000000"/>
              </a:buClr>
              <a:buSzPts val="2800"/>
              <a:buFont typeface="Arial"/>
              <a:buNone/>
            </a:pPr>
            <a:r>
              <a:t/>
            </a:r>
            <a:endParaRPr b="0" i="0" sz="2450" u="none" cap="none" strike="noStrike">
              <a:solidFill>
                <a:srgbClr val="000000"/>
              </a:solidFill>
              <a:latin typeface="Verdana"/>
              <a:ea typeface="Verdana"/>
              <a:cs typeface="Verdana"/>
              <a:sym typeface="Verdana"/>
            </a:endParaRPr>
          </a:p>
        </p:txBody>
      </p:sp>
      <p:sp>
        <p:nvSpPr>
          <p:cNvPr id="349" name="Google Shape;349;g18758c3cff2_0_16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159bf3e3dc7_0_14"/>
          <p:cNvSpPr txBox="1"/>
          <p:nvPr>
            <p:ph type="title"/>
          </p:nvPr>
        </p:nvSpPr>
        <p:spPr>
          <a:xfrm>
            <a:off x="270825" y="5887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000"/>
              <a:buNone/>
            </a:pPr>
            <a:r>
              <a:rPr lang="pl-PL" sz="4200">
                <a:solidFill>
                  <a:srgbClr val="000000"/>
                </a:solidFill>
              </a:rPr>
              <a:t>Portfolio-Task on Moodle</a:t>
            </a:r>
            <a:endParaRPr sz="4200">
              <a:solidFill>
                <a:srgbClr val="000000"/>
              </a:solidFill>
            </a:endParaRPr>
          </a:p>
          <a:p>
            <a:pPr indent="0" lvl="0" marL="0" rtl="0" algn="ctr">
              <a:lnSpc>
                <a:spcPct val="100000"/>
              </a:lnSpc>
              <a:spcBef>
                <a:spcPts val="0"/>
              </a:spcBef>
              <a:spcAft>
                <a:spcPts val="0"/>
              </a:spcAft>
              <a:buSzPts val="2000"/>
              <a:buNone/>
            </a:pPr>
            <a:r>
              <a:t/>
            </a:r>
            <a:endParaRPr/>
          </a:p>
        </p:txBody>
      </p:sp>
      <p:sp>
        <p:nvSpPr>
          <p:cNvPr id="356" name="Google Shape;356;g159bf3e3dc7_0_14"/>
          <p:cNvSpPr txBox="1"/>
          <p:nvPr/>
        </p:nvSpPr>
        <p:spPr>
          <a:xfrm>
            <a:off x="457200" y="1966025"/>
            <a:ext cx="8229600" cy="33945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None/>
            </a:pPr>
            <a:r>
              <a:rPr b="0" i="0" lang="pl-PL" sz="2100" u="none" cap="none" strike="noStrike">
                <a:solidFill>
                  <a:srgbClr val="000000"/>
                </a:solidFill>
                <a:latin typeface="Calibri"/>
                <a:ea typeface="Calibri"/>
                <a:cs typeface="Calibri"/>
                <a:sym typeface="Calibri"/>
              </a:rPr>
              <a:t>Have a look on your notes you put on moodle about why you attended the workshop.</a:t>
            </a:r>
            <a:endParaRPr b="0" i="0" sz="2100" u="none" cap="none" strike="noStrike">
              <a:solidFill>
                <a:srgbClr val="000000"/>
              </a:solidFill>
              <a:latin typeface="Calibri"/>
              <a:ea typeface="Calibri"/>
              <a:cs typeface="Calibri"/>
              <a:sym typeface="Calibri"/>
            </a:endParaRPr>
          </a:p>
          <a:p>
            <a:pPr indent="-361950" lvl="1" marL="914400" marR="0" rtl="0" algn="just">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What do you think now about your notes?</a:t>
            </a:r>
            <a:endParaRPr b="0" i="0" sz="2100" u="none" cap="none" strike="noStrike">
              <a:solidFill>
                <a:srgbClr val="000000"/>
              </a:solidFill>
              <a:latin typeface="Calibri"/>
              <a:ea typeface="Calibri"/>
              <a:cs typeface="Calibri"/>
              <a:sym typeface="Calibri"/>
            </a:endParaRPr>
          </a:p>
          <a:p>
            <a:pPr indent="-361950" lvl="1" marL="914400" marR="0" rtl="0" algn="just">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Where your expectations met?</a:t>
            </a:r>
            <a:endParaRPr b="0" i="0" sz="2100" u="none" cap="none" strike="noStrike">
              <a:solidFill>
                <a:srgbClr val="000000"/>
              </a:solidFill>
              <a:latin typeface="Calibri"/>
              <a:ea typeface="Calibri"/>
              <a:cs typeface="Calibri"/>
              <a:sym typeface="Calibri"/>
            </a:endParaRPr>
          </a:p>
          <a:p>
            <a:pPr indent="-361950" lvl="1" marL="914400" marR="0" rtl="0" algn="just">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Have expectations been met that you were not aware of before?</a:t>
            </a:r>
            <a:endParaRPr b="0" i="0" sz="2100" u="none" cap="none" strike="noStrike">
              <a:solidFill>
                <a:srgbClr val="000000"/>
              </a:solidFill>
              <a:latin typeface="Calibri"/>
              <a:ea typeface="Calibri"/>
              <a:cs typeface="Calibri"/>
              <a:sym typeface="Calibri"/>
            </a:endParaRPr>
          </a:p>
          <a:p>
            <a:pPr indent="-361950" lvl="1" marL="914400" marR="0" rtl="0" algn="just">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What have you learnt?</a:t>
            </a:r>
            <a:endParaRPr b="0" i="0" sz="2100" u="none" cap="none" strike="noStrike">
              <a:solidFill>
                <a:srgbClr val="000000"/>
              </a:solidFill>
              <a:latin typeface="Calibri"/>
              <a:ea typeface="Calibri"/>
              <a:cs typeface="Calibri"/>
              <a:sym typeface="Calibri"/>
            </a:endParaRPr>
          </a:p>
          <a:p>
            <a:pPr indent="-361950" lvl="1" marL="914400" marR="0" rtl="0" algn="just">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What would you like to learn in another workshop?</a:t>
            </a:r>
            <a:endParaRPr b="0" i="0" sz="2100" u="none" cap="none" strike="noStrike">
              <a:solidFill>
                <a:srgbClr val="000000"/>
              </a:solidFill>
              <a:latin typeface="Calibri"/>
              <a:ea typeface="Calibri"/>
              <a:cs typeface="Calibri"/>
              <a:sym typeface="Calibri"/>
            </a:endParaRPr>
          </a:p>
        </p:txBody>
      </p:sp>
      <p:sp>
        <p:nvSpPr>
          <p:cNvPr id="357" name="Google Shape;357;g159bf3e3dc7_0_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159bf3e3dc7_0_8"/>
          <p:cNvSpPr txBox="1"/>
          <p:nvPr>
            <p:ph type="title"/>
          </p:nvPr>
        </p:nvSpPr>
        <p:spPr>
          <a:xfrm>
            <a:off x="270825" y="5887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999"/>
              <a:buNone/>
            </a:pPr>
            <a:r>
              <a:rPr lang="pl-PL" sz="4260">
                <a:solidFill>
                  <a:srgbClr val="000000"/>
                </a:solidFill>
              </a:rPr>
              <a:t>Feedback</a:t>
            </a:r>
            <a:endParaRPr sz="4260">
              <a:solidFill>
                <a:srgbClr val="000000"/>
              </a:solidFill>
            </a:endParaRPr>
          </a:p>
          <a:p>
            <a:pPr indent="0" lvl="0" marL="0" rtl="0" algn="ctr">
              <a:lnSpc>
                <a:spcPct val="100000"/>
              </a:lnSpc>
              <a:spcBef>
                <a:spcPts val="0"/>
              </a:spcBef>
              <a:spcAft>
                <a:spcPts val="0"/>
              </a:spcAft>
              <a:buSzPts val="2000"/>
              <a:buNone/>
            </a:pPr>
            <a:r>
              <a:t/>
            </a:r>
            <a:endParaRPr/>
          </a:p>
        </p:txBody>
      </p:sp>
      <p:sp>
        <p:nvSpPr>
          <p:cNvPr id="364" name="Google Shape;364;g159bf3e3dc7_0_8"/>
          <p:cNvSpPr txBox="1"/>
          <p:nvPr/>
        </p:nvSpPr>
        <p:spPr>
          <a:xfrm>
            <a:off x="457200" y="1966025"/>
            <a:ext cx="8229600" cy="3394500"/>
          </a:xfrm>
          <a:prstGeom prst="rect">
            <a:avLst/>
          </a:prstGeom>
          <a:noFill/>
          <a:ln>
            <a:noFill/>
          </a:ln>
        </p:spPr>
        <p:txBody>
          <a:bodyPr anchorCtr="0" anchor="t" bIns="45700" lIns="91425" spcFirstLastPara="1" rIns="91425" wrap="square" tIns="45700">
            <a:normAutofit/>
          </a:bodyPr>
          <a:lstStyle/>
          <a:p>
            <a:pPr indent="-361950" lvl="0" marL="457200" marR="0" rtl="0" algn="just">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Please express in one sentence how you feel now after the workshop.</a:t>
            </a:r>
            <a:endParaRPr b="0" i="0" sz="2100" u="none" cap="none" strike="noStrike">
              <a:solidFill>
                <a:srgbClr val="000000"/>
              </a:solidFill>
              <a:latin typeface="Calibri"/>
              <a:ea typeface="Calibri"/>
              <a:cs typeface="Calibri"/>
              <a:sym typeface="Calibri"/>
            </a:endParaRPr>
          </a:p>
          <a:p>
            <a:pPr indent="-361950" lvl="0" marL="457200" marR="0" rtl="0" algn="just">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We just listen to one another without commenting or discussing.</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360"/>
              </a:spcBef>
              <a:spcAft>
                <a:spcPts val="0"/>
              </a:spcAft>
              <a:buClr>
                <a:srgbClr val="000000"/>
              </a:buClr>
              <a:buSzPts val="2800"/>
              <a:buFont typeface="Arial"/>
              <a:buNone/>
            </a:pPr>
            <a:r>
              <a:t/>
            </a:r>
            <a:endParaRPr b="0" i="0" sz="2100" u="none" cap="none" strike="noStrike">
              <a:solidFill>
                <a:srgbClr val="000000"/>
              </a:solidFill>
              <a:latin typeface="Calibri"/>
              <a:ea typeface="Calibri"/>
              <a:cs typeface="Calibri"/>
              <a:sym typeface="Calibri"/>
            </a:endParaRPr>
          </a:p>
        </p:txBody>
      </p:sp>
      <p:sp>
        <p:nvSpPr>
          <p:cNvPr id="365" name="Google Shape;365;g159bf3e3dc7_0_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7"/>
          <p:cNvSpPr txBox="1"/>
          <p:nvPr>
            <p:ph type="title"/>
          </p:nvPr>
        </p:nvSpPr>
        <p:spPr>
          <a:xfrm>
            <a:off x="560286" y="114619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15000"/>
              </a:lnSpc>
              <a:spcBef>
                <a:spcPts val="400"/>
              </a:spcBef>
              <a:spcAft>
                <a:spcPts val="0"/>
              </a:spcAft>
              <a:buClr>
                <a:schemeClr val="dk1"/>
              </a:buClr>
              <a:buSzPct val="30555"/>
              <a:buFont typeface="Arial"/>
              <a:buNone/>
            </a:pPr>
            <a:r>
              <a:rPr lang="pl-PL" sz="4200">
                <a:latin typeface="Calibri"/>
                <a:ea typeface="Calibri"/>
                <a:cs typeface="Calibri"/>
                <a:sym typeface="Calibri"/>
              </a:rPr>
              <a:t>Thank you for your attention!</a:t>
            </a:r>
            <a:br>
              <a:rPr lang="pl-PL" sz="4200">
                <a:latin typeface="Calibri"/>
                <a:ea typeface="Calibri"/>
                <a:cs typeface="Calibri"/>
                <a:sym typeface="Calibri"/>
              </a:rPr>
            </a:br>
            <a:r>
              <a:rPr lang="pl-PL" sz="4200">
                <a:latin typeface="Calibri"/>
                <a:ea typeface="Calibri"/>
                <a:cs typeface="Calibri"/>
                <a:sym typeface="Calibri"/>
              </a:rPr>
              <a:t> Dziękujemy za uwagę!</a:t>
            </a:r>
            <a:endParaRPr sz="4200">
              <a:latin typeface="Calibri"/>
              <a:ea typeface="Calibri"/>
              <a:cs typeface="Calibri"/>
              <a:sym typeface="Calibri"/>
            </a:endParaRPr>
          </a:p>
          <a:p>
            <a:pPr indent="0" lvl="0" marL="0" rtl="0" algn="ctr">
              <a:lnSpc>
                <a:spcPct val="115000"/>
              </a:lnSpc>
              <a:spcBef>
                <a:spcPts val="0"/>
              </a:spcBef>
              <a:spcAft>
                <a:spcPts val="0"/>
              </a:spcAft>
              <a:buClr>
                <a:schemeClr val="dk1"/>
              </a:buClr>
              <a:buSzPct val="30555"/>
              <a:buFont typeface="Arial"/>
              <a:buNone/>
            </a:pPr>
            <a:r>
              <a:rPr lang="pl-PL" sz="4200">
                <a:latin typeface="Calibri"/>
                <a:ea typeface="Calibri"/>
                <a:cs typeface="Calibri"/>
                <a:sym typeface="Calibri"/>
              </a:rPr>
              <a:t>Ευχαριστώ για την προσοχή σας!</a:t>
            </a:r>
            <a:endParaRPr sz="4200">
              <a:latin typeface="Calibri"/>
              <a:ea typeface="Calibri"/>
              <a:cs typeface="Calibri"/>
              <a:sym typeface="Calibri"/>
            </a:endParaRPr>
          </a:p>
          <a:p>
            <a:pPr indent="0" lvl="0" marL="0" rtl="0" algn="ctr">
              <a:lnSpc>
                <a:spcPct val="100000"/>
              </a:lnSpc>
              <a:spcBef>
                <a:spcPts val="0"/>
              </a:spcBef>
              <a:spcAft>
                <a:spcPts val="0"/>
              </a:spcAft>
              <a:buClr>
                <a:schemeClr val="dk1"/>
              </a:buClr>
              <a:buSzPct val="100000"/>
              <a:buFont typeface="Verdana"/>
              <a:buNone/>
            </a:pPr>
            <a:r>
              <a:t/>
            </a:r>
            <a:endParaRPr>
              <a:latin typeface="Verdana"/>
              <a:ea typeface="Verdana"/>
              <a:cs typeface="Verdana"/>
              <a:sym typeface="Verdana"/>
            </a:endParaRPr>
          </a:p>
        </p:txBody>
      </p:sp>
      <p:pic>
        <p:nvPicPr>
          <p:cNvPr id="371" name="Google Shape;371;p17"/>
          <p:cNvPicPr preferRelativeResize="0"/>
          <p:nvPr/>
        </p:nvPicPr>
        <p:blipFill rotWithShape="1">
          <a:blip r:embed="rId3">
            <a:alphaModFix/>
          </a:blip>
          <a:srcRect b="0" l="0" r="0" t="0"/>
          <a:stretch/>
        </p:blipFill>
        <p:spPr>
          <a:xfrm>
            <a:off x="2522165" y="2801257"/>
            <a:ext cx="4099670" cy="277958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18f470fedf8_0_12"/>
          <p:cNvSpPr txBox="1"/>
          <p:nvPr/>
        </p:nvSpPr>
        <p:spPr>
          <a:xfrm>
            <a:off x="365250" y="1118100"/>
            <a:ext cx="8413500" cy="46218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just">
              <a:lnSpc>
                <a:spcPct val="100000"/>
              </a:lnSpc>
              <a:spcBef>
                <a:spcPts val="1200"/>
              </a:spcBef>
              <a:spcAft>
                <a:spcPts val="0"/>
              </a:spcAft>
              <a:buClr>
                <a:schemeClr val="dk1"/>
              </a:buClr>
              <a:buSzPts val="275"/>
              <a:buFont typeface="Arial"/>
              <a:buNone/>
            </a:pPr>
            <a:r>
              <a:rPr b="0" i="0" lang="pl-PL" sz="6000" u="none" cap="none" strike="noStrike">
                <a:solidFill>
                  <a:schemeClr val="dk1"/>
                </a:solidFill>
                <a:latin typeface="Calibri"/>
                <a:ea typeface="Calibri"/>
                <a:cs typeface="Calibri"/>
                <a:sym typeface="Calibri"/>
              </a:rPr>
              <a:t>Augustin, C. (2009)</a:t>
            </a:r>
            <a:r>
              <a:rPr lang="pl-PL" sz="6000">
                <a:solidFill>
                  <a:schemeClr val="dk1"/>
                </a:solidFill>
                <a:latin typeface="Calibri"/>
                <a:ea typeface="Calibri"/>
                <a:cs typeface="Calibri"/>
                <a:sym typeface="Calibri"/>
              </a:rPr>
              <a:t>.</a:t>
            </a:r>
            <a:r>
              <a:rPr b="0" i="0" lang="pl-PL" sz="6000" u="none" cap="none" strike="noStrike">
                <a:solidFill>
                  <a:schemeClr val="dk1"/>
                </a:solidFill>
                <a:latin typeface="Calibri"/>
                <a:ea typeface="Calibri"/>
                <a:cs typeface="Calibri"/>
                <a:sym typeface="Calibri"/>
              </a:rPr>
              <a:t> </a:t>
            </a:r>
            <a:r>
              <a:rPr b="0" i="1" lang="pl-PL" sz="6000" u="none" cap="none" strike="noStrike">
                <a:solidFill>
                  <a:schemeClr val="dk1"/>
                </a:solidFill>
                <a:latin typeface="Calibri"/>
                <a:ea typeface="Calibri"/>
                <a:cs typeface="Calibri"/>
                <a:sym typeface="Calibri"/>
              </a:rPr>
              <a:t>Das IGL-Buch</a:t>
            </a:r>
            <a:r>
              <a:rPr b="0" i="0" lang="pl-PL" sz="6000" u="none" cap="none" strike="noStrike">
                <a:solidFill>
                  <a:schemeClr val="dk1"/>
                </a:solidFill>
                <a:latin typeface="Calibri"/>
                <a:ea typeface="Calibri"/>
                <a:cs typeface="Calibri"/>
                <a:sym typeface="Calibri"/>
              </a:rPr>
              <a:t>. Stuttgart:Klett. </a:t>
            </a:r>
            <a:endParaRPr b="0" i="0" sz="6000" u="none" cap="none" strike="noStrike">
              <a:solidFill>
                <a:schemeClr val="dk1"/>
              </a:solidFill>
              <a:latin typeface="Calibri"/>
              <a:ea typeface="Calibri"/>
              <a:cs typeface="Calibri"/>
              <a:sym typeface="Calibri"/>
            </a:endParaRPr>
          </a:p>
          <a:p>
            <a:pPr indent="0" lvl="0" marL="0" marR="0" rtl="0" algn="just">
              <a:lnSpc>
                <a:spcPct val="100000"/>
              </a:lnSpc>
              <a:spcBef>
                <a:spcPts val="1200"/>
              </a:spcBef>
              <a:spcAft>
                <a:spcPts val="0"/>
              </a:spcAft>
              <a:buClr>
                <a:schemeClr val="dk1"/>
              </a:buClr>
              <a:buSzPts val="275"/>
              <a:buFont typeface="Arial"/>
              <a:buNone/>
            </a:pPr>
            <a:r>
              <a:rPr b="0" i="0" lang="pl-PL" sz="6000" u="none" cap="none" strike="noStrike">
                <a:solidFill>
                  <a:schemeClr val="dk1"/>
                </a:solidFill>
                <a:latin typeface="Calibri"/>
                <a:ea typeface="Calibri"/>
                <a:cs typeface="Calibri"/>
                <a:sym typeface="Calibri"/>
              </a:rPr>
              <a:t>Grießhaber, W. (2010). </a:t>
            </a:r>
            <a:r>
              <a:rPr b="0" i="1" lang="pl-PL" sz="6000" cap="none" strike="noStrike">
                <a:solidFill>
                  <a:schemeClr val="dk1"/>
                </a:solidFill>
                <a:latin typeface="Calibri"/>
                <a:ea typeface="Calibri"/>
                <a:cs typeface="Calibri"/>
                <a:sym typeface="Calibri"/>
              </a:rPr>
              <a:t>(Fach-)Sprache im zweitsprachlichen Fachunterricht. In: B. Ahrenholz (Ed.), Fachunterricht und Deutsch als Zweitsprache </a:t>
            </a:r>
            <a:r>
              <a:rPr b="0" i="0" lang="pl-PL" sz="6000" u="none" cap="none" strike="noStrike">
                <a:solidFill>
                  <a:schemeClr val="dk1"/>
                </a:solidFill>
                <a:latin typeface="Calibri"/>
                <a:ea typeface="Calibri"/>
                <a:cs typeface="Calibri"/>
                <a:sym typeface="Calibri"/>
              </a:rPr>
              <a:t>(2nd ed.) (pp. 37–53). Tübingen: Narr Verlag.</a:t>
            </a:r>
            <a:endParaRPr b="0" i="0" sz="6000" u="none" cap="none" strike="noStrike">
              <a:solidFill>
                <a:schemeClr val="dk1"/>
              </a:solidFill>
              <a:latin typeface="Calibri"/>
              <a:ea typeface="Calibri"/>
              <a:cs typeface="Calibri"/>
              <a:sym typeface="Calibri"/>
            </a:endParaRPr>
          </a:p>
          <a:p>
            <a:pPr indent="0" lvl="0" marL="0" marR="0" rtl="0" algn="just">
              <a:lnSpc>
                <a:spcPct val="100000"/>
              </a:lnSpc>
              <a:spcBef>
                <a:spcPts val="1200"/>
              </a:spcBef>
              <a:spcAft>
                <a:spcPts val="0"/>
              </a:spcAft>
              <a:buClr>
                <a:schemeClr val="dk1"/>
              </a:buClr>
              <a:buSzPts val="275"/>
              <a:buFont typeface="Arial"/>
              <a:buNone/>
            </a:pPr>
            <a:r>
              <a:rPr b="0" i="0" lang="pl-PL" sz="6000" u="none" cap="none" strike="noStrike">
                <a:solidFill>
                  <a:schemeClr val="dk1"/>
                </a:solidFill>
                <a:latin typeface="Calibri"/>
                <a:ea typeface="Calibri"/>
                <a:cs typeface="Calibri"/>
                <a:sym typeface="Calibri"/>
              </a:rPr>
              <a:t>Kniffka, G. (2012). </a:t>
            </a:r>
            <a:r>
              <a:rPr b="0" i="1" lang="pl-PL" sz="6000" u="none" cap="none" strike="noStrike">
                <a:solidFill>
                  <a:schemeClr val="dk1"/>
                </a:solidFill>
                <a:latin typeface="Calibri"/>
                <a:ea typeface="Calibri"/>
                <a:cs typeface="Calibri"/>
                <a:sym typeface="Calibri"/>
              </a:rPr>
              <a:t>Scaffolding - Möglichkeiten, im Fachunterricht sprachliche Kompetenzen zu vermitteln</a:t>
            </a:r>
            <a:r>
              <a:rPr b="0" i="0" lang="pl-PL" sz="6000" u="none" cap="none" strike="noStrike">
                <a:solidFill>
                  <a:schemeClr val="dk1"/>
                </a:solidFill>
                <a:latin typeface="Calibri"/>
                <a:ea typeface="Calibri"/>
                <a:cs typeface="Calibri"/>
                <a:sym typeface="Calibri"/>
              </a:rPr>
              <a:t>. In: M. Michalak/ M. Kuchenreuther (Hrsg.). Grundlagen der Sprachdidaktik Deutsch als Zweitsprache. Baltmannweiler: Schneider Verlag Hohengehren, 208-225.</a:t>
            </a:r>
            <a:endParaRPr b="0" i="0" sz="6000" u="none" cap="none" strike="noStrike">
              <a:solidFill>
                <a:schemeClr val="dk1"/>
              </a:solidFill>
              <a:latin typeface="Calibri"/>
              <a:ea typeface="Calibri"/>
              <a:cs typeface="Calibri"/>
              <a:sym typeface="Calibri"/>
            </a:endParaRPr>
          </a:p>
          <a:p>
            <a:pPr indent="0" lvl="0" marL="0" marR="0" rtl="0" algn="just">
              <a:lnSpc>
                <a:spcPct val="100000"/>
              </a:lnSpc>
              <a:spcBef>
                <a:spcPts val="1200"/>
              </a:spcBef>
              <a:spcAft>
                <a:spcPts val="0"/>
              </a:spcAft>
              <a:buClr>
                <a:schemeClr val="dk1"/>
              </a:buClr>
              <a:buSzPts val="275"/>
              <a:buFont typeface="Arial"/>
              <a:buNone/>
            </a:pPr>
            <a:r>
              <a:rPr b="0" i="0" lang="pl-PL" sz="6000" u="none" cap="none" strike="noStrike">
                <a:solidFill>
                  <a:schemeClr val="dk1"/>
                </a:solidFill>
                <a:latin typeface="Calibri"/>
                <a:ea typeface="Calibri"/>
                <a:cs typeface="Calibri"/>
                <a:sym typeface="Calibri"/>
              </a:rPr>
              <a:t>Kugiel-Abuhasna, I. (2019). </a:t>
            </a:r>
            <a:r>
              <a:rPr b="0" i="1" lang="pl-PL" sz="6000" u="none" cap="none" strike="noStrike">
                <a:solidFill>
                  <a:schemeClr val="dk1"/>
                </a:solidFill>
                <a:latin typeface="Calibri"/>
                <a:ea typeface="Calibri"/>
                <a:cs typeface="Calibri"/>
                <a:sym typeface="Calibri"/>
              </a:rPr>
              <a:t>Studiologia. Podręcznik polskiego języka naukowego dla cudzoziemców na poziomie B1</a:t>
            </a:r>
            <a:r>
              <a:rPr b="0" i="0" lang="pl-PL" sz="6000" u="none" cap="none" strike="noStrike">
                <a:solidFill>
                  <a:schemeClr val="dk1"/>
                </a:solidFill>
                <a:latin typeface="Calibri"/>
                <a:ea typeface="Calibri"/>
                <a:cs typeface="Calibri"/>
                <a:sym typeface="Calibri"/>
              </a:rPr>
              <a:t>, p. 54. Kraków.</a:t>
            </a:r>
            <a:endParaRPr b="0" i="0" sz="6000" u="none" cap="none" strike="noStrike">
              <a:solidFill>
                <a:schemeClr val="dk1"/>
              </a:solidFill>
              <a:latin typeface="Calibri"/>
              <a:ea typeface="Calibri"/>
              <a:cs typeface="Calibri"/>
              <a:sym typeface="Calibri"/>
            </a:endParaRPr>
          </a:p>
          <a:p>
            <a:pPr indent="0" lvl="0" marL="0" marR="0" rtl="0" algn="just">
              <a:lnSpc>
                <a:spcPct val="100000"/>
              </a:lnSpc>
              <a:spcBef>
                <a:spcPts val="1200"/>
              </a:spcBef>
              <a:spcAft>
                <a:spcPts val="0"/>
              </a:spcAft>
              <a:buClr>
                <a:schemeClr val="dk1"/>
              </a:buClr>
              <a:buSzPts val="275"/>
              <a:buFont typeface="Arial"/>
              <a:buNone/>
            </a:pPr>
            <a:r>
              <a:rPr b="0" i="0" lang="pl-PL" sz="6000" u="none" cap="none" strike="noStrike">
                <a:solidFill>
                  <a:schemeClr val="dk1"/>
                </a:solidFill>
                <a:latin typeface="Calibri"/>
                <a:ea typeface="Calibri"/>
                <a:cs typeface="Calibri"/>
                <a:sym typeface="Calibri"/>
              </a:rPr>
              <a:t>Martin, J.R.; Rose, D. (2008/2009)</a:t>
            </a:r>
            <a:r>
              <a:rPr lang="pl-PL" sz="6000">
                <a:solidFill>
                  <a:schemeClr val="dk1"/>
                </a:solidFill>
                <a:latin typeface="Calibri"/>
                <a:ea typeface="Calibri"/>
                <a:cs typeface="Calibri"/>
                <a:sym typeface="Calibri"/>
              </a:rPr>
              <a:t>.</a:t>
            </a:r>
            <a:r>
              <a:rPr b="0" i="0" lang="pl-PL" sz="6000" u="none" cap="none" strike="noStrike">
                <a:solidFill>
                  <a:schemeClr val="dk1"/>
                </a:solidFill>
                <a:latin typeface="Calibri"/>
                <a:ea typeface="Calibri"/>
                <a:cs typeface="Calibri"/>
                <a:sym typeface="Calibri"/>
              </a:rPr>
              <a:t> </a:t>
            </a:r>
            <a:r>
              <a:rPr b="0" i="1" lang="pl-PL" sz="6000" u="none" cap="none" strike="noStrike">
                <a:solidFill>
                  <a:schemeClr val="dk1"/>
                </a:solidFill>
                <a:latin typeface="Calibri"/>
                <a:ea typeface="Calibri"/>
                <a:cs typeface="Calibri"/>
                <a:sym typeface="Calibri"/>
              </a:rPr>
              <a:t>Genre Relations. Mapping Culture</a:t>
            </a:r>
            <a:r>
              <a:rPr b="0" i="0" lang="pl-PL" sz="6000" u="none" cap="none" strike="noStrike">
                <a:solidFill>
                  <a:schemeClr val="dk1"/>
                </a:solidFill>
                <a:latin typeface="Calibri"/>
                <a:ea typeface="Calibri"/>
                <a:cs typeface="Calibri"/>
                <a:sym typeface="Calibri"/>
              </a:rPr>
              <a:t>. Nachdr. London &amp; Oakville: </a:t>
            </a:r>
            <a:r>
              <a:rPr lang="pl-PL" sz="6000">
                <a:solidFill>
                  <a:schemeClr val="dk1"/>
                </a:solidFill>
                <a:latin typeface="Calibri"/>
                <a:ea typeface="Calibri"/>
                <a:cs typeface="Calibri"/>
                <a:sym typeface="Calibri"/>
              </a:rPr>
              <a:t>E</a:t>
            </a:r>
            <a:r>
              <a:rPr b="0" i="0" lang="pl-PL" sz="6000" u="none" cap="none" strike="noStrike">
                <a:solidFill>
                  <a:schemeClr val="dk1"/>
                </a:solidFill>
                <a:latin typeface="Calibri"/>
                <a:ea typeface="Calibri"/>
                <a:cs typeface="Calibri"/>
                <a:sym typeface="Calibri"/>
              </a:rPr>
              <a:t>quinox.</a:t>
            </a:r>
            <a:endParaRPr b="0" i="0" sz="6000" u="none" cap="none" strike="noStrike">
              <a:solidFill>
                <a:schemeClr val="dk1"/>
              </a:solidFill>
              <a:latin typeface="Calibri"/>
              <a:ea typeface="Calibri"/>
              <a:cs typeface="Calibri"/>
              <a:sym typeface="Calibri"/>
            </a:endParaRPr>
          </a:p>
          <a:p>
            <a:pPr indent="0" lvl="0" marL="0" marR="0" rtl="0" algn="just">
              <a:lnSpc>
                <a:spcPct val="100000"/>
              </a:lnSpc>
              <a:spcBef>
                <a:spcPts val="1200"/>
              </a:spcBef>
              <a:spcAft>
                <a:spcPts val="0"/>
              </a:spcAft>
              <a:buClr>
                <a:schemeClr val="dk1"/>
              </a:buClr>
              <a:buSzPts val="275"/>
              <a:buFont typeface="Arial"/>
              <a:buNone/>
            </a:pPr>
            <a:r>
              <a:rPr b="0" i="0" lang="pl-PL" sz="6000" u="none" cap="none" strike="noStrike">
                <a:solidFill>
                  <a:schemeClr val="dk1"/>
                </a:solidFill>
                <a:latin typeface="Calibri"/>
                <a:ea typeface="Calibri"/>
                <a:cs typeface="Calibri"/>
                <a:sym typeface="Calibri"/>
              </a:rPr>
              <a:t>Rose, D. (2011)</a:t>
            </a:r>
            <a:r>
              <a:rPr lang="pl-PL" sz="6000">
                <a:solidFill>
                  <a:schemeClr val="dk1"/>
                </a:solidFill>
                <a:latin typeface="Calibri"/>
                <a:ea typeface="Calibri"/>
                <a:cs typeface="Calibri"/>
                <a:sym typeface="Calibri"/>
              </a:rPr>
              <a:t>.</a:t>
            </a:r>
            <a:r>
              <a:rPr b="0" i="0" lang="pl-PL" sz="6000" u="none" cap="none" strike="noStrike">
                <a:solidFill>
                  <a:schemeClr val="dk1"/>
                </a:solidFill>
                <a:latin typeface="Calibri"/>
                <a:ea typeface="Calibri"/>
                <a:cs typeface="Calibri"/>
                <a:sym typeface="Calibri"/>
              </a:rPr>
              <a:t> </a:t>
            </a:r>
            <a:r>
              <a:rPr b="0" i="1" lang="pl-PL" sz="6000" u="none" cap="none" strike="noStrike">
                <a:solidFill>
                  <a:schemeClr val="dk1"/>
                </a:solidFill>
                <a:latin typeface="Calibri"/>
                <a:ea typeface="Calibri"/>
                <a:cs typeface="Calibri"/>
                <a:sym typeface="Calibri"/>
              </a:rPr>
              <a:t>Genre in the Sydney School</a:t>
            </a:r>
            <a:r>
              <a:rPr b="0" i="0" lang="pl-PL" sz="6000" u="none" cap="none" strike="noStrike">
                <a:solidFill>
                  <a:schemeClr val="dk1"/>
                </a:solidFill>
                <a:latin typeface="Calibri"/>
                <a:ea typeface="Calibri"/>
                <a:cs typeface="Calibri"/>
                <a:sym typeface="Calibri"/>
              </a:rPr>
              <a:t>. In: Gee, J./Handford, M. (Eds), The Routledge Handbook of Discourse Analysis. London: Routledge, 2011, 209-225. </a:t>
            </a:r>
            <a:endParaRPr b="0" i="0" sz="6000" u="none" cap="none" strike="noStrike">
              <a:solidFill>
                <a:schemeClr val="dk1"/>
              </a:solidFill>
              <a:latin typeface="Calibri"/>
              <a:ea typeface="Calibri"/>
              <a:cs typeface="Calibri"/>
              <a:sym typeface="Calibri"/>
            </a:endParaRPr>
          </a:p>
          <a:p>
            <a:pPr indent="0" lvl="0" marL="0" marR="0" rtl="0" algn="just">
              <a:lnSpc>
                <a:spcPct val="100000"/>
              </a:lnSpc>
              <a:spcBef>
                <a:spcPts val="1200"/>
              </a:spcBef>
              <a:spcAft>
                <a:spcPts val="0"/>
              </a:spcAft>
              <a:buClr>
                <a:schemeClr val="dk1"/>
              </a:buClr>
              <a:buSzPts val="275"/>
              <a:buFont typeface="Arial"/>
              <a:buNone/>
            </a:pPr>
            <a:r>
              <a:rPr b="0" i="0" lang="pl-PL" sz="6000" u="none" cap="none" strike="noStrike">
                <a:solidFill>
                  <a:schemeClr val="dk1"/>
                </a:solidFill>
                <a:latin typeface="Calibri"/>
                <a:ea typeface="Calibri"/>
                <a:cs typeface="Calibri"/>
                <a:sym typeface="Calibri"/>
              </a:rPr>
              <a:t>Vollmer, H./Thürmann, E. (2017).</a:t>
            </a:r>
            <a:r>
              <a:rPr b="0" i="1" lang="pl-PL" sz="6000" u="none" cap="none" strike="noStrike">
                <a:solidFill>
                  <a:schemeClr val="dk1"/>
                </a:solidFill>
                <a:latin typeface="Calibri"/>
                <a:ea typeface="Calibri"/>
                <a:cs typeface="Calibri"/>
                <a:sym typeface="Calibri"/>
              </a:rPr>
              <a:t>Zur Sprachlichkeit des Fachlernens: Modellierung eines Referenzrahmens für Deutsch als Zweitsprache</a:t>
            </a:r>
            <a:r>
              <a:rPr b="0" i="0" lang="pl-PL" sz="6000" u="none" cap="none" strike="noStrike">
                <a:solidFill>
                  <a:schemeClr val="dk1"/>
                </a:solidFill>
                <a:latin typeface="Calibri"/>
                <a:ea typeface="Calibri"/>
                <a:cs typeface="Calibri"/>
                <a:sym typeface="Calibri"/>
              </a:rPr>
              <a:t>. In: Ahrenholz, B. (Ed.)</a:t>
            </a:r>
            <a:r>
              <a:rPr lang="pl-PL" sz="6000">
                <a:solidFill>
                  <a:schemeClr val="dk1"/>
                </a:solidFill>
                <a:latin typeface="Calibri"/>
                <a:ea typeface="Calibri"/>
                <a:cs typeface="Calibri"/>
                <a:sym typeface="Calibri"/>
              </a:rPr>
              <a:t>,</a:t>
            </a:r>
            <a:r>
              <a:rPr b="0" i="0" lang="pl-PL" sz="6000" u="none" cap="none" strike="noStrike">
                <a:solidFill>
                  <a:schemeClr val="dk1"/>
                </a:solidFill>
                <a:latin typeface="Calibri"/>
                <a:ea typeface="Calibri"/>
                <a:cs typeface="Calibri"/>
                <a:sym typeface="Calibri"/>
              </a:rPr>
              <a:t> </a:t>
            </a:r>
            <a:r>
              <a:rPr b="0" i="1" lang="pl-PL" sz="6000" u="none" cap="none" strike="noStrike">
                <a:solidFill>
                  <a:schemeClr val="dk1"/>
                </a:solidFill>
                <a:latin typeface="Calibri"/>
                <a:ea typeface="Calibri"/>
                <a:cs typeface="Calibri"/>
                <a:sym typeface="Calibri"/>
              </a:rPr>
              <a:t>Fachunterricht und Deutsch als Zweitsprache</a:t>
            </a:r>
            <a:r>
              <a:rPr b="0" i="0" lang="pl-PL" sz="6000" u="none" cap="none" strike="noStrike">
                <a:solidFill>
                  <a:schemeClr val="dk1"/>
                </a:solidFill>
                <a:latin typeface="Calibri"/>
                <a:ea typeface="Calibri"/>
                <a:cs typeface="Calibri"/>
                <a:sym typeface="Calibri"/>
              </a:rPr>
              <a:t>. 2., durchg. u. akt. Aufl. Tübingen: Narr, 107–132.</a:t>
            </a:r>
            <a:endParaRPr b="0" i="0" sz="6000" u="none" cap="none" strike="noStrike">
              <a:solidFill>
                <a:schemeClr val="dk1"/>
              </a:solidFill>
              <a:latin typeface="Calibri"/>
              <a:ea typeface="Calibri"/>
              <a:cs typeface="Calibri"/>
              <a:sym typeface="Calibri"/>
            </a:endParaRPr>
          </a:p>
          <a:p>
            <a:pPr indent="0" lvl="0" marL="0" marR="0" rtl="0" algn="just">
              <a:lnSpc>
                <a:spcPct val="100000"/>
              </a:lnSpc>
              <a:spcBef>
                <a:spcPts val="1200"/>
              </a:spcBef>
              <a:spcAft>
                <a:spcPts val="0"/>
              </a:spcAft>
              <a:buClr>
                <a:schemeClr val="dk1"/>
              </a:buClr>
              <a:buSzPts val="275"/>
              <a:buFont typeface="Arial"/>
              <a:buNone/>
            </a:pPr>
            <a:r>
              <a:rPr b="0" i="0" lang="pl-PL" sz="6000" u="none" cap="none" strike="noStrike">
                <a:solidFill>
                  <a:schemeClr val="dk1"/>
                </a:solidFill>
                <a:latin typeface="Calibri"/>
                <a:ea typeface="Calibri"/>
                <a:cs typeface="Calibri"/>
                <a:sym typeface="Calibri"/>
              </a:rPr>
              <a:t>Wulff, N.; Nessler, S. H. (2019)</a:t>
            </a:r>
            <a:r>
              <a:rPr lang="pl-PL" sz="6000">
                <a:solidFill>
                  <a:schemeClr val="dk1"/>
                </a:solidFill>
                <a:latin typeface="Calibri"/>
                <a:ea typeface="Calibri"/>
                <a:cs typeface="Calibri"/>
                <a:sym typeface="Calibri"/>
              </a:rPr>
              <a:t>. </a:t>
            </a:r>
            <a:r>
              <a:rPr b="0" i="1" lang="pl-PL" sz="6000" u="none" cap="none" strike="noStrike">
                <a:solidFill>
                  <a:schemeClr val="dk1"/>
                </a:solidFill>
                <a:latin typeface="Calibri"/>
                <a:ea typeface="Calibri"/>
                <a:cs typeface="Calibri"/>
                <a:sym typeface="Calibri"/>
              </a:rPr>
              <a:t>Fachsensibler Sprachunterricht – den Übergang in den Fachunterricht erfolgreich gestalten</a:t>
            </a:r>
            <a:r>
              <a:rPr b="0" i="0" lang="pl-PL" sz="6000" u="none" cap="none" strike="noStrike">
                <a:solidFill>
                  <a:schemeClr val="dk1"/>
                </a:solidFill>
                <a:latin typeface="Calibri"/>
                <a:ea typeface="Calibri"/>
                <a:cs typeface="Calibri"/>
                <a:sym typeface="Calibri"/>
              </a:rPr>
              <a:t>. In: Schmölzer-Eibinger, S.; Akbulut, M.; Bushati, B. (Eds.), Mit Sprachen Grenzen überwinden. Sprachlernen und Weiterbildung im Kontext von Flucht und Migration. Münster: Waxmann, 97–115.</a:t>
            </a:r>
            <a:endParaRPr b="0" i="0" sz="6000" u="none" cap="none" strike="noStrike">
              <a:solidFill>
                <a:schemeClr val="dk1"/>
              </a:solidFill>
              <a:latin typeface="Calibri"/>
              <a:ea typeface="Calibri"/>
              <a:cs typeface="Calibri"/>
              <a:sym typeface="Calibri"/>
            </a:endParaRPr>
          </a:p>
          <a:p>
            <a:pPr indent="0" lvl="0" marL="0" marR="0" rtl="0" algn="just">
              <a:lnSpc>
                <a:spcPct val="100000"/>
              </a:lnSpc>
              <a:spcBef>
                <a:spcPts val="1200"/>
              </a:spcBef>
              <a:spcAft>
                <a:spcPts val="0"/>
              </a:spcAft>
              <a:buClr>
                <a:schemeClr val="dk1"/>
              </a:buClr>
              <a:buSzPts val="275"/>
              <a:buFont typeface="Arial"/>
              <a:buNone/>
            </a:pPr>
            <a:r>
              <a:rPr b="0" i="0" lang="pl-PL" sz="6000" u="none" cap="none" strike="noStrike">
                <a:solidFill>
                  <a:schemeClr val="dk1"/>
                </a:solidFill>
                <a:latin typeface="Calibri"/>
                <a:ea typeface="Calibri"/>
                <a:cs typeface="Calibri"/>
                <a:sym typeface="Calibri"/>
              </a:rPr>
              <a:t>Wulff, N.; Nessler, S. (2020)</a:t>
            </a:r>
            <a:r>
              <a:rPr lang="pl-PL" sz="6000">
                <a:solidFill>
                  <a:schemeClr val="dk1"/>
                </a:solidFill>
                <a:latin typeface="Calibri"/>
                <a:ea typeface="Calibri"/>
                <a:cs typeface="Calibri"/>
                <a:sym typeface="Calibri"/>
              </a:rPr>
              <a:t>.</a:t>
            </a:r>
            <a:r>
              <a:rPr b="0" i="0" lang="pl-PL" sz="6000" u="none" cap="none" strike="noStrike">
                <a:solidFill>
                  <a:schemeClr val="dk1"/>
                </a:solidFill>
                <a:latin typeface="Calibri"/>
                <a:ea typeface="Calibri"/>
                <a:cs typeface="Calibri"/>
                <a:sym typeface="Calibri"/>
              </a:rPr>
              <a:t> </a:t>
            </a:r>
            <a:r>
              <a:rPr b="0" i="1" lang="pl-PL" sz="6000" u="none" cap="none" strike="noStrike">
                <a:solidFill>
                  <a:schemeClr val="dk1"/>
                </a:solidFill>
                <a:latin typeface="Calibri"/>
                <a:ea typeface="Calibri"/>
                <a:cs typeface="Calibri"/>
                <a:sym typeface="Calibri"/>
              </a:rPr>
              <a:t>Fachsensibler Sprachunterricht in der Vorbereitungsklasse – auf dem Weg zur erfolgreichen Integration in den Fachunterricht</a:t>
            </a:r>
            <a:r>
              <a:rPr b="0" i="0" lang="pl-PL" sz="6000" u="none" cap="none" strike="noStrike">
                <a:solidFill>
                  <a:schemeClr val="dk1"/>
                </a:solidFill>
                <a:latin typeface="Calibri"/>
                <a:ea typeface="Calibri"/>
                <a:cs typeface="Calibri"/>
                <a:sym typeface="Calibri"/>
              </a:rPr>
              <a:t>. In: Ahrenholz, B.; Jeuk, S.; Lütke, B.; Paetsch, J.; Roll, H. (Eds.): Fachunterricht, Sprachbildung und Sprachkompetenzen. Berlin: De Gruyter, 279–299.</a:t>
            </a:r>
            <a:endParaRPr b="0" i="0" sz="6000" u="none" cap="none" strike="noStrike">
              <a:solidFill>
                <a:schemeClr val="dk1"/>
              </a:solidFill>
              <a:latin typeface="Calibri"/>
              <a:ea typeface="Calibri"/>
              <a:cs typeface="Calibri"/>
              <a:sym typeface="Calibri"/>
            </a:endParaRPr>
          </a:p>
          <a:p>
            <a:pPr indent="0" lvl="0" marL="0" marR="0" rtl="0" algn="just">
              <a:lnSpc>
                <a:spcPct val="100000"/>
              </a:lnSpc>
              <a:spcBef>
                <a:spcPts val="1200"/>
              </a:spcBef>
              <a:spcAft>
                <a:spcPts val="0"/>
              </a:spcAft>
              <a:buClr>
                <a:schemeClr val="dk1"/>
              </a:buClr>
              <a:buSzPct val="25944"/>
              <a:buFont typeface="Arial"/>
              <a:buNone/>
            </a:pPr>
            <a:r>
              <a:t/>
            </a:r>
            <a:endParaRPr b="0" i="0" sz="4239" u="none" cap="none" strike="noStrike">
              <a:solidFill>
                <a:schemeClr val="dk1"/>
              </a:solidFill>
              <a:highlight>
                <a:srgbClr val="FFFF00"/>
              </a:highlight>
              <a:latin typeface="Verdana"/>
              <a:ea typeface="Verdana"/>
              <a:cs typeface="Verdana"/>
              <a:sym typeface="Verdana"/>
            </a:endParaRPr>
          </a:p>
          <a:p>
            <a:pPr indent="0" lvl="0" marL="0" marR="0" rtl="0" algn="just">
              <a:lnSpc>
                <a:spcPct val="115000"/>
              </a:lnSpc>
              <a:spcBef>
                <a:spcPts val="1200"/>
              </a:spcBef>
              <a:spcAft>
                <a:spcPts val="0"/>
              </a:spcAft>
              <a:buClr>
                <a:schemeClr val="dk1"/>
              </a:buClr>
              <a:buSzPct val="100000"/>
              <a:buFont typeface="Arial"/>
              <a:buNone/>
            </a:pPr>
            <a:r>
              <a:rPr b="0" i="0" lang="pl-PL"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ct val="100000"/>
              <a:buFont typeface="Arial"/>
              <a:buNone/>
            </a:pPr>
            <a:r>
              <a:t/>
            </a:r>
            <a:endParaRPr b="0" i="0" sz="5050" u="none" cap="none" strike="noStrike">
              <a:solidFill>
                <a:srgbClr val="000000"/>
              </a:solidFill>
              <a:latin typeface="Verdana"/>
              <a:ea typeface="Verdana"/>
              <a:cs typeface="Verdana"/>
              <a:sym typeface="Verdana"/>
            </a:endParaRPr>
          </a:p>
        </p:txBody>
      </p:sp>
      <p:sp>
        <p:nvSpPr>
          <p:cNvPr id="378" name="Google Shape;378;g18f470fedf8_0_12"/>
          <p:cNvSpPr txBox="1"/>
          <p:nvPr>
            <p:ph type="title"/>
          </p:nvPr>
        </p:nvSpPr>
        <p:spPr>
          <a:xfrm>
            <a:off x="609600" y="-1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References</a:t>
            </a:r>
            <a:endParaRPr sz="3800"/>
          </a:p>
        </p:txBody>
      </p:sp>
      <p:sp>
        <p:nvSpPr>
          <p:cNvPr id="379" name="Google Shape;379;g18f470fedf8_0_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77fd299232_1_243"/>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Calibri"/>
              <a:buNone/>
            </a:pPr>
            <a:r>
              <a:rPr lang="pl-PL" sz="4400">
                <a:latin typeface="Calibri"/>
                <a:ea typeface="Calibri"/>
                <a:cs typeface="Calibri"/>
                <a:sym typeface="Calibri"/>
              </a:rPr>
              <a:t>CERTIFICATES</a:t>
            </a:r>
            <a:br>
              <a:rPr lang="pl-PL" sz="4400">
                <a:latin typeface="Calibri"/>
                <a:ea typeface="Calibri"/>
                <a:cs typeface="Calibri"/>
                <a:sym typeface="Calibri"/>
              </a:rPr>
            </a:br>
            <a:endParaRPr/>
          </a:p>
        </p:txBody>
      </p:sp>
      <p:sp>
        <p:nvSpPr>
          <p:cNvPr id="385" name="Google Shape;385;g277fd299232_1_243"/>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88888"/>
              </a:buClr>
              <a:buSzPts val="2000"/>
              <a:buNone/>
            </a:pPr>
            <a:r>
              <a:rPr lang="pl-PL" sz="3000"/>
              <a:t>Thank you for your participation</a:t>
            </a:r>
            <a:endParaRPr sz="3000"/>
          </a:p>
        </p:txBody>
      </p:sp>
      <p:sp>
        <p:nvSpPr>
          <p:cNvPr id="386" name="Google Shape;386;g277fd299232_1_24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387" name="Google Shape;387;g277fd299232_1_24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nvSpPr>
        <p:spPr>
          <a:xfrm>
            <a:off x="542400" y="568053"/>
            <a:ext cx="8229600" cy="8574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0" i="0" lang="pl-PL" sz="3800" u="none" cap="none" strike="noStrike">
                <a:solidFill>
                  <a:srgbClr val="000000"/>
                </a:solidFill>
                <a:latin typeface="Calibri"/>
                <a:ea typeface="Calibri"/>
                <a:cs typeface="Calibri"/>
                <a:sym typeface="Calibri"/>
              </a:rPr>
              <a:t>Flashlight</a:t>
            </a:r>
            <a:endParaRPr b="0" i="0" sz="3800" u="none" cap="none" strike="noStrike">
              <a:solidFill>
                <a:srgbClr val="000000"/>
              </a:solidFill>
              <a:latin typeface="Calibri"/>
              <a:ea typeface="Calibri"/>
              <a:cs typeface="Calibri"/>
              <a:sym typeface="Calibri"/>
            </a:endParaRPr>
          </a:p>
        </p:txBody>
      </p:sp>
      <p:sp>
        <p:nvSpPr>
          <p:cNvPr id="113" name="Google Shape;113;p3"/>
          <p:cNvSpPr txBox="1"/>
          <p:nvPr/>
        </p:nvSpPr>
        <p:spPr>
          <a:xfrm>
            <a:off x="542400" y="1594175"/>
            <a:ext cx="8229600" cy="3394500"/>
          </a:xfrm>
          <a:prstGeom prst="rect">
            <a:avLst/>
          </a:prstGeom>
          <a:noFill/>
          <a:ln>
            <a:noFill/>
          </a:ln>
        </p:spPr>
        <p:txBody>
          <a:bodyPr anchorCtr="0" anchor="t" bIns="45700" lIns="91425" spcFirstLastPara="1" rIns="91425" wrap="square" tIns="45700">
            <a:normAutofit/>
          </a:bodyPr>
          <a:lstStyle/>
          <a:p>
            <a:pPr indent="0" lvl="0" marL="0" marR="0" rtl="0" algn="just">
              <a:lnSpc>
                <a:spcPct val="115000"/>
              </a:lnSpc>
              <a:spcBef>
                <a:spcPts val="1200"/>
              </a:spcBef>
              <a:spcAft>
                <a:spcPts val="0"/>
              </a:spcAft>
              <a:buClr>
                <a:srgbClr val="000000"/>
              </a:buClr>
              <a:buSzPts val="3200"/>
              <a:buFont typeface="Arial"/>
              <a:buNone/>
            </a:pPr>
            <a:r>
              <a:rPr b="0" i="0" lang="pl-PL" sz="2100" u="none" cap="none" strike="noStrike">
                <a:solidFill>
                  <a:srgbClr val="000000"/>
                </a:solidFill>
                <a:latin typeface="Calibri"/>
                <a:ea typeface="Calibri"/>
                <a:cs typeface="Calibri"/>
                <a:sym typeface="Calibri"/>
              </a:rPr>
              <a:t>What did this exercise teach you about teachers and learners in the context of immigration and education?</a:t>
            </a:r>
            <a:endParaRPr b="0" i="0" sz="2100" u="none" cap="none" strike="noStrike">
              <a:solidFill>
                <a:srgbClr val="000000"/>
              </a:solidFill>
              <a:latin typeface="Calibri"/>
              <a:ea typeface="Calibri"/>
              <a:cs typeface="Calibri"/>
              <a:sym typeface="Calibri"/>
            </a:endParaRPr>
          </a:p>
          <a:p>
            <a:pPr indent="0" lvl="0" marL="0" marR="0" rtl="0" algn="just">
              <a:lnSpc>
                <a:spcPct val="115000"/>
              </a:lnSpc>
              <a:spcBef>
                <a:spcPts val="1200"/>
              </a:spcBef>
              <a:spcAft>
                <a:spcPts val="0"/>
              </a:spcAft>
              <a:buClr>
                <a:srgbClr val="000000"/>
              </a:buClr>
              <a:buSzPts val="3200"/>
              <a:buFont typeface="Arial"/>
              <a:buNone/>
            </a:pPr>
            <a:r>
              <a:rPr b="0" i="0" lang="pl-PL" sz="2100" u="none" cap="none" strike="noStrike">
                <a:solidFill>
                  <a:srgbClr val="000000"/>
                </a:solidFill>
                <a:latin typeface="Calibri"/>
                <a:ea typeface="Calibri"/>
                <a:cs typeface="Calibri"/>
                <a:sym typeface="Calibri"/>
              </a:rPr>
              <a:t>Please keep it short and put your new knowledge in one sentence.</a:t>
            </a:r>
            <a:endParaRPr b="0" i="0" sz="2100" u="none" cap="none" strike="noStrike">
              <a:solidFill>
                <a:srgbClr val="000000"/>
              </a:solidFill>
              <a:highlight>
                <a:srgbClr val="FF00FF"/>
              </a:highlight>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3200"/>
              <a:buFont typeface="Arial"/>
              <a:buNone/>
            </a:pPr>
            <a:r>
              <a:t/>
            </a:r>
            <a:endParaRPr b="0" i="0" sz="3200" u="none" cap="none" strike="noStrike">
              <a:solidFill>
                <a:srgbClr val="000000"/>
              </a:solidFill>
              <a:latin typeface="Calibri"/>
              <a:ea typeface="Calibri"/>
              <a:cs typeface="Calibri"/>
              <a:sym typeface="Calibri"/>
            </a:endParaRPr>
          </a:p>
        </p:txBody>
      </p:sp>
      <p:sp>
        <p:nvSpPr>
          <p:cNvPr id="114" name="Google Shape;114;p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8c35f91094_0_0"/>
          <p:cNvSpPr txBox="1"/>
          <p:nvPr/>
        </p:nvSpPr>
        <p:spPr>
          <a:xfrm>
            <a:off x="722313" y="2180035"/>
            <a:ext cx="7772400" cy="11253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400"/>
              </a:spcBef>
              <a:spcAft>
                <a:spcPts val="0"/>
              </a:spcAft>
              <a:buClr>
                <a:srgbClr val="000000"/>
              </a:buClr>
              <a:buSzPts val="2000"/>
              <a:buFont typeface="Arial"/>
              <a:buNone/>
            </a:pPr>
            <a:r>
              <a:t/>
            </a:r>
            <a:endParaRPr b="0" i="0" sz="2000" u="none" cap="none" strike="noStrike">
              <a:solidFill>
                <a:srgbClr val="888888"/>
              </a:solidFill>
              <a:latin typeface="Calibri"/>
              <a:ea typeface="Calibri"/>
              <a:cs typeface="Calibri"/>
              <a:sym typeface="Calibri"/>
            </a:endParaRPr>
          </a:p>
        </p:txBody>
      </p:sp>
      <p:sp>
        <p:nvSpPr>
          <p:cNvPr id="120" name="Google Shape;120;g18c35f91094_0_0"/>
          <p:cNvSpPr txBox="1"/>
          <p:nvPr/>
        </p:nvSpPr>
        <p:spPr>
          <a:xfrm>
            <a:off x="685788" y="2283825"/>
            <a:ext cx="7772400" cy="10215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000"/>
              <a:buFont typeface="Arial"/>
              <a:buNone/>
            </a:pPr>
            <a:r>
              <a:rPr b="1" i="0" lang="pl-PL" sz="3800" u="none" cap="none" strike="noStrike">
                <a:solidFill>
                  <a:srgbClr val="000000"/>
                </a:solidFill>
                <a:latin typeface="Calibri"/>
                <a:ea typeface="Calibri"/>
                <a:cs typeface="Calibri"/>
                <a:sym typeface="Calibri"/>
              </a:rPr>
              <a:t>Rationale</a:t>
            </a:r>
            <a:endParaRPr b="1" i="0" sz="3800" u="none" cap="none" strike="noStrike">
              <a:solidFill>
                <a:srgbClr val="000000"/>
              </a:solidFill>
              <a:latin typeface="Calibri"/>
              <a:ea typeface="Calibri"/>
              <a:cs typeface="Calibri"/>
              <a:sym typeface="Calibri"/>
            </a:endParaRPr>
          </a:p>
        </p:txBody>
      </p:sp>
      <p:sp>
        <p:nvSpPr>
          <p:cNvPr id="121" name="Google Shape;121;g18c35f91094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18758c3cff2_0_9"/>
          <p:cNvSpPr txBox="1"/>
          <p:nvPr/>
        </p:nvSpPr>
        <p:spPr>
          <a:xfrm>
            <a:off x="457200" y="429603"/>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759"/>
              <a:buFont typeface="Arial"/>
              <a:buNone/>
            </a:pPr>
            <a:r>
              <a:rPr b="0" i="0" lang="pl-PL" sz="3800" u="none" cap="none" strike="noStrike">
                <a:solidFill>
                  <a:srgbClr val="000000"/>
                </a:solidFill>
                <a:latin typeface="Calibri"/>
                <a:ea typeface="Calibri"/>
                <a:cs typeface="Calibri"/>
                <a:sym typeface="Calibri"/>
              </a:rPr>
              <a:t>Why subject oriented language teaching?</a:t>
            </a:r>
            <a:endParaRPr b="0" i="0" sz="3800" u="none" cap="none" strike="noStrike">
              <a:solidFill>
                <a:srgbClr val="000000"/>
              </a:solidFill>
              <a:latin typeface="Calibri"/>
              <a:ea typeface="Calibri"/>
              <a:cs typeface="Calibri"/>
              <a:sym typeface="Calibri"/>
            </a:endParaRPr>
          </a:p>
        </p:txBody>
      </p:sp>
      <p:sp>
        <p:nvSpPr>
          <p:cNvPr id="128" name="Google Shape;128;g18758c3cff2_0_9"/>
          <p:cNvSpPr txBox="1"/>
          <p:nvPr/>
        </p:nvSpPr>
        <p:spPr>
          <a:xfrm>
            <a:off x="419550" y="1630425"/>
            <a:ext cx="8304900" cy="406262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00000"/>
              </a:lnSpc>
              <a:spcBef>
                <a:spcPts val="0"/>
              </a:spcBef>
              <a:spcAft>
                <a:spcPts val="0"/>
              </a:spcAft>
              <a:buClr>
                <a:schemeClr val="dk1"/>
              </a:buClr>
              <a:buSzPts val="2100"/>
              <a:buFont typeface="Calibri"/>
              <a:buChar char="●"/>
            </a:pPr>
            <a:r>
              <a:rPr b="1" i="1" lang="pl-PL" sz="2100" u="none" cap="none" strike="noStrike">
                <a:solidFill>
                  <a:schemeClr val="dk1"/>
                </a:solidFill>
                <a:latin typeface="Calibri"/>
                <a:ea typeface="Calibri"/>
                <a:cs typeface="Calibri"/>
                <a:sym typeface="Calibri"/>
              </a:rPr>
              <a:t>time aspect</a:t>
            </a:r>
            <a:r>
              <a:rPr b="0" i="0" lang="pl-PL" sz="2100" u="none" cap="none" strike="noStrike">
                <a:solidFill>
                  <a:schemeClr val="dk1"/>
                </a:solidFill>
                <a:latin typeface="Calibri"/>
                <a:ea typeface="Calibri"/>
                <a:cs typeface="Calibri"/>
                <a:sym typeface="Calibri"/>
              </a:rPr>
              <a:t>: i</a:t>
            </a:r>
            <a:r>
              <a:rPr b="0" i="0" lang="pl-PL" sz="2100" u="sng" cap="none" strike="noStrike">
                <a:solidFill>
                  <a:schemeClr val="dk1"/>
                </a:solidFill>
                <a:latin typeface="Calibri"/>
                <a:ea typeface="Calibri"/>
                <a:cs typeface="Calibri"/>
                <a:sym typeface="Calibri"/>
              </a:rPr>
              <a:t>n a very short time</a:t>
            </a:r>
            <a:r>
              <a:rPr b="0" i="0" lang="pl-PL" sz="2100" u="none" cap="none" strike="noStrike">
                <a:solidFill>
                  <a:schemeClr val="dk1"/>
                </a:solidFill>
                <a:latin typeface="Calibri"/>
                <a:ea typeface="Calibri"/>
                <a:cs typeface="Calibri"/>
                <a:sym typeface="Calibri"/>
              </a:rPr>
              <a:t> pupils have to	</a:t>
            </a:r>
            <a:endParaRPr/>
          </a:p>
          <a:p>
            <a:pPr indent="-361950" lvl="1" marL="914400" marR="0" rtl="0" algn="l">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acquire everyday language skills </a:t>
            </a:r>
            <a:endParaRPr/>
          </a:p>
          <a:p>
            <a:pPr indent="-361950" lvl="1" marL="914400" marR="0" rtl="0" algn="l">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find their way into the new school system, sometimes even into the institution of school itself in general</a:t>
            </a:r>
            <a:endParaRPr b="0" i="0" sz="2100" u="none" cap="none" strike="sngStrike">
              <a:solidFill>
                <a:schemeClr val="dk1"/>
              </a:solidFill>
              <a:latin typeface="Calibri"/>
              <a:ea typeface="Calibri"/>
              <a:cs typeface="Calibri"/>
              <a:sym typeface="Calibri"/>
            </a:endParaRPr>
          </a:p>
          <a:p>
            <a:pPr indent="-361950" lvl="1" marL="914400" marR="0" rtl="0" algn="l">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acquire academic language skills as well as the corresponding subject content - contradiction to research results</a:t>
            </a:r>
            <a:endParaRPr/>
          </a:p>
          <a:p>
            <a:pPr indent="-361950" lvl="1" marL="914400" marR="0" rtl="0" algn="l">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Pupils have to catch up with a moving target</a:t>
            </a:r>
            <a:endParaRPr/>
          </a:p>
          <a:p>
            <a:pPr indent="-361950" lvl="0" marL="457200" marR="0" rtl="0" algn="l">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School development: language-sensitive subject  teaching is not yet comprehensively established – it happens randomly as it highly depends on teachers (and their education)</a:t>
            </a:r>
            <a:endParaRPr b="0" i="0" sz="2100" u="none" cap="none" strike="sngStrike">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possible and necessary to teach subject content from the beginning of second language acquisition</a:t>
            </a:r>
            <a:endParaRPr/>
          </a:p>
        </p:txBody>
      </p:sp>
      <p:sp>
        <p:nvSpPr>
          <p:cNvPr id="129" name="Google Shape;129;g18758c3cff2_0_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8c35f91094_0_16"/>
          <p:cNvSpPr txBox="1"/>
          <p:nvPr/>
        </p:nvSpPr>
        <p:spPr>
          <a:xfrm>
            <a:off x="457200" y="429603"/>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759"/>
              <a:buFont typeface="Arial"/>
              <a:buNone/>
            </a:pPr>
            <a:r>
              <a:rPr b="0" i="0" lang="pl-PL" sz="3800" u="none" cap="none" strike="noStrike">
                <a:solidFill>
                  <a:srgbClr val="000000"/>
                </a:solidFill>
                <a:latin typeface="Calibri"/>
                <a:ea typeface="Calibri"/>
                <a:cs typeface="Calibri"/>
                <a:sym typeface="Calibri"/>
              </a:rPr>
              <a:t>Aims of language learning classes</a:t>
            </a:r>
            <a:endParaRPr b="0" i="0" sz="3800" u="none" cap="none" strike="noStrike">
              <a:solidFill>
                <a:srgbClr val="000000"/>
              </a:solidFill>
              <a:latin typeface="Calibri"/>
              <a:ea typeface="Calibri"/>
              <a:cs typeface="Calibri"/>
              <a:sym typeface="Calibri"/>
            </a:endParaRPr>
          </a:p>
        </p:txBody>
      </p:sp>
      <p:sp>
        <p:nvSpPr>
          <p:cNvPr id="136" name="Google Shape;136;g18c35f91094_0_16"/>
          <p:cNvSpPr txBox="1"/>
          <p:nvPr/>
        </p:nvSpPr>
        <p:spPr>
          <a:xfrm>
            <a:off x="419550" y="1742250"/>
            <a:ext cx="8304900" cy="2124000"/>
          </a:xfrm>
          <a:prstGeom prst="rect">
            <a:avLst/>
          </a:prstGeom>
          <a:noFill/>
          <a:ln>
            <a:noFill/>
          </a:ln>
        </p:spPr>
        <p:txBody>
          <a:bodyPr anchorCtr="0" anchor="t" bIns="91425" lIns="91425" spcFirstLastPara="1" rIns="91425" wrap="square" tIns="91425">
            <a:spAutoFit/>
          </a:bodyPr>
          <a:lstStyle/>
          <a:p>
            <a:pPr indent="-361950" lvl="0" marL="4572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Development of second language skills </a:t>
            </a:r>
            <a:endParaRPr b="0" i="0" sz="2100" u="none" cap="none" strike="noStrike">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Integration into/participation in regular subject classes as quickly as possible</a:t>
            </a:r>
            <a:endParaRPr b="0" i="0" sz="2100" u="none" cap="none" strike="noStrike">
              <a:solidFill>
                <a:schemeClr val="dk1"/>
              </a:solidFill>
              <a:latin typeface="Calibri"/>
              <a:ea typeface="Calibri"/>
              <a:cs typeface="Calibri"/>
              <a:sym typeface="Calibri"/>
            </a:endParaRPr>
          </a:p>
          <a:p>
            <a:pPr indent="-361950" lvl="1" marL="9144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Prior subject knowledge</a:t>
            </a:r>
            <a:endParaRPr b="0" i="0" sz="2100" u="none" cap="none" strike="noStrike">
              <a:solidFill>
                <a:schemeClr val="dk1"/>
              </a:solidFill>
              <a:latin typeface="Calibri"/>
              <a:ea typeface="Calibri"/>
              <a:cs typeface="Calibri"/>
              <a:sym typeface="Calibri"/>
            </a:endParaRPr>
          </a:p>
          <a:p>
            <a:pPr indent="-361950" lvl="1" marL="9144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Experience with academic expressions of </a:t>
            </a:r>
            <a:r>
              <a:rPr b="0" i="0" lang="pl-PL" sz="2100" u="none" cap="none" strike="sngStrike">
                <a:solidFill>
                  <a:schemeClr val="dk1"/>
                </a:solidFill>
                <a:latin typeface="Calibri"/>
                <a:ea typeface="Calibri"/>
                <a:cs typeface="Calibri"/>
                <a:sym typeface="Calibri"/>
              </a:rPr>
              <a:t>the</a:t>
            </a:r>
            <a:r>
              <a:rPr b="0" i="0" lang="pl-PL" sz="2100" u="none" cap="none" strike="noStrike">
                <a:solidFill>
                  <a:schemeClr val="dk1"/>
                </a:solidFill>
                <a:latin typeface="Calibri"/>
                <a:ea typeface="Calibri"/>
                <a:cs typeface="Calibri"/>
                <a:sym typeface="Calibri"/>
              </a:rPr>
              <a:t> language in school contexts</a:t>
            </a:r>
            <a:endParaRPr b="0" i="0" sz="2100" u="none" cap="none" strike="noStrike">
              <a:solidFill>
                <a:schemeClr val="dk1"/>
              </a:solidFill>
              <a:latin typeface="Calibri"/>
              <a:ea typeface="Calibri"/>
              <a:cs typeface="Calibri"/>
              <a:sym typeface="Calibri"/>
            </a:endParaRPr>
          </a:p>
        </p:txBody>
      </p:sp>
      <p:sp>
        <p:nvSpPr>
          <p:cNvPr id="137" name="Google Shape;137;g18c35f91094_0_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8c35f91094_0_30"/>
          <p:cNvSpPr txBox="1"/>
          <p:nvPr/>
        </p:nvSpPr>
        <p:spPr>
          <a:xfrm>
            <a:off x="457200" y="429603"/>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759"/>
              <a:buFont typeface="Arial"/>
              <a:buNone/>
            </a:pPr>
            <a:r>
              <a:rPr lang="pl-PL" sz="3800">
                <a:latin typeface="Calibri"/>
                <a:ea typeface="Calibri"/>
                <a:cs typeface="Calibri"/>
                <a:sym typeface="Calibri"/>
              </a:rPr>
              <a:t>C</a:t>
            </a:r>
            <a:r>
              <a:rPr b="0" i="0" lang="pl-PL" sz="3800" u="none" cap="none" strike="noStrike">
                <a:solidFill>
                  <a:srgbClr val="000000"/>
                </a:solidFill>
                <a:latin typeface="Calibri"/>
                <a:ea typeface="Calibri"/>
                <a:cs typeface="Calibri"/>
                <a:sym typeface="Calibri"/>
              </a:rPr>
              <a:t>hallenges</a:t>
            </a:r>
            <a:endParaRPr b="0" i="0" sz="3800" u="none" cap="none" strike="noStrike">
              <a:solidFill>
                <a:srgbClr val="000000"/>
              </a:solidFill>
              <a:latin typeface="Calibri"/>
              <a:ea typeface="Calibri"/>
              <a:cs typeface="Calibri"/>
              <a:sym typeface="Calibri"/>
            </a:endParaRPr>
          </a:p>
        </p:txBody>
      </p:sp>
      <p:sp>
        <p:nvSpPr>
          <p:cNvPr id="144" name="Google Shape;144;g18c35f91094_0_30"/>
          <p:cNvSpPr txBox="1"/>
          <p:nvPr/>
        </p:nvSpPr>
        <p:spPr>
          <a:xfrm>
            <a:off x="419550" y="1455800"/>
            <a:ext cx="8304900" cy="3740400"/>
          </a:xfrm>
          <a:prstGeom prst="rect">
            <a:avLst/>
          </a:prstGeom>
          <a:noFill/>
          <a:ln>
            <a:noFill/>
          </a:ln>
        </p:spPr>
        <p:txBody>
          <a:bodyPr anchorCtr="0" anchor="t" bIns="91425" lIns="91425" spcFirstLastPara="1" rIns="91425" wrap="square" tIns="91425">
            <a:spAutoFit/>
          </a:bodyPr>
          <a:lstStyle/>
          <a:p>
            <a:pPr indent="-361950" lvl="0" marL="4572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special materials for subject content and language oriented learning for newly arrived pupils in many countries still at early stage of development</a:t>
            </a:r>
            <a:endParaRPr/>
          </a:p>
          <a:p>
            <a:pPr indent="-361950" lvl="0" marL="4572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Use of additional materials: often simplified by teachers - helpful to introduce new topics </a:t>
            </a:r>
            <a:endParaRPr/>
          </a:p>
          <a:p>
            <a:pPr indent="-361950" lvl="0" marL="4572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Linguistic simplification often goes hand in hand with subject simplification - access to concepts not possible</a:t>
            </a:r>
            <a:endParaRPr/>
          </a:p>
          <a:p>
            <a:pPr indent="-361950" lvl="0" marL="4572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unclear or imprecise expressions hinder acquisition of subject-specific content and competencies, including competent use of specific language (cf. Grießhaber 2010: 42; Kniffka 2012: 215)</a:t>
            </a:r>
            <a:endParaRPr sz="2100"/>
          </a:p>
          <a:p>
            <a:pPr indent="-228600" lvl="0" marL="457200" marR="0" rtl="0" algn="just">
              <a:lnSpc>
                <a:spcPct val="100000"/>
              </a:lnSpc>
              <a:spcBef>
                <a:spcPts val="0"/>
              </a:spcBef>
              <a:spcAft>
                <a:spcPts val="0"/>
              </a:spcAft>
              <a:buClr>
                <a:schemeClr val="dk1"/>
              </a:buClr>
              <a:buSzPts val="2200"/>
              <a:buFont typeface="Verdana"/>
              <a:buNone/>
            </a:pPr>
            <a:r>
              <a:t/>
            </a:r>
            <a:endParaRPr b="0" i="0" sz="2100" u="none" cap="none" strike="noStrike">
              <a:solidFill>
                <a:schemeClr val="dk1"/>
              </a:solidFill>
              <a:latin typeface="Calibri"/>
              <a:ea typeface="Calibri"/>
              <a:cs typeface="Calibri"/>
              <a:sym typeface="Calibri"/>
            </a:endParaRPr>
          </a:p>
        </p:txBody>
      </p:sp>
      <p:sp>
        <p:nvSpPr>
          <p:cNvPr id="145" name="Google Shape;145;g18c35f91094_0_3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18c35f91094_0_5"/>
          <p:cNvSpPr txBox="1"/>
          <p:nvPr/>
        </p:nvSpPr>
        <p:spPr>
          <a:xfrm>
            <a:off x="457200" y="429603"/>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759"/>
              <a:buFont typeface="Arial"/>
              <a:buNone/>
            </a:pPr>
            <a:r>
              <a:rPr b="0" i="0" lang="pl-PL" sz="3800" u="none" cap="none" strike="noStrike">
                <a:solidFill>
                  <a:srgbClr val="000000"/>
                </a:solidFill>
                <a:latin typeface="Calibri"/>
                <a:ea typeface="Calibri"/>
                <a:cs typeface="Calibri"/>
                <a:sym typeface="Calibri"/>
              </a:rPr>
              <a:t>conclusion</a:t>
            </a:r>
            <a:endParaRPr b="0" i="0" sz="3800" u="none" cap="none" strike="noStrike">
              <a:solidFill>
                <a:srgbClr val="000000"/>
              </a:solidFill>
              <a:latin typeface="Calibri"/>
              <a:ea typeface="Calibri"/>
              <a:cs typeface="Calibri"/>
              <a:sym typeface="Calibri"/>
            </a:endParaRPr>
          </a:p>
        </p:txBody>
      </p:sp>
      <p:sp>
        <p:nvSpPr>
          <p:cNvPr id="152" name="Google Shape;152;g18c35f91094_0_5"/>
          <p:cNvSpPr txBox="1"/>
          <p:nvPr/>
        </p:nvSpPr>
        <p:spPr>
          <a:xfrm>
            <a:off x="419550" y="1630425"/>
            <a:ext cx="8304900" cy="2462700"/>
          </a:xfrm>
          <a:prstGeom prst="rect">
            <a:avLst/>
          </a:prstGeom>
          <a:noFill/>
          <a:ln>
            <a:noFill/>
          </a:ln>
        </p:spPr>
        <p:txBody>
          <a:bodyPr anchorCtr="0" anchor="t" bIns="91425" lIns="91425" spcFirstLastPara="1" rIns="91425" wrap="square" tIns="91425">
            <a:spAutoFit/>
          </a:bodyPr>
          <a:lstStyle/>
          <a:p>
            <a:pPr indent="-361950" lvl="0" marL="457200" marR="0" rtl="0" algn="just">
              <a:lnSpc>
                <a:spcPct val="100000"/>
              </a:lnSpc>
              <a:spcBef>
                <a:spcPts val="0"/>
              </a:spcBef>
              <a:spcAft>
                <a:spcPts val="0"/>
              </a:spcAft>
              <a:buClr>
                <a:schemeClr val="dk1"/>
              </a:buClr>
              <a:buSzPts val="2100"/>
              <a:buFont typeface="Arial"/>
              <a:buChar char="•"/>
            </a:pPr>
            <a:r>
              <a:rPr b="0" i="0" lang="pl-PL" sz="2100" u="none" cap="none" strike="noStrike">
                <a:solidFill>
                  <a:schemeClr val="dk1"/>
                </a:solidFill>
                <a:latin typeface="Calibri"/>
                <a:ea typeface="Calibri"/>
                <a:cs typeface="Calibri"/>
                <a:sym typeface="Calibri"/>
              </a:rPr>
              <a:t>pupils need the </a:t>
            </a:r>
            <a:r>
              <a:rPr b="1" i="1" lang="pl-PL" sz="2100" u="none" cap="none" strike="noStrike">
                <a:solidFill>
                  <a:schemeClr val="dk1"/>
                </a:solidFill>
                <a:latin typeface="Calibri"/>
                <a:ea typeface="Calibri"/>
                <a:cs typeface="Calibri"/>
                <a:sym typeface="Calibri"/>
              </a:rPr>
              <a:t>opportunity to access</a:t>
            </a:r>
            <a:r>
              <a:rPr b="0" i="0" lang="pl-PL" sz="2100" u="none" cap="none" strike="noStrike">
                <a:solidFill>
                  <a:schemeClr val="dk1"/>
                </a:solidFill>
                <a:latin typeface="Calibri"/>
                <a:ea typeface="Calibri"/>
                <a:cs typeface="Calibri"/>
                <a:sym typeface="Calibri"/>
              </a:rPr>
              <a:t> and </a:t>
            </a:r>
            <a:r>
              <a:rPr b="1" i="1" lang="pl-PL" sz="2100" u="none" cap="none" strike="noStrike">
                <a:solidFill>
                  <a:schemeClr val="dk1"/>
                </a:solidFill>
                <a:latin typeface="Calibri"/>
                <a:ea typeface="Calibri"/>
                <a:cs typeface="Calibri"/>
                <a:sym typeface="Calibri"/>
              </a:rPr>
              <a:t>be supported</a:t>
            </a:r>
            <a:r>
              <a:rPr b="0" i="0" lang="pl-PL" sz="2100" u="none" cap="none" strike="noStrike">
                <a:solidFill>
                  <a:schemeClr val="dk1"/>
                </a:solidFill>
                <a:latin typeface="Calibri"/>
                <a:ea typeface="Calibri"/>
                <a:cs typeface="Calibri"/>
                <a:sym typeface="Calibri"/>
              </a:rPr>
              <a:t> in their </a:t>
            </a:r>
            <a:r>
              <a:rPr b="1" i="1" lang="pl-PL" sz="2100" u="none" cap="none" strike="noStrike">
                <a:solidFill>
                  <a:schemeClr val="dk1"/>
                </a:solidFill>
                <a:latin typeface="Calibri"/>
                <a:ea typeface="Calibri"/>
                <a:cs typeface="Calibri"/>
                <a:sym typeface="Calibri"/>
              </a:rPr>
              <a:t>acquisition of the registers of schooling </a:t>
            </a:r>
            <a:endParaRPr b="0" i="0" sz="2100" u="none" cap="none" strike="noStrike">
              <a:solidFill>
                <a:schemeClr val="dk1"/>
              </a:solidFill>
              <a:latin typeface="Calibri"/>
              <a:ea typeface="Calibri"/>
              <a:cs typeface="Calibri"/>
              <a:sym typeface="Calibri"/>
            </a:endParaRPr>
          </a:p>
          <a:p>
            <a:pPr indent="-361950" lvl="1" marL="9144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important to provide texts, in terms of students' reading and writing skills</a:t>
            </a:r>
            <a:endParaRPr b="0" i="0" sz="2100" u="none" cap="none" strike="noStrike">
              <a:solidFill>
                <a:schemeClr val="dk1"/>
              </a:solidFill>
              <a:latin typeface="Calibri"/>
              <a:ea typeface="Calibri"/>
              <a:cs typeface="Calibri"/>
              <a:sym typeface="Calibri"/>
            </a:endParaRPr>
          </a:p>
          <a:p>
            <a:pPr indent="-361950" lvl="1" marL="914400" marR="0" rtl="0" algn="just">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Possibility to access the school's registers and to be supported in their development</a:t>
            </a:r>
            <a:endParaRPr b="0" i="0" sz="2100" u="none" cap="none" strike="noStrike">
              <a:solidFill>
                <a:schemeClr val="dk1"/>
              </a:solidFill>
              <a:latin typeface="Calibri"/>
              <a:ea typeface="Calibri"/>
              <a:cs typeface="Calibri"/>
              <a:sym typeface="Calibri"/>
            </a:endParaRPr>
          </a:p>
          <a:p>
            <a:pPr indent="-228600" lvl="0" marL="457200" marR="0" rtl="0" algn="just">
              <a:lnSpc>
                <a:spcPct val="100000"/>
              </a:lnSpc>
              <a:spcBef>
                <a:spcPts val="0"/>
              </a:spcBef>
              <a:spcAft>
                <a:spcPts val="0"/>
              </a:spcAft>
              <a:buClr>
                <a:schemeClr val="dk1"/>
              </a:buClr>
              <a:buSzPts val="2200"/>
              <a:buFont typeface="Arial"/>
              <a:buNone/>
            </a:pPr>
            <a:r>
              <a:t/>
            </a:r>
            <a:endParaRPr b="0" i="0" sz="2200" u="none" cap="none" strike="noStrike">
              <a:solidFill>
                <a:schemeClr val="dk1"/>
              </a:solidFill>
              <a:latin typeface="Verdana"/>
              <a:ea typeface="Verdana"/>
              <a:cs typeface="Verdana"/>
              <a:sym typeface="Verdana"/>
            </a:endParaRPr>
          </a:p>
        </p:txBody>
      </p:sp>
      <p:sp>
        <p:nvSpPr>
          <p:cNvPr id="153" name="Google Shape;153;g18c35f91094_0_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2020-11-13T16:44:01Z</dcterms:created>
  <dc:creator>Grzegorz</dc:creator>
</cp:coreProperties>
</file>