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64" roundtripDataSignature="AMtx7mid0ZsPFRawGTg/Kvb1M13ysF98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BFCB4D1-F9ED-473B-8B9D-F0910AEC57F6}">
  <a:tblStyle styleId="{3BFCB4D1-F9ED-473B-8B9D-F0910AEC57F6}"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322FB1AD-452D-418F-8AB0-F80BBDBA4F93}"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customschemas.google.com/relationships/presentationmetadata" Target="metadata"/><Relationship Id="rId63" Type="http://schemas.openxmlformats.org/officeDocument/2006/relationships/slide" Target="slides/slide57.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pl-P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65ae74e6aa_0_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g165ae74e6aa_0_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8753cf6bbb_0_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g18753cf6bbb_0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8753cf6bbb_0_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g18753cf6bbb_0_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8d8f34980b_0_1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g28d8f34980b_0_1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8753cf6bbb_0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pl-PL"/>
              <a:t>RAUS?</a:t>
            </a:r>
            <a:endParaRPr/>
          </a:p>
        </p:txBody>
      </p:sp>
      <p:sp>
        <p:nvSpPr>
          <p:cNvPr id="193" name="Google Shape;193;g18753cf6bbb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89fd1e697b_0_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pl-PL"/>
              <a:t>vlt besser den Fokus auf Genres legen</a:t>
            </a:r>
            <a:endParaRPr/>
          </a:p>
        </p:txBody>
      </p:sp>
      <p:sp>
        <p:nvSpPr>
          <p:cNvPr id="199" name="Google Shape;199;g189fd1e697b_0_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89fd1e697b_0_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pl-PL"/>
              <a:t>vlt besser den Fokus auf Genres legen</a:t>
            </a:r>
            <a:endParaRPr/>
          </a:p>
        </p:txBody>
      </p:sp>
      <p:sp>
        <p:nvSpPr>
          <p:cNvPr id="206" name="Google Shape;206;g189fd1e697b_0_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8d8f34980b_0_81:notes"/>
          <p:cNvSpPr txBox="1"/>
          <p:nvPr>
            <p:ph idx="1" type="body"/>
          </p:nvPr>
        </p:nvSpPr>
        <p:spPr>
          <a:xfrm>
            <a:off x="685802" y="4343405"/>
            <a:ext cx="5486400" cy="4114800"/>
          </a:xfrm>
          <a:prstGeom prst="rect">
            <a:avLst/>
          </a:prstGeom>
          <a:noFill/>
          <a:ln>
            <a:noFill/>
          </a:ln>
        </p:spPr>
        <p:txBody>
          <a:bodyPr anchorCtr="0" anchor="t" bIns="46625" lIns="93275" spcFirstLastPara="1" rIns="93275" wrap="square" tIns="46625">
            <a:noAutofit/>
          </a:bodyPr>
          <a:lstStyle/>
          <a:p>
            <a:pPr indent="0" lvl="0" marL="0" rtl="0" algn="l">
              <a:lnSpc>
                <a:spcPct val="100000"/>
              </a:lnSpc>
              <a:spcBef>
                <a:spcPts val="0"/>
              </a:spcBef>
              <a:spcAft>
                <a:spcPts val="0"/>
              </a:spcAft>
              <a:buSzPts val="1300"/>
              <a:buNone/>
            </a:pPr>
            <a:r>
              <a:t/>
            </a:r>
            <a:endParaRPr/>
          </a:p>
        </p:txBody>
      </p:sp>
      <p:sp>
        <p:nvSpPr>
          <p:cNvPr id="94" name="Google Shape;94;g28d8f34980b_0_81:notes"/>
          <p:cNvSpPr/>
          <p:nvPr>
            <p:ph idx="2" type="sldImg"/>
          </p:nvPr>
        </p:nvSpPr>
        <p:spPr>
          <a:xfrm>
            <a:off x="960888" y="686475"/>
            <a:ext cx="4936200" cy="3428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65ae74e6aa_0_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g165ae74e6aa_0_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65ae74e6aa_0_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g165ae74e6aa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8d8f34980b_0_17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g28d8f34980b_0_1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89fd1e697b_0_1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g189fd1e697b_0_1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263" name="Google Shape;263;g189fd1e697b_0_1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189fd1e697b_0_1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g189fd1e697b_0_1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pl-PL"/>
              <a:t>This refers to both linguistic and technical goals and content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271" name="Google Shape;271;g189fd1e697b_0_14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89fd1e697b_0_1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g189fd1e697b_0_1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g189fd1e697b_0_17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89fd1e697b_0_1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g189fd1e697b_0_1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2b7e9547e6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g12b7e9547e6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2b7e9547e6_0_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g12b7e9547e6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4a9b18ca82_2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 name="Google Shape;316;g14a9b18ca82_2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88dc6d8b52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g188dc6d8b52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89fd1e697b_0_2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g189fd1e697b_0_2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pl-PL"/>
              <a:t>It is important to plan HOW the lesson will be taught: the teacher should not just give the lesson, but should plan how exactly to explain it to the students, how to introduce the tasks, how to discuss the texts, how to introduce the linguistic devices.</a:t>
            </a:r>
            <a:endParaRPr/>
          </a:p>
          <a:p>
            <a:pPr indent="0" lvl="0" marL="0" rtl="0" algn="l">
              <a:lnSpc>
                <a:spcPct val="100000"/>
              </a:lnSpc>
              <a:spcBef>
                <a:spcPts val="0"/>
              </a:spcBef>
              <a:spcAft>
                <a:spcPts val="0"/>
              </a:spcAft>
              <a:buClr>
                <a:schemeClr val="dk1"/>
              </a:buClr>
              <a:buSzPts val="1100"/>
              <a:buFont typeface="Arial"/>
              <a:buNone/>
            </a:pPr>
            <a:r>
              <a:rPr lang="pl-PL"/>
              <a:t>Not every point of view can be used for every subject or in every sequence.  It also depends on the subject, the topic, and the phase. However, the first three points of view should always be taken into account when planning.</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pl-PL"/>
              <a:t>Establishing forms of learning and work, such as small group work, in which students are challenged to interact with each other while using language, exchanging information, and negotiating content ( More on this in Microscaffolding).</a:t>
            </a:r>
            <a:endParaRPr/>
          </a:p>
          <a:p>
            <a:pPr indent="0" lvl="0" marL="0" rtl="0" algn="l">
              <a:lnSpc>
                <a:spcPct val="100000"/>
              </a:lnSpc>
              <a:spcBef>
                <a:spcPts val="0"/>
              </a:spcBef>
              <a:spcAft>
                <a:spcPts val="0"/>
              </a:spcAft>
              <a:buClr>
                <a:schemeClr val="dk1"/>
              </a:buClr>
              <a:buSzPts val="1100"/>
              <a:buFont typeface="Arial"/>
              <a:buNone/>
            </a:pPr>
            <a:r>
              <a:rPr lang="pl-PL"/>
              <a:t>Use of "rich input," i.e., linguistic input that is slightly above the students' linguistic proficiency level (1 level). This is the only way to initiate an expansion of language competence. It is important to pick up on the students' formulations in order to put them into context with the technical formulation ( session micro-scaffolding).</a:t>
            </a:r>
            <a:endParaRPr/>
          </a:p>
          <a:p>
            <a:pPr indent="0" lvl="0" marL="0" rtl="0" algn="l">
              <a:lnSpc>
                <a:spcPct val="100000"/>
              </a:lnSpc>
              <a:spcBef>
                <a:spcPts val="0"/>
              </a:spcBef>
              <a:spcAft>
                <a:spcPts val="0"/>
              </a:spcAft>
              <a:buClr>
                <a:schemeClr val="dk1"/>
              </a:buClr>
              <a:buSzPts val="1100"/>
              <a:buFont typeface="Arial"/>
              <a:buNone/>
            </a:pPr>
            <a:r>
              <a:rPr lang="pl-PL"/>
              <a:t>Sequencing of learning tasks. For example, one can sequence the learning tasks from a concrete view to a more abstract level, from a more everyday, context-bound use of language to a context-reduced, more explicit use of language (see mode continuum). Or take tasks from the textbook and revise them (see example next slide).</a:t>
            </a:r>
            <a:endParaRPr/>
          </a:p>
          <a:p>
            <a:pPr indent="0" lvl="0" marL="0" rtl="0" algn="l">
              <a:lnSpc>
                <a:spcPct val="100000"/>
              </a:lnSpc>
              <a:spcBef>
                <a:spcPts val="0"/>
              </a:spcBef>
              <a:spcAft>
                <a:spcPts val="0"/>
              </a:spcAft>
              <a:buClr>
                <a:schemeClr val="dk1"/>
              </a:buClr>
              <a:buSzPts val="1100"/>
              <a:buFont typeface="Arial"/>
              <a:buNone/>
            </a:pPr>
            <a:r>
              <a:rPr lang="pl-PL"/>
              <a:t>Inclusion of the students' previous knowledge, experience and current language level</a:t>
            </a:r>
            <a:endParaRPr/>
          </a:p>
          <a:p>
            <a:pPr indent="0" lvl="0" marL="0" rtl="0" algn="l">
              <a:lnSpc>
                <a:spcPct val="100000"/>
              </a:lnSpc>
              <a:spcBef>
                <a:spcPts val="0"/>
              </a:spcBef>
              <a:spcAft>
                <a:spcPts val="0"/>
              </a:spcAft>
              <a:buClr>
                <a:schemeClr val="dk1"/>
              </a:buClr>
              <a:buSzPts val="1100"/>
              <a:buFont typeface="Arial"/>
              <a:buNone/>
            </a:pPr>
            <a:r>
              <a:rPr lang="pl-PL"/>
              <a:t>Selection of appropriate (additional) material depending on the knowledge and language level of the students. If necessary, it is necessary to use concrete illustrative material or to let the students carry out their own experiments first in order to introduce them to the subject matter.</a:t>
            </a:r>
            <a:endParaRPr/>
          </a:p>
          <a:p>
            <a:pPr indent="0" lvl="0" marL="0" rtl="0" algn="l">
              <a:lnSpc>
                <a:spcPct val="100000"/>
              </a:lnSpc>
              <a:spcBef>
                <a:spcPts val="0"/>
              </a:spcBef>
              <a:spcAft>
                <a:spcPts val="0"/>
              </a:spcAft>
              <a:buClr>
                <a:schemeClr val="dk1"/>
              </a:buClr>
              <a:buSzPts val="1100"/>
              <a:buFont typeface="Arial"/>
              <a:buNone/>
            </a:pPr>
            <a:r>
              <a:rPr lang="pl-PL"/>
              <a:t>Selection of different forms of presentation through which the (new) contents are to be presented. Either one specifies the forms of presentation oneself; here it is important that one connects/allows to connect step by step the information in the text with the information in the e.g. illustration. This is important as an intermediate step before proceeding to further tasks. Or you can transfer texts into other forms of presentation. Example for this in a moment.</a:t>
            </a:r>
            <a:endParaRPr/>
          </a:p>
          <a:p>
            <a:pPr indent="0" lvl="0" marL="0" rtl="0" algn="l">
              <a:lnSpc>
                <a:spcPct val="100000"/>
              </a:lnSpc>
              <a:spcBef>
                <a:spcPts val="0"/>
              </a:spcBef>
              <a:spcAft>
                <a:spcPts val="0"/>
              </a:spcAft>
              <a:buClr>
                <a:schemeClr val="dk1"/>
              </a:buClr>
              <a:buSzPts val="1100"/>
              <a:buFont typeface="Arial"/>
              <a:buNone/>
            </a:pPr>
            <a:r>
              <a:rPr lang="pl-PL"/>
              <a:t>Use of mediating texts (bridge texts). This may be necessary if the texts in the textbook are too far above the students' level of competence - and thus beyond the "zone of proximal development".</a:t>
            </a:r>
            <a:endParaRPr/>
          </a:p>
          <a:p>
            <a:pPr indent="0" lvl="0" marL="0" rtl="0" algn="l">
              <a:lnSpc>
                <a:spcPct val="100000"/>
              </a:lnSpc>
              <a:spcBef>
                <a:spcPts val="0"/>
              </a:spcBef>
              <a:spcAft>
                <a:spcPts val="0"/>
              </a:spcAft>
              <a:buClr>
                <a:schemeClr val="dk1"/>
              </a:buClr>
              <a:buSzPts val="1100"/>
              <a:buFont typeface="Arial"/>
              <a:buNone/>
            </a:pPr>
            <a:r>
              <a:rPr lang="pl-PL"/>
              <a:t>Planning of meta-linguistic and metacognitive phases - various studies (e.g. the DESIStudy 2006) show that meta-linguistic/metacognitive reflection can promote learning progress. cf. our microteaching example from FG I!!!</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329" name="Google Shape;329;g189fd1e697b_0_2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pl-PL"/>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89fd1e697b_0_10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6" name="Google Shape;336;g189fd1e697b_0_10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8a63d3124c_2_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4" name="Google Shape;344;g18a63d3124c_2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189fd1e697b_0_1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0" name="Google Shape;350;g189fd1e697b_0_1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2b7e9547e6_0_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8" name="Google Shape;358;g12b7e9547e6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41be56870b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g141be56870b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65ae74e6aa_0_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4" name="Google Shape;364;g165ae74e6aa_0_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0" name="Google Shape;37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6" name="Google Shape;376;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2" name="Google Shape;382;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65ae74e6aa_0_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8" name="Google Shape;388;g165ae74e6aa_0_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4" name="Google Shape;39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0" name="Google Shape;40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7" name="Google Shape;407;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4" name="Google Shape;414;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415" name="Google Shape;415;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pl-PL"/>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165ae74e6aa_0_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5" name="Google Shape;425;g165ae74e6aa_0_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165ae74e6aa_0_9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1" name="Google Shape;431;g165ae74e6aa_0_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165ae74e6aa_0_10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7" name="Google Shape;437;g165ae74e6aa_0_1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165ae74e6aa_0_10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3" name="Google Shape;443;g165ae74e6aa_0_1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165ae74e6aa_0_1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9" name="Google Shape;449;g165ae74e6aa_0_1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28d8f34980b_0_2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5" name="Google Shape;455;g28d8f34980b_0_2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1" name="Google Shape;461;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7" name="Google Shape;467;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277fd96a166_0_81:notes"/>
          <p:cNvSpPr txBox="1"/>
          <p:nvPr>
            <p:ph idx="1" type="body"/>
          </p:nvPr>
        </p:nvSpPr>
        <p:spPr>
          <a:xfrm>
            <a:off x="685802" y="4343405"/>
            <a:ext cx="5486400" cy="4114800"/>
          </a:xfrm>
          <a:prstGeom prst="rect">
            <a:avLst/>
          </a:prstGeom>
          <a:noFill/>
          <a:ln>
            <a:noFill/>
          </a:ln>
        </p:spPr>
        <p:txBody>
          <a:bodyPr anchorCtr="0" anchor="t" bIns="46625" lIns="93275" spcFirstLastPara="1" rIns="93275" wrap="square" tIns="46625">
            <a:noAutofit/>
          </a:bodyPr>
          <a:lstStyle/>
          <a:p>
            <a:pPr indent="0" lvl="0" marL="0" rtl="0" algn="l">
              <a:lnSpc>
                <a:spcPct val="100000"/>
              </a:lnSpc>
              <a:spcBef>
                <a:spcPts val="0"/>
              </a:spcBef>
              <a:spcAft>
                <a:spcPts val="0"/>
              </a:spcAft>
              <a:buSzPts val="1300"/>
              <a:buNone/>
            </a:pPr>
            <a:r>
              <a:t/>
            </a:r>
            <a:endParaRPr/>
          </a:p>
        </p:txBody>
      </p:sp>
      <p:sp>
        <p:nvSpPr>
          <p:cNvPr id="473" name="Google Shape;473;g277fd96a166_0_81:notes"/>
          <p:cNvSpPr/>
          <p:nvPr>
            <p:ph idx="2" type="sldImg"/>
          </p:nvPr>
        </p:nvSpPr>
        <p:spPr>
          <a:xfrm>
            <a:off x="960888" y="686475"/>
            <a:ext cx="4936200" cy="3428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41be56870b_0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 name="Google Shape;140;g141be56870b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ajd tytułowy" type="title">
  <p:cSld name="TITLE">
    <p:spTree>
      <p:nvGrpSpPr>
        <p:cNvPr id="15" name="Shape 15"/>
        <p:cNvGrpSpPr/>
        <p:nvPr/>
      </p:nvGrpSpPr>
      <p:grpSpPr>
        <a:xfrm>
          <a:off x="0" y="0"/>
          <a:ext cx="0" cy="0"/>
          <a:chOff x="0" y="0"/>
          <a:chExt cx="0" cy="0"/>
        </a:xfrm>
      </p:grpSpPr>
      <p:sp>
        <p:nvSpPr>
          <p:cNvPr id="16" name="Google Shape;16;p3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pionowy i tekst" type="vertTitleAndTx">
  <p:cSld name="VERTICAL_TITLE_AND_VERTICAL_TEXT">
    <p:spTree>
      <p:nvGrpSpPr>
        <p:cNvPr id="71" name="Shape 71"/>
        <p:cNvGrpSpPr/>
        <p:nvPr/>
      </p:nvGrpSpPr>
      <p:grpSpPr>
        <a:xfrm>
          <a:off x="0" y="0"/>
          <a:ext cx="0" cy="0"/>
          <a:chOff x="0" y="0"/>
          <a:chExt cx="0" cy="0"/>
        </a:xfrm>
      </p:grpSpPr>
      <p:sp>
        <p:nvSpPr>
          <p:cNvPr id="72" name="Google Shape;72;p4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4" name="Google Shape;74;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wa elementy zawartości" type="twoObj">
  <p:cSld name="TWO_OBJECTS">
    <p:spTree>
      <p:nvGrpSpPr>
        <p:cNvPr id="77" name="Shape 77"/>
        <p:cNvGrpSpPr/>
        <p:nvPr/>
      </p:nvGrpSpPr>
      <p:grpSpPr>
        <a:xfrm>
          <a:off x="0" y="0"/>
          <a:ext cx="0" cy="0"/>
          <a:chOff x="0" y="0"/>
          <a:chExt cx="0" cy="0"/>
        </a:xfrm>
      </p:grpSpPr>
      <p:sp>
        <p:nvSpPr>
          <p:cNvPr id="78" name="Google Shape;78;g28d8f34980b_0_16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g28d8f34980b_0_162"/>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80" name="Google Shape;80;g28d8f34980b_0_162"/>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81" name="Google Shape;81;g28d8f34980b_0_16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g28d8f34980b_0_16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g28d8f34980b_0_16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zawartość" type="obj">
  <p:cSld name="OBJECT">
    <p:spTree>
      <p:nvGrpSpPr>
        <p:cNvPr id="21" name="Shape 21"/>
        <p:cNvGrpSpPr/>
        <p:nvPr/>
      </p:nvGrpSpPr>
      <p:grpSpPr>
        <a:xfrm>
          <a:off x="0" y="0"/>
          <a:ext cx="0" cy="0"/>
          <a:chOff x="0" y="0"/>
          <a:chExt cx="0" cy="0"/>
        </a:xfrm>
      </p:grpSpPr>
      <p:sp>
        <p:nvSpPr>
          <p:cNvPr id="22" name="Google Shape;22;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główek sekcji" type="secHead">
  <p:cSld name="SECTION_HEADER">
    <p:spTree>
      <p:nvGrpSpPr>
        <p:cNvPr id="27" name="Shape 27"/>
        <p:cNvGrpSpPr/>
        <p:nvPr/>
      </p:nvGrpSpPr>
      <p:grpSpPr>
        <a:xfrm>
          <a:off x="0" y="0"/>
          <a:ext cx="0" cy="0"/>
          <a:chOff x="0" y="0"/>
          <a:chExt cx="0" cy="0"/>
        </a:xfrm>
      </p:grpSpPr>
      <p:sp>
        <p:nvSpPr>
          <p:cNvPr id="28" name="Google Shape;28;p3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ównanie" type="twoTxTwoObj">
  <p:cSld name="TWO_OBJECTS_WITH_TEXT">
    <p:spTree>
      <p:nvGrpSpPr>
        <p:cNvPr id="33" name="Shape 33"/>
        <p:cNvGrpSpPr/>
        <p:nvPr/>
      </p:nvGrpSpPr>
      <p:grpSpPr>
        <a:xfrm>
          <a:off x="0" y="0"/>
          <a:ext cx="0" cy="0"/>
          <a:chOff x="0" y="0"/>
          <a:chExt cx="0" cy="0"/>
        </a:xfrm>
      </p:grpSpPr>
      <p:sp>
        <p:nvSpPr>
          <p:cNvPr id="34" name="Google Shape;34;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6" name="Google Shape;36;p4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7" name="Google Shape;37;p4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8" name="Google Shape;38;p4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9" name="Google Shape;39;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lko tytuł" type="titleOnly">
  <p:cSld name="TITLE_ONLY">
    <p:spTree>
      <p:nvGrpSpPr>
        <p:cNvPr id="42" name="Shape 42"/>
        <p:cNvGrpSpPr/>
        <p:nvPr/>
      </p:nvGrpSpPr>
      <p:grpSpPr>
        <a:xfrm>
          <a:off x="0" y="0"/>
          <a:ext cx="0" cy="0"/>
          <a:chOff x="0" y="0"/>
          <a:chExt cx="0" cy="0"/>
        </a:xfrm>
      </p:grpSpPr>
      <p:sp>
        <p:nvSpPr>
          <p:cNvPr id="43" name="Google Shape;43;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sty" type="blank">
  <p:cSld name="BLANK">
    <p:spTree>
      <p:nvGrpSpPr>
        <p:cNvPr id="47" name="Shape 47"/>
        <p:cNvGrpSpPr/>
        <p:nvPr/>
      </p:nvGrpSpPr>
      <p:grpSpPr>
        <a:xfrm>
          <a:off x="0" y="0"/>
          <a:ext cx="0" cy="0"/>
          <a:chOff x="0" y="0"/>
          <a:chExt cx="0" cy="0"/>
        </a:xfrm>
      </p:grpSpPr>
      <p:sp>
        <p:nvSpPr>
          <p:cNvPr id="48" name="Google Shape;48;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awartość z podpisem" type="objTx">
  <p:cSld name="OBJECT_WITH_CAPTION_TEXT">
    <p:spTree>
      <p:nvGrpSpPr>
        <p:cNvPr id="51" name="Shape 51"/>
        <p:cNvGrpSpPr/>
        <p:nvPr/>
      </p:nvGrpSpPr>
      <p:grpSpPr>
        <a:xfrm>
          <a:off x="0" y="0"/>
          <a:ext cx="0" cy="0"/>
          <a:chOff x="0" y="0"/>
          <a:chExt cx="0" cy="0"/>
        </a:xfrm>
      </p:grpSpPr>
      <p:sp>
        <p:nvSpPr>
          <p:cNvPr id="52" name="Google Shape;52;p4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4" name="Google Shape;54;p4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5" name="Google Shape;55;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az z podpisem" type="picTx">
  <p:cSld name="PICTURE_WITH_CAPTION_TEXT">
    <p:spTree>
      <p:nvGrpSpPr>
        <p:cNvPr id="58" name="Shape 58"/>
        <p:cNvGrpSpPr/>
        <p:nvPr/>
      </p:nvGrpSpPr>
      <p:grpSpPr>
        <a:xfrm>
          <a:off x="0" y="0"/>
          <a:ext cx="0" cy="0"/>
          <a:chOff x="0" y="0"/>
          <a:chExt cx="0" cy="0"/>
        </a:xfrm>
      </p:grpSpPr>
      <p:sp>
        <p:nvSpPr>
          <p:cNvPr id="59" name="Google Shape;59;p4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4"/>
          <p:cNvSpPr/>
          <p:nvPr>
            <p:ph idx="2" type="pic"/>
          </p:nvPr>
        </p:nvSpPr>
        <p:spPr>
          <a:xfrm>
            <a:off x="1792288" y="612775"/>
            <a:ext cx="5486400" cy="4114800"/>
          </a:xfrm>
          <a:prstGeom prst="rect">
            <a:avLst/>
          </a:prstGeom>
          <a:noFill/>
          <a:ln>
            <a:noFill/>
          </a:ln>
        </p:spPr>
      </p:sp>
      <p:sp>
        <p:nvSpPr>
          <p:cNvPr id="61" name="Google Shape;61;p4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tuł i tekst pionowy" type="vertTx">
  <p:cSld name="VERTICAL_TEXT">
    <p:spTree>
      <p:nvGrpSpPr>
        <p:cNvPr id="65" name="Shape 65"/>
        <p:cNvGrpSpPr/>
        <p:nvPr/>
      </p:nvGrpSpPr>
      <p:grpSpPr>
        <a:xfrm>
          <a:off x="0" y="0"/>
          <a:ext cx="0" cy="0"/>
          <a:chOff x="0" y="0"/>
          <a:chExt cx="0" cy="0"/>
        </a:xfrm>
      </p:grpSpPr>
      <p:sp>
        <p:nvSpPr>
          <p:cNvPr id="66" name="Google Shape;66;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8" name="Google Shape;68;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l-PL"/>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0.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1.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4.pn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2.pn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2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hyperlink" Target="https://docplayer.org/29178271-Scaffolding-gabriele-kniffka-november-2010.html"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MaMlise-nagłówek-eng.jpg" id="88" name="Google Shape;88;p1"/>
          <p:cNvPicPr preferRelativeResize="0"/>
          <p:nvPr/>
        </p:nvPicPr>
        <p:blipFill rotWithShape="1">
          <a:blip r:embed="rId3">
            <a:alphaModFix/>
          </a:blip>
          <a:srcRect b="0" l="0" r="0" t="0"/>
          <a:stretch/>
        </p:blipFill>
        <p:spPr>
          <a:xfrm>
            <a:off x="0" y="44624"/>
            <a:ext cx="9136761" cy="1817804"/>
          </a:xfrm>
          <a:prstGeom prst="rect">
            <a:avLst/>
          </a:prstGeom>
          <a:noFill/>
          <a:ln>
            <a:noFill/>
          </a:ln>
        </p:spPr>
      </p:pic>
      <p:sp>
        <p:nvSpPr>
          <p:cNvPr id="89" name="Google Shape;89;p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889"/>
              <a:buNone/>
            </a:pPr>
            <a:r>
              <a:rPr b="1" lang="pl-PL" sz="3200"/>
              <a:t>Subject Specific Language-Sensitive Teaching</a:t>
            </a:r>
            <a:endParaRPr b="1" sz="3200"/>
          </a:p>
        </p:txBody>
      </p:sp>
      <p:sp>
        <p:nvSpPr>
          <p:cNvPr id="90" name="Google Shape;90;p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100000"/>
              </a:lnSpc>
              <a:spcBef>
                <a:spcPts val="0"/>
              </a:spcBef>
              <a:spcAft>
                <a:spcPts val="0"/>
              </a:spcAft>
              <a:buSzPct val="92753"/>
              <a:buNone/>
            </a:pPr>
            <a:r>
              <a:rPr b="1" lang="pl-PL" sz="3450"/>
              <a:t>Workshop 5</a:t>
            </a:r>
            <a:endParaRPr b="1" sz="3450"/>
          </a:p>
          <a:p>
            <a:pPr indent="0" lvl="0" marL="0" rtl="0" algn="ctr">
              <a:lnSpc>
                <a:spcPct val="100000"/>
              </a:lnSpc>
              <a:spcBef>
                <a:spcPts val="0"/>
              </a:spcBef>
              <a:spcAft>
                <a:spcPts val="0"/>
              </a:spcAft>
              <a:buClr>
                <a:srgbClr val="888888"/>
              </a:buClr>
              <a:buSzPct val="100000"/>
              <a:buNone/>
            </a:pPr>
            <a:r>
              <a:t/>
            </a:r>
            <a:endParaRPr/>
          </a:p>
          <a:p>
            <a:pPr indent="0" lvl="0" marL="0" rtl="0" algn="ctr">
              <a:lnSpc>
                <a:spcPct val="100000"/>
              </a:lnSpc>
              <a:spcBef>
                <a:spcPts val="0"/>
              </a:spcBef>
              <a:spcAft>
                <a:spcPts val="0"/>
              </a:spcAft>
              <a:buClr>
                <a:srgbClr val="888888"/>
              </a:buClr>
              <a:buSzPct val="100000"/>
              <a:buNone/>
            </a:pPr>
            <a:r>
              <a:t/>
            </a:r>
            <a:endParaRPr/>
          </a:p>
          <a:p>
            <a:pPr indent="0" lvl="0" marL="0" rtl="0" algn="ctr">
              <a:lnSpc>
                <a:spcPct val="115000"/>
              </a:lnSpc>
              <a:spcBef>
                <a:spcPts val="400"/>
              </a:spcBef>
              <a:spcAft>
                <a:spcPts val="0"/>
              </a:spcAft>
              <a:buClr>
                <a:schemeClr val="dk1"/>
              </a:buClr>
              <a:buSzPct val="64705"/>
              <a:buNone/>
            </a:pPr>
            <a:r>
              <a:rPr lang="pl-PL" sz="1700">
                <a:solidFill>
                  <a:schemeClr val="dk1"/>
                </a:solidFill>
              </a:rPr>
              <a:t>IO2 © 2023 by MaMLiSE is licensed under CC BY-NC-ND 4.0</a:t>
            </a:r>
            <a:endParaRPr/>
          </a:p>
        </p:txBody>
      </p:sp>
      <p:pic>
        <p:nvPicPr>
          <p:cNvPr descr="MaMlise-stopka.jpg" id="91" name="Google Shape;91;p1"/>
          <p:cNvPicPr preferRelativeResize="0"/>
          <p:nvPr/>
        </p:nvPicPr>
        <p:blipFill rotWithShape="1">
          <a:blip r:embed="rId4">
            <a:alphaModFix/>
          </a:blip>
          <a:srcRect b="0" l="0" r="0" t="0"/>
          <a:stretch/>
        </p:blipFill>
        <p:spPr>
          <a:xfrm>
            <a:off x="0" y="5681816"/>
            <a:ext cx="9144000" cy="117618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pl-PL" sz="3800"/>
              <a:t>Language sensitive teaching</a:t>
            </a:r>
            <a:endParaRPr sz="3800"/>
          </a:p>
        </p:txBody>
      </p:sp>
      <p:sp>
        <p:nvSpPr>
          <p:cNvPr id="149" name="Google Shape;149;p7"/>
          <p:cNvSpPr txBox="1"/>
          <p:nvPr>
            <p:ph idx="1" type="body"/>
          </p:nvPr>
        </p:nvSpPr>
        <p:spPr>
          <a:xfrm>
            <a:off x="159750" y="1732400"/>
            <a:ext cx="8824500" cy="4526100"/>
          </a:xfrm>
          <a:prstGeom prst="rect">
            <a:avLst/>
          </a:prstGeom>
          <a:noFill/>
          <a:ln>
            <a:noFill/>
          </a:ln>
        </p:spPr>
        <p:txBody>
          <a:bodyPr anchorCtr="0" anchor="t" bIns="45700" lIns="91425" spcFirstLastPara="1" rIns="91425" wrap="square" tIns="45700">
            <a:normAutofit/>
          </a:bodyPr>
          <a:lstStyle/>
          <a:p>
            <a:pPr indent="-361930" lvl="0" marL="457200" rtl="0" algn="just">
              <a:lnSpc>
                <a:spcPct val="110000"/>
              </a:lnSpc>
              <a:spcBef>
                <a:spcPts val="0"/>
              </a:spcBef>
              <a:spcAft>
                <a:spcPts val="0"/>
              </a:spcAft>
              <a:buClr>
                <a:srgbClr val="000000"/>
              </a:buClr>
              <a:buSzPts val="2100"/>
              <a:buFont typeface="Calibri"/>
              <a:buChar char="•"/>
            </a:pPr>
            <a:r>
              <a:rPr lang="pl-PL" sz="2100">
                <a:solidFill>
                  <a:srgbClr val="000000"/>
                </a:solidFill>
              </a:rPr>
              <a:t>Language Sensitive Teaching is…</a:t>
            </a:r>
            <a:endParaRPr sz="2100"/>
          </a:p>
          <a:p>
            <a:pPr indent="-361930" lvl="1" marL="914400" rtl="0" algn="just">
              <a:lnSpc>
                <a:spcPct val="110000"/>
              </a:lnSpc>
              <a:spcBef>
                <a:spcPts val="1800"/>
              </a:spcBef>
              <a:spcAft>
                <a:spcPts val="0"/>
              </a:spcAft>
              <a:buClr>
                <a:srgbClr val="000000"/>
              </a:buClr>
              <a:buSzPts val="2100"/>
              <a:buFont typeface="Calibri"/>
              <a:buChar char="–"/>
            </a:pPr>
            <a:r>
              <a:rPr lang="pl-PL" sz="2100">
                <a:solidFill>
                  <a:srgbClr val="000000"/>
                </a:solidFill>
              </a:rPr>
              <a:t>an important and supporting element for ALL pupils</a:t>
            </a:r>
            <a:endParaRPr sz="2100">
              <a:solidFill>
                <a:srgbClr val="000000"/>
              </a:solidFill>
            </a:endParaRPr>
          </a:p>
          <a:p>
            <a:pPr indent="-361959" lvl="1" marL="914400" rtl="0" algn="just">
              <a:lnSpc>
                <a:spcPct val="110000"/>
              </a:lnSpc>
              <a:spcBef>
                <a:spcPts val="1800"/>
              </a:spcBef>
              <a:spcAft>
                <a:spcPts val="0"/>
              </a:spcAft>
              <a:buClr>
                <a:srgbClr val="000000"/>
              </a:buClr>
              <a:buSzPts val="2100"/>
              <a:buFont typeface="Calibri"/>
              <a:buChar char="–"/>
            </a:pPr>
            <a:r>
              <a:rPr lang="pl-PL" sz="2100">
                <a:solidFill>
                  <a:srgbClr val="000000"/>
                </a:solidFill>
              </a:rPr>
              <a:t>not only relevant for pupils with migration background </a:t>
            </a:r>
            <a:endParaRPr sz="2100">
              <a:solidFill>
                <a:srgbClr val="000000"/>
              </a:solidFill>
            </a:endParaRPr>
          </a:p>
          <a:p>
            <a:pPr indent="-352167" lvl="0" marL="457200" rtl="0" algn="just">
              <a:lnSpc>
                <a:spcPct val="110000"/>
              </a:lnSpc>
              <a:spcBef>
                <a:spcPts val="1800"/>
              </a:spcBef>
              <a:spcAft>
                <a:spcPts val="0"/>
              </a:spcAft>
              <a:buClr>
                <a:srgbClr val="000000"/>
              </a:buClr>
              <a:buSzPts val="1946"/>
              <a:buFont typeface="Verdana"/>
              <a:buChar char="•"/>
            </a:pPr>
            <a:r>
              <a:rPr lang="pl-PL" sz="2100">
                <a:solidFill>
                  <a:srgbClr val="000000"/>
                </a:solidFill>
              </a:rPr>
              <a:t>Learning a second language acquisition features specific needs for support (e.g. grammar and vocabulary) </a:t>
            </a:r>
            <a:r>
              <a:rPr lang="pl-PL" sz="2500">
                <a:solidFill>
                  <a:srgbClr val="000000"/>
                </a:solidFill>
                <a:latin typeface="Verdana"/>
                <a:ea typeface="Verdana"/>
                <a:cs typeface="Verdana"/>
                <a:sym typeface="Verdana"/>
              </a:rPr>
              <a:t>	</a:t>
            </a:r>
            <a:r>
              <a:rPr lang="pl-PL" sz="2300">
                <a:solidFill>
                  <a:srgbClr val="000000"/>
                </a:solidFill>
                <a:latin typeface="Verdana"/>
                <a:ea typeface="Verdana"/>
                <a:cs typeface="Verdana"/>
                <a:sym typeface="Verdana"/>
              </a:rPr>
              <a:t>		</a:t>
            </a:r>
            <a:endParaRPr sz="3700"/>
          </a:p>
          <a:p>
            <a:pPr indent="457200" lvl="0" marL="1371600" rtl="0" algn="l">
              <a:lnSpc>
                <a:spcPct val="110000"/>
              </a:lnSpc>
              <a:spcBef>
                <a:spcPts val="1800"/>
              </a:spcBef>
              <a:spcAft>
                <a:spcPts val="0"/>
              </a:spcAft>
              <a:buClr>
                <a:srgbClr val="000000"/>
              </a:buClr>
              <a:buSzPts val="1946"/>
              <a:buNone/>
            </a:pPr>
            <a:r>
              <a:t/>
            </a:r>
            <a:endParaRPr sz="1800">
              <a:solidFill>
                <a:srgbClr val="000000"/>
              </a:solidFill>
            </a:endParaRPr>
          </a:p>
          <a:p>
            <a:pPr indent="-228600" lvl="0" marL="457200" rtl="0" algn="l">
              <a:lnSpc>
                <a:spcPct val="100000"/>
              </a:lnSpc>
              <a:spcBef>
                <a:spcPts val="360"/>
              </a:spcBef>
              <a:spcAft>
                <a:spcPts val="0"/>
              </a:spcAft>
              <a:buClr>
                <a:schemeClr val="dk1"/>
              </a:buClr>
              <a:buSzPts val="1946"/>
              <a:buNone/>
            </a:pPr>
            <a:r>
              <a:t/>
            </a:r>
            <a:endParaRPr/>
          </a:p>
        </p:txBody>
      </p:sp>
      <p:pic>
        <p:nvPicPr>
          <p:cNvPr id="150" name="Google Shape;150;p7"/>
          <p:cNvPicPr preferRelativeResize="0"/>
          <p:nvPr/>
        </p:nvPicPr>
        <p:blipFill rotWithShape="1">
          <a:blip r:embed="rId3">
            <a:alphaModFix/>
          </a:blip>
          <a:srcRect b="0" l="0" r="0" t="0"/>
          <a:stretch/>
        </p:blipFill>
        <p:spPr>
          <a:xfrm>
            <a:off x="7719942" y="4730059"/>
            <a:ext cx="938213" cy="1341438"/>
          </a:xfrm>
          <a:prstGeom prst="rect">
            <a:avLst/>
          </a:prstGeom>
          <a:noFill/>
          <a:ln>
            <a:noFill/>
          </a:ln>
        </p:spPr>
      </p:pic>
      <p:sp>
        <p:nvSpPr>
          <p:cNvPr id="151" name="Google Shape;151;p7"/>
          <p:cNvSpPr txBox="1"/>
          <p:nvPr/>
        </p:nvSpPr>
        <p:spPr>
          <a:xfrm>
            <a:off x="5893950" y="5861600"/>
            <a:ext cx="2428800" cy="396900"/>
          </a:xfrm>
          <a:prstGeom prst="rect">
            <a:avLst/>
          </a:prstGeom>
          <a:noFill/>
          <a:ln>
            <a:noFill/>
          </a:ln>
        </p:spPr>
        <p:txBody>
          <a:bodyPr anchorCtr="0" anchor="t" bIns="91425" lIns="91425" spcFirstLastPara="1" rIns="91425" wrap="square" tIns="91425">
            <a:noAutofit/>
          </a:bodyPr>
          <a:lstStyle/>
          <a:p>
            <a:pPr indent="0" lvl="0" marL="0" marR="0" rtl="0" algn="l">
              <a:lnSpc>
                <a:spcPct val="110000"/>
              </a:lnSpc>
              <a:spcBef>
                <a:spcPts val="1800"/>
              </a:spcBef>
              <a:spcAft>
                <a:spcPts val="0"/>
              </a:spcAft>
              <a:buClr>
                <a:schemeClr val="dk1"/>
              </a:buClr>
              <a:buSzPts val="1946"/>
              <a:buFont typeface="Arial"/>
              <a:buNone/>
            </a:pPr>
            <a:r>
              <a:rPr b="0" i="0" lang="pl-PL" sz="1500" u="none" cap="none" strike="noStrike">
                <a:solidFill>
                  <a:schemeClr val="dk1"/>
                </a:solidFill>
                <a:latin typeface="Calibri"/>
                <a:ea typeface="Calibri"/>
                <a:cs typeface="Calibri"/>
                <a:sym typeface="Calibri"/>
              </a:rPr>
              <a:t>(see Jeuk 2015: 54, 73) </a:t>
            </a:r>
            <a:r>
              <a:rPr b="0" i="0" lang="pl-PL" sz="1900" u="none" cap="none" strike="noStrike">
                <a:solidFill>
                  <a:schemeClr val="dk1"/>
                </a:solidFill>
                <a:latin typeface="Calibri"/>
                <a:ea typeface="Calibri"/>
                <a:cs typeface="Calibri"/>
                <a:sym typeface="Calibri"/>
              </a:rPr>
              <a:t> </a:t>
            </a:r>
            <a:r>
              <a:rPr b="0" i="0" lang="pl-PL" sz="14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pl-PL" sz="3800"/>
              <a:t>In this workshop…</a:t>
            </a:r>
            <a:endParaRPr sz="3800"/>
          </a:p>
        </p:txBody>
      </p:sp>
      <p:sp>
        <p:nvSpPr>
          <p:cNvPr id="157" name="Google Shape;157;p9"/>
          <p:cNvSpPr txBox="1"/>
          <p:nvPr>
            <p:ph idx="1" type="body"/>
          </p:nvPr>
        </p:nvSpPr>
        <p:spPr>
          <a:xfrm>
            <a:off x="457200" y="1600200"/>
            <a:ext cx="8389500" cy="4526100"/>
          </a:xfrm>
          <a:prstGeom prst="rect">
            <a:avLst/>
          </a:prstGeom>
          <a:noFill/>
          <a:ln>
            <a:noFill/>
          </a:ln>
        </p:spPr>
        <p:txBody>
          <a:bodyPr anchorCtr="0" anchor="t" bIns="45700" lIns="91425" spcFirstLastPara="1" rIns="91425" wrap="square" tIns="45700">
            <a:normAutofit/>
          </a:bodyPr>
          <a:lstStyle/>
          <a:p>
            <a:pPr indent="-362012" lvl="0" marL="457200" rtl="0" algn="just">
              <a:lnSpc>
                <a:spcPct val="110000"/>
              </a:lnSpc>
              <a:spcBef>
                <a:spcPts val="0"/>
              </a:spcBef>
              <a:spcAft>
                <a:spcPts val="0"/>
              </a:spcAft>
              <a:buClr>
                <a:srgbClr val="000000"/>
              </a:buClr>
              <a:buSzPts val="2100"/>
              <a:buFont typeface="Verdana"/>
              <a:buChar char="•"/>
            </a:pPr>
            <a:r>
              <a:rPr lang="pl-PL" sz="2100">
                <a:solidFill>
                  <a:srgbClr val="000000"/>
                </a:solidFill>
              </a:rPr>
              <a:t>we learn to </a:t>
            </a:r>
            <a:r>
              <a:rPr b="1" lang="pl-PL" sz="2100">
                <a:solidFill>
                  <a:srgbClr val="000000"/>
                </a:solidFill>
              </a:rPr>
              <a:t>analyse</a:t>
            </a:r>
            <a:r>
              <a:rPr lang="pl-PL" sz="2100">
                <a:solidFill>
                  <a:srgbClr val="000000"/>
                </a:solidFill>
              </a:rPr>
              <a:t> the functions of the specific language of texts in school books</a:t>
            </a:r>
            <a:endParaRPr sz="2100"/>
          </a:p>
          <a:p>
            <a:pPr indent="0" lvl="0" marL="457200" rtl="0" algn="just">
              <a:lnSpc>
                <a:spcPct val="110000"/>
              </a:lnSpc>
              <a:spcBef>
                <a:spcPts val="0"/>
              </a:spcBef>
              <a:spcAft>
                <a:spcPts val="0"/>
              </a:spcAft>
              <a:buClr>
                <a:srgbClr val="000000"/>
              </a:buClr>
              <a:buSzPts val="1800"/>
              <a:buNone/>
            </a:pPr>
            <a:r>
              <a:t/>
            </a:r>
            <a:endParaRPr sz="2100">
              <a:solidFill>
                <a:srgbClr val="000000"/>
              </a:solidFill>
            </a:endParaRPr>
          </a:p>
          <a:p>
            <a:pPr indent="-362012" lvl="0" marL="457200" rtl="0" algn="just">
              <a:lnSpc>
                <a:spcPct val="110000"/>
              </a:lnSpc>
              <a:spcBef>
                <a:spcPts val="0"/>
              </a:spcBef>
              <a:spcAft>
                <a:spcPts val="0"/>
              </a:spcAft>
              <a:buClr>
                <a:srgbClr val="000000"/>
              </a:buClr>
              <a:buSzPts val="2100"/>
              <a:buFont typeface="Verdana"/>
              <a:buChar char="•"/>
            </a:pPr>
            <a:r>
              <a:rPr lang="pl-PL" sz="2100">
                <a:solidFill>
                  <a:srgbClr val="000000"/>
                </a:solidFill>
              </a:rPr>
              <a:t>we apply </a:t>
            </a:r>
            <a:r>
              <a:rPr b="1" lang="pl-PL" sz="2100">
                <a:solidFill>
                  <a:srgbClr val="000000"/>
                </a:solidFill>
              </a:rPr>
              <a:t>strategies</a:t>
            </a:r>
            <a:r>
              <a:rPr lang="pl-PL" sz="2100">
                <a:solidFill>
                  <a:srgbClr val="000000"/>
                </a:solidFill>
              </a:rPr>
              <a:t> to handle language-based challenges in school books </a:t>
            </a:r>
            <a:r>
              <a:rPr lang="pl-PL" sz="2100"/>
              <a:t>and to prepare a part of a lesson based on a text from science schoolbooks</a:t>
            </a:r>
            <a:endParaRPr sz="2100"/>
          </a:p>
          <a:p>
            <a:pPr indent="0" lvl="0" marL="0" rtl="0" algn="l">
              <a:lnSpc>
                <a:spcPct val="110000"/>
              </a:lnSpc>
              <a:spcBef>
                <a:spcPts val="0"/>
              </a:spcBef>
              <a:spcAft>
                <a:spcPts val="0"/>
              </a:spcAft>
              <a:buSzPts val="1946"/>
              <a:buNone/>
            </a:pPr>
            <a:r>
              <a:t/>
            </a:r>
            <a:endParaRPr/>
          </a:p>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165ae74e6aa_0_23"/>
          <p:cNvSpPr txBox="1"/>
          <p:nvPr>
            <p:ph type="title"/>
          </p:nvPr>
        </p:nvSpPr>
        <p:spPr>
          <a:xfrm>
            <a:off x="-930925" y="208550"/>
            <a:ext cx="99207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pl-PL" sz="3800"/>
              <a:t>In this workshop…</a:t>
            </a:r>
            <a:endParaRPr sz="3800"/>
          </a:p>
        </p:txBody>
      </p:sp>
      <p:sp>
        <p:nvSpPr>
          <p:cNvPr id="163" name="Google Shape;163;g165ae74e6aa_0_23"/>
          <p:cNvSpPr txBox="1"/>
          <p:nvPr>
            <p:ph idx="1" type="body"/>
          </p:nvPr>
        </p:nvSpPr>
        <p:spPr>
          <a:xfrm>
            <a:off x="457200" y="1600200"/>
            <a:ext cx="5877300" cy="4526100"/>
          </a:xfrm>
          <a:prstGeom prst="rect">
            <a:avLst/>
          </a:prstGeom>
          <a:noFill/>
          <a:ln>
            <a:noFill/>
          </a:ln>
        </p:spPr>
        <p:txBody>
          <a:bodyPr anchorCtr="0" anchor="t" bIns="45700" lIns="91425" spcFirstLastPara="1" rIns="91425" wrap="square" tIns="45700">
            <a:normAutofit/>
          </a:bodyPr>
          <a:lstStyle/>
          <a:p>
            <a:pPr indent="-362012" lvl="0" marL="457200" rtl="0" algn="l">
              <a:lnSpc>
                <a:spcPct val="110000"/>
              </a:lnSpc>
              <a:spcBef>
                <a:spcPts val="0"/>
              </a:spcBef>
              <a:spcAft>
                <a:spcPts val="0"/>
              </a:spcAft>
              <a:buClr>
                <a:srgbClr val="000000"/>
              </a:buClr>
              <a:buSzPts val="2100"/>
              <a:buFont typeface="Verdana"/>
              <a:buChar char="•"/>
            </a:pPr>
            <a:r>
              <a:rPr lang="pl-PL" sz="2100">
                <a:solidFill>
                  <a:srgbClr val="000000"/>
                </a:solidFill>
              </a:rPr>
              <a:t>we learn to </a:t>
            </a:r>
            <a:r>
              <a:rPr b="1" lang="pl-PL" sz="2100">
                <a:solidFill>
                  <a:srgbClr val="000000"/>
                </a:solidFill>
              </a:rPr>
              <a:t>analyse</a:t>
            </a:r>
            <a:r>
              <a:rPr lang="pl-PL" sz="2100">
                <a:solidFill>
                  <a:srgbClr val="000000"/>
                </a:solidFill>
              </a:rPr>
              <a:t> the functions of the specific language of texts in school books</a:t>
            </a:r>
            <a:endParaRPr sz="2100"/>
          </a:p>
          <a:p>
            <a:pPr indent="0" lvl="0" marL="457200" rtl="0" algn="l">
              <a:lnSpc>
                <a:spcPct val="110000"/>
              </a:lnSpc>
              <a:spcBef>
                <a:spcPts val="0"/>
              </a:spcBef>
              <a:spcAft>
                <a:spcPts val="0"/>
              </a:spcAft>
              <a:buClr>
                <a:srgbClr val="000000"/>
              </a:buClr>
              <a:buSzPts val="1800"/>
              <a:buNone/>
            </a:pPr>
            <a:r>
              <a:t/>
            </a:r>
            <a:endParaRPr sz="2100">
              <a:solidFill>
                <a:srgbClr val="000000"/>
              </a:solidFill>
            </a:endParaRPr>
          </a:p>
          <a:p>
            <a:pPr indent="-362012" lvl="0" marL="457200" rtl="0" algn="l">
              <a:lnSpc>
                <a:spcPct val="110000"/>
              </a:lnSpc>
              <a:spcBef>
                <a:spcPts val="0"/>
              </a:spcBef>
              <a:spcAft>
                <a:spcPts val="0"/>
              </a:spcAft>
              <a:buClr>
                <a:srgbClr val="000000"/>
              </a:buClr>
              <a:buSzPts val="2100"/>
              <a:buFont typeface="Verdana"/>
              <a:buChar char="•"/>
            </a:pPr>
            <a:r>
              <a:rPr lang="pl-PL" sz="2100">
                <a:solidFill>
                  <a:srgbClr val="000000"/>
                </a:solidFill>
              </a:rPr>
              <a:t>we apply </a:t>
            </a:r>
            <a:r>
              <a:rPr b="1" lang="pl-PL" sz="2100">
                <a:solidFill>
                  <a:srgbClr val="000000"/>
                </a:solidFill>
              </a:rPr>
              <a:t>strategies</a:t>
            </a:r>
            <a:r>
              <a:rPr lang="pl-PL" sz="2100">
                <a:solidFill>
                  <a:srgbClr val="000000"/>
                </a:solidFill>
              </a:rPr>
              <a:t> to handle language-based challenges in school books and to prepare </a:t>
            </a:r>
            <a:r>
              <a:rPr lang="pl-PL" sz="2100"/>
              <a:t>a part of a lesson based on a text from science schoolbooks</a:t>
            </a:r>
            <a:r>
              <a:rPr lang="pl-PL" sz="2100">
                <a:solidFill>
                  <a:srgbClr val="000000"/>
                </a:solidFill>
              </a:rPr>
              <a:t> </a:t>
            </a:r>
            <a:endParaRPr sz="2100"/>
          </a:p>
          <a:p>
            <a:pPr indent="0" lvl="0" marL="0" rtl="0" algn="l">
              <a:lnSpc>
                <a:spcPct val="110000"/>
              </a:lnSpc>
              <a:spcBef>
                <a:spcPts val="0"/>
              </a:spcBef>
              <a:spcAft>
                <a:spcPts val="0"/>
              </a:spcAft>
              <a:buSzPts val="1946"/>
              <a:buNone/>
            </a:pPr>
            <a:r>
              <a:t/>
            </a:r>
            <a:endParaRPr/>
          </a:p>
          <a:p>
            <a:pPr indent="-228600" lvl="0" marL="457200" rtl="0" algn="l">
              <a:lnSpc>
                <a:spcPct val="100000"/>
              </a:lnSpc>
              <a:spcBef>
                <a:spcPts val="360"/>
              </a:spcBef>
              <a:spcAft>
                <a:spcPts val="0"/>
              </a:spcAft>
              <a:buClr>
                <a:schemeClr val="dk1"/>
              </a:buClr>
              <a:buSzPts val="1800"/>
              <a:buNone/>
            </a:pPr>
            <a:r>
              <a:t/>
            </a:r>
            <a:endParaRPr/>
          </a:p>
        </p:txBody>
      </p:sp>
      <p:sp>
        <p:nvSpPr>
          <p:cNvPr id="164" name="Google Shape;164;g165ae74e6aa_0_23"/>
          <p:cNvSpPr/>
          <p:nvPr/>
        </p:nvSpPr>
        <p:spPr>
          <a:xfrm>
            <a:off x="6334500" y="1450000"/>
            <a:ext cx="2146200" cy="1404300"/>
          </a:xfrm>
          <a:prstGeom prst="wedgeRectCallout">
            <a:avLst>
              <a:gd fmla="val -69998" name="adj1"/>
              <a:gd fmla="val 16772"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pl-PL" sz="1700" u="none" cap="none" strike="noStrike">
                <a:solidFill>
                  <a:schemeClr val="dk1"/>
                </a:solidFill>
                <a:latin typeface="Calibri"/>
                <a:ea typeface="Calibri"/>
                <a:cs typeface="Calibri"/>
                <a:sym typeface="Calibri"/>
              </a:rPr>
              <a:t>Functional view on language as a tool for raising awareness of linguistic challenges in texts</a:t>
            </a:r>
            <a:endParaRPr b="0" i="0" sz="17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61981" lvl="0" marL="457200" rtl="0" algn="just">
              <a:lnSpc>
                <a:spcPct val="110000"/>
              </a:lnSpc>
              <a:spcBef>
                <a:spcPts val="0"/>
              </a:spcBef>
              <a:spcAft>
                <a:spcPts val="0"/>
              </a:spcAft>
              <a:buClr>
                <a:srgbClr val="000000"/>
              </a:buClr>
              <a:buSzPts val="2100"/>
              <a:buFont typeface="Calibri"/>
              <a:buChar char="•"/>
            </a:pPr>
            <a:r>
              <a:rPr lang="pl-PL" sz="2100">
                <a:solidFill>
                  <a:srgbClr val="000000"/>
                </a:solidFill>
              </a:rPr>
              <a:t>language is used in subject lessons to </a:t>
            </a:r>
            <a:endParaRPr sz="2100">
              <a:solidFill>
                <a:srgbClr val="000000"/>
              </a:solidFill>
            </a:endParaRPr>
          </a:p>
          <a:p>
            <a:pPr indent="-361981" lvl="1" marL="914400" rtl="0" algn="just">
              <a:lnSpc>
                <a:spcPct val="110000"/>
              </a:lnSpc>
              <a:spcBef>
                <a:spcPts val="0"/>
              </a:spcBef>
              <a:spcAft>
                <a:spcPts val="0"/>
              </a:spcAft>
              <a:buClr>
                <a:srgbClr val="000000"/>
              </a:buClr>
              <a:buSzPts val="2100"/>
              <a:buFont typeface="Calibri"/>
              <a:buChar char="–"/>
            </a:pPr>
            <a:r>
              <a:rPr lang="pl-PL" sz="2100">
                <a:solidFill>
                  <a:srgbClr val="000000"/>
                </a:solidFill>
              </a:rPr>
              <a:t>communicate and transfer knowledge</a:t>
            </a:r>
            <a:endParaRPr sz="2100">
              <a:solidFill>
                <a:srgbClr val="000000"/>
              </a:solidFill>
            </a:endParaRPr>
          </a:p>
          <a:p>
            <a:pPr indent="-361981" lvl="1" marL="914400" rtl="0" algn="just">
              <a:lnSpc>
                <a:spcPct val="110000"/>
              </a:lnSpc>
              <a:spcBef>
                <a:spcPts val="0"/>
              </a:spcBef>
              <a:spcAft>
                <a:spcPts val="0"/>
              </a:spcAft>
              <a:buClr>
                <a:srgbClr val="000000"/>
              </a:buClr>
              <a:buSzPts val="2100"/>
              <a:buFont typeface="Calibri"/>
              <a:buChar char="–"/>
            </a:pPr>
            <a:r>
              <a:rPr lang="pl-PL" sz="2100">
                <a:solidFill>
                  <a:srgbClr val="000000"/>
                </a:solidFill>
              </a:rPr>
              <a:t>reproduce content to show that pupils understand </a:t>
            </a:r>
            <a:endParaRPr sz="2100">
              <a:solidFill>
                <a:srgbClr val="000000"/>
              </a:solidFill>
            </a:endParaRPr>
          </a:p>
          <a:p>
            <a:pPr indent="-361981" lvl="1" marL="914400" rtl="0" algn="just">
              <a:lnSpc>
                <a:spcPct val="110000"/>
              </a:lnSpc>
              <a:spcBef>
                <a:spcPts val="0"/>
              </a:spcBef>
              <a:spcAft>
                <a:spcPts val="0"/>
              </a:spcAft>
              <a:buClr>
                <a:srgbClr val="000000"/>
              </a:buClr>
              <a:buSzPts val="2100"/>
              <a:buFont typeface="Calibri"/>
              <a:buChar char="–"/>
            </a:pPr>
            <a:r>
              <a:rPr lang="pl-PL" sz="2100">
                <a:solidFill>
                  <a:srgbClr val="000000"/>
                </a:solidFill>
              </a:rPr>
              <a:t>think through abstract and complex phenomena </a:t>
            </a:r>
            <a:endParaRPr sz="2100"/>
          </a:p>
          <a:p>
            <a:pPr indent="0" lvl="0" marL="457200" rtl="0" algn="just">
              <a:lnSpc>
                <a:spcPct val="110000"/>
              </a:lnSpc>
              <a:spcBef>
                <a:spcPts val="0"/>
              </a:spcBef>
              <a:spcAft>
                <a:spcPts val="0"/>
              </a:spcAft>
              <a:buClr>
                <a:srgbClr val="000000"/>
              </a:buClr>
              <a:buSzPts val="1800"/>
              <a:buNone/>
            </a:pPr>
            <a:r>
              <a:rPr lang="pl-PL" sz="2100">
                <a:solidFill>
                  <a:srgbClr val="000000"/>
                </a:solidFill>
              </a:rPr>
              <a:t>		</a:t>
            </a:r>
            <a:endParaRPr sz="2100">
              <a:solidFill>
                <a:srgbClr val="000000"/>
              </a:solidFill>
            </a:endParaRPr>
          </a:p>
          <a:p>
            <a:pPr indent="0" lvl="0" marL="457200" rtl="0" algn="just">
              <a:lnSpc>
                <a:spcPct val="110000"/>
              </a:lnSpc>
              <a:spcBef>
                <a:spcPts val="0"/>
              </a:spcBef>
              <a:spcAft>
                <a:spcPts val="0"/>
              </a:spcAft>
              <a:buClr>
                <a:srgbClr val="000000"/>
              </a:buClr>
              <a:buSzPts val="1800"/>
              <a:buNone/>
            </a:pPr>
            <a:r>
              <a:t/>
            </a:r>
            <a:endParaRPr sz="2100">
              <a:solidFill>
                <a:srgbClr val="000000"/>
              </a:solidFill>
            </a:endParaRPr>
          </a:p>
          <a:p>
            <a:pPr indent="0" lvl="0" marL="0" rtl="0" algn="just">
              <a:lnSpc>
                <a:spcPct val="110000"/>
              </a:lnSpc>
              <a:spcBef>
                <a:spcPts val="0"/>
              </a:spcBef>
              <a:spcAft>
                <a:spcPts val="0"/>
              </a:spcAft>
              <a:buSzPts val="1946"/>
              <a:buNone/>
            </a:pPr>
            <a:r>
              <a:rPr lang="pl-PL" sz="2100">
                <a:solidFill>
                  <a:srgbClr val="000000"/>
                </a:solidFill>
              </a:rPr>
              <a:t>→ the language which needs to be received and produced by pupils can differ from the language which they are used to in everyday context</a:t>
            </a:r>
            <a:endParaRPr sz="2100">
              <a:solidFill>
                <a:srgbClr val="FF0000"/>
              </a:solidFill>
            </a:endParaRPr>
          </a:p>
        </p:txBody>
      </p:sp>
      <p:sp>
        <p:nvSpPr>
          <p:cNvPr id="170" name="Google Shape;170;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620"/>
              <a:buNone/>
            </a:pPr>
            <a:r>
              <a:rPr lang="pl-PL" sz="3800"/>
              <a:t>The functions of language and what can be challenging for pupils</a:t>
            </a:r>
            <a:endParaRPr sz="3800"/>
          </a:p>
        </p:txBody>
      </p:sp>
      <p:sp>
        <p:nvSpPr>
          <p:cNvPr id="171" name="Google Shape;171;p10"/>
          <p:cNvSpPr txBox="1"/>
          <p:nvPr/>
        </p:nvSpPr>
        <p:spPr>
          <a:xfrm>
            <a:off x="3814325" y="3286050"/>
            <a:ext cx="5207100" cy="285900"/>
          </a:xfrm>
          <a:prstGeom prst="rect">
            <a:avLst/>
          </a:prstGeom>
          <a:noFill/>
          <a:ln>
            <a:noFill/>
          </a:ln>
        </p:spPr>
        <p:txBody>
          <a:bodyPr anchorCtr="0" anchor="t" bIns="91425" lIns="91425" spcFirstLastPara="1" rIns="91425" wrap="square" tIns="91425">
            <a:noAutofit/>
          </a:bodyPr>
          <a:lstStyle/>
          <a:p>
            <a:pPr indent="0" lvl="0" marL="457200" marR="0" rtl="0" algn="l">
              <a:lnSpc>
                <a:spcPct val="110000"/>
              </a:lnSpc>
              <a:spcBef>
                <a:spcPts val="0"/>
              </a:spcBef>
              <a:spcAft>
                <a:spcPts val="0"/>
              </a:spcAft>
              <a:buClr>
                <a:schemeClr val="dk1"/>
              </a:buClr>
              <a:buSzPts val="1800"/>
              <a:buFont typeface="Arial"/>
              <a:buNone/>
            </a:pPr>
            <a:r>
              <a:rPr b="0" i="0" lang="pl-PL" sz="1500" u="none" cap="none" strike="noStrike">
                <a:solidFill>
                  <a:schemeClr val="dk1"/>
                </a:solidFill>
                <a:latin typeface="Calibri"/>
                <a:ea typeface="Calibri"/>
                <a:cs typeface="Calibri"/>
                <a:sym typeface="Calibri"/>
              </a:rPr>
              <a:t>(following Halliday 1978, 1985; Morek &amp; Heller 2012)</a:t>
            </a:r>
            <a:endParaRPr b="0" i="0" sz="1500" u="none" cap="none" strike="noStrik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18753cf6bbb_0_1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361981" lvl="0" marL="457200" rtl="0" algn="just">
              <a:lnSpc>
                <a:spcPct val="110000"/>
              </a:lnSpc>
              <a:spcBef>
                <a:spcPts val="0"/>
              </a:spcBef>
              <a:spcAft>
                <a:spcPts val="0"/>
              </a:spcAft>
              <a:buClr>
                <a:srgbClr val="000000"/>
              </a:buClr>
              <a:buSzPts val="2100"/>
              <a:buFont typeface="Calibri"/>
              <a:buChar char="•"/>
            </a:pPr>
            <a:r>
              <a:rPr lang="pl-PL" sz="2100">
                <a:solidFill>
                  <a:srgbClr val="000000"/>
                </a:solidFill>
              </a:rPr>
              <a:t>examples: You use (and pupils need to use) different language </a:t>
            </a:r>
            <a:endParaRPr sz="2100">
              <a:solidFill>
                <a:srgbClr val="000000"/>
              </a:solidFill>
            </a:endParaRPr>
          </a:p>
          <a:p>
            <a:pPr indent="-361981" lvl="1" marL="914400" rtl="0" algn="just">
              <a:lnSpc>
                <a:spcPct val="110000"/>
              </a:lnSpc>
              <a:spcBef>
                <a:spcPts val="0"/>
              </a:spcBef>
              <a:spcAft>
                <a:spcPts val="0"/>
              </a:spcAft>
              <a:buClr>
                <a:srgbClr val="000000"/>
              </a:buClr>
              <a:buSzPts val="2100"/>
              <a:buFont typeface="Calibri"/>
              <a:buChar char="–"/>
            </a:pPr>
            <a:r>
              <a:rPr lang="pl-PL" sz="2100">
                <a:solidFill>
                  <a:srgbClr val="000000"/>
                </a:solidFill>
              </a:rPr>
              <a:t>to describe the process of photosynthesis or what happens on a birthday party last weekend</a:t>
            </a:r>
            <a:endParaRPr sz="2100">
              <a:solidFill>
                <a:srgbClr val="000000"/>
              </a:solidFill>
            </a:endParaRPr>
          </a:p>
          <a:p>
            <a:pPr indent="-361981" lvl="1" marL="914400" rtl="0" algn="just">
              <a:lnSpc>
                <a:spcPct val="110000"/>
              </a:lnSpc>
              <a:spcBef>
                <a:spcPts val="0"/>
              </a:spcBef>
              <a:spcAft>
                <a:spcPts val="0"/>
              </a:spcAft>
              <a:buClr>
                <a:srgbClr val="000000"/>
              </a:buClr>
              <a:buSzPts val="2100"/>
              <a:buFont typeface="Calibri"/>
              <a:buChar char="–"/>
            </a:pPr>
            <a:r>
              <a:rPr lang="pl-PL" sz="2100">
                <a:solidFill>
                  <a:srgbClr val="000000"/>
                </a:solidFill>
              </a:rPr>
              <a:t>to explain the process of photosynthesis in a test or in a learning situation with other pupils (or in a conversation with a friend on a birthday party)</a:t>
            </a:r>
            <a:endParaRPr sz="2100">
              <a:solidFill>
                <a:srgbClr val="000000"/>
              </a:solidFill>
            </a:endParaRPr>
          </a:p>
          <a:p>
            <a:pPr indent="-361981" lvl="1" marL="914400" rtl="0" algn="just">
              <a:lnSpc>
                <a:spcPct val="110000"/>
              </a:lnSpc>
              <a:spcBef>
                <a:spcPts val="0"/>
              </a:spcBef>
              <a:spcAft>
                <a:spcPts val="0"/>
              </a:spcAft>
              <a:buClr>
                <a:srgbClr val="000000"/>
              </a:buClr>
              <a:buSzPts val="2100"/>
              <a:buFont typeface="Calibri"/>
              <a:buChar char="–"/>
            </a:pPr>
            <a:r>
              <a:rPr lang="pl-PL" sz="2100">
                <a:solidFill>
                  <a:srgbClr val="000000"/>
                </a:solidFill>
              </a:rPr>
              <a:t>to acquire knowledge about the process of photosynthesis or to summarize the acquired knowledge</a:t>
            </a:r>
            <a:endParaRPr sz="2100">
              <a:solidFill>
                <a:srgbClr val="000000"/>
              </a:solidFill>
            </a:endParaRPr>
          </a:p>
        </p:txBody>
      </p:sp>
      <p:sp>
        <p:nvSpPr>
          <p:cNvPr id="177" name="Google Shape;177;g18753cf6bbb_0_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620"/>
              <a:buNone/>
            </a:pPr>
            <a:r>
              <a:rPr lang="pl-PL" sz="3800"/>
              <a:t>The functions of language and what can be challenging for pupils</a:t>
            </a:r>
            <a:endParaRPr sz="3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18753cf6bbb_0_1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just">
              <a:lnSpc>
                <a:spcPct val="110000"/>
              </a:lnSpc>
              <a:spcBef>
                <a:spcPts val="0"/>
              </a:spcBef>
              <a:spcAft>
                <a:spcPts val="0"/>
              </a:spcAft>
              <a:buSzPts val="1800"/>
              <a:buNone/>
            </a:pPr>
            <a:r>
              <a:rPr lang="pl-PL" sz="2100">
                <a:solidFill>
                  <a:srgbClr val="000000"/>
                </a:solidFill>
              </a:rPr>
              <a:t>=&gt; language differs </a:t>
            </a:r>
            <a:r>
              <a:rPr lang="pl-PL" sz="2100"/>
              <a:t>depending on </a:t>
            </a:r>
            <a:endParaRPr sz="2100"/>
          </a:p>
          <a:p>
            <a:pPr indent="-361950" lvl="1" marL="914400" rtl="0" algn="just">
              <a:lnSpc>
                <a:spcPct val="110000"/>
              </a:lnSpc>
              <a:spcBef>
                <a:spcPts val="0"/>
              </a:spcBef>
              <a:spcAft>
                <a:spcPts val="0"/>
              </a:spcAft>
              <a:buSzPts val="2100"/>
              <a:buFont typeface="Calibri"/>
              <a:buChar char="–"/>
            </a:pPr>
            <a:r>
              <a:rPr lang="pl-PL" sz="2100"/>
              <a:t>the content</a:t>
            </a:r>
            <a:endParaRPr sz="2100"/>
          </a:p>
          <a:p>
            <a:pPr indent="-361950" lvl="1" marL="914400" rtl="0" algn="just">
              <a:lnSpc>
                <a:spcPct val="110000"/>
              </a:lnSpc>
              <a:spcBef>
                <a:spcPts val="0"/>
              </a:spcBef>
              <a:spcAft>
                <a:spcPts val="0"/>
              </a:spcAft>
              <a:buSzPts val="2100"/>
              <a:buFont typeface="Calibri"/>
              <a:buChar char="–"/>
            </a:pPr>
            <a:r>
              <a:rPr lang="pl-PL" sz="2100"/>
              <a:t>the participants in the communication situation and their intention</a:t>
            </a:r>
            <a:endParaRPr sz="2100"/>
          </a:p>
          <a:p>
            <a:pPr indent="-361950" lvl="1" marL="914400" rtl="0" algn="just">
              <a:lnSpc>
                <a:spcPct val="110000"/>
              </a:lnSpc>
              <a:spcBef>
                <a:spcPts val="0"/>
              </a:spcBef>
              <a:spcAft>
                <a:spcPts val="0"/>
              </a:spcAft>
              <a:buSzPts val="2100"/>
              <a:buFont typeface="Calibri"/>
              <a:buChar char="–"/>
            </a:pPr>
            <a:r>
              <a:rPr lang="pl-PL" sz="2100"/>
              <a:t>the medium in which communication takes place</a:t>
            </a:r>
            <a:r>
              <a:rPr lang="pl-PL" sz="2100">
                <a:solidFill>
                  <a:srgbClr val="000000"/>
                </a:solidFill>
              </a:rPr>
              <a:t> </a:t>
            </a:r>
            <a:endParaRPr sz="2100">
              <a:solidFill>
                <a:srgbClr val="000000"/>
              </a:solidFill>
            </a:endParaRPr>
          </a:p>
        </p:txBody>
      </p:sp>
      <p:sp>
        <p:nvSpPr>
          <p:cNvPr id="183" name="Google Shape;183;g18753cf6bbb_0_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620"/>
              <a:buNone/>
            </a:pPr>
            <a:r>
              <a:rPr lang="pl-PL" sz="3800"/>
              <a:t>The functions of language and what can be challenging for pupils</a:t>
            </a:r>
            <a:endParaRPr sz="3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28d8f34980b_0_17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just">
              <a:lnSpc>
                <a:spcPct val="110000"/>
              </a:lnSpc>
              <a:spcBef>
                <a:spcPts val="0"/>
              </a:spcBef>
              <a:spcAft>
                <a:spcPts val="0"/>
              </a:spcAft>
              <a:buSzPts val="1800"/>
              <a:buNone/>
            </a:pPr>
            <a:r>
              <a:rPr lang="pl-PL" sz="2100">
                <a:solidFill>
                  <a:srgbClr val="000000"/>
                </a:solidFill>
              </a:rPr>
              <a:t>=&gt; language differs </a:t>
            </a:r>
            <a:r>
              <a:rPr lang="pl-PL" sz="2100"/>
              <a:t>depending on </a:t>
            </a:r>
            <a:endParaRPr sz="2100"/>
          </a:p>
          <a:p>
            <a:pPr indent="-361950" lvl="1" marL="914400" rtl="0" algn="just">
              <a:lnSpc>
                <a:spcPct val="110000"/>
              </a:lnSpc>
              <a:spcBef>
                <a:spcPts val="0"/>
              </a:spcBef>
              <a:spcAft>
                <a:spcPts val="0"/>
              </a:spcAft>
              <a:buSzPts val="2100"/>
              <a:buFont typeface="Calibri"/>
              <a:buChar char="–"/>
            </a:pPr>
            <a:r>
              <a:rPr lang="pl-PL" sz="2100"/>
              <a:t>the content</a:t>
            </a:r>
            <a:endParaRPr sz="2100"/>
          </a:p>
          <a:p>
            <a:pPr indent="-361950" lvl="1" marL="914400" rtl="0" algn="just">
              <a:lnSpc>
                <a:spcPct val="110000"/>
              </a:lnSpc>
              <a:spcBef>
                <a:spcPts val="0"/>
              </a:spcBef>
              <a:spcAft>
                <a:spcPts val="0"/>
              </a:spcAft>
              <a:buSzPts val="2100"/>
              <a:buFont typeface="Calibri"/>
              <a:buChar char="–"/>
            </a:pPr>
            <a:r>
              <a:rPr lang="pl-PL" sz="2100"/>
              <a:t>the participants of the communication situation and their intention</a:t>
            </a:r>
            <a:endParaRPr sz="2100"/>
          </a:p>
          <a:p>
            <a:pPr indent="-361950" lvl="1" marL="914400" rtl="0" algn="just">
              <a:lnSpc>
                <a:spcPct val="110000"/>
              </a:lnSpc>
              <a:spcBef>
                <a:spcPts val="0"/>
              </a:spcBef>
              <a:spcAft>
                <a:spcPts val="0"/>
              </a:spcAft>
              <a:buSzPts val="2100"/>
              <a:buFont typeface="Calibri"/>
              <a:buChar char="–"/>
            </a:pPr>
            <a:r>
              <a:rPr lang="pl-PL" sz="2100"/>
              <a:t>the medium in which communication takes place</a:t>
            </a:r>
            <a:r>
              <a:rPr lang="pl-PL" sz="2100">
                <a:solidFill>
                  <a:srgbClr val="000000"/>
                </a:solidFill>
              </a:rPr>
              <a:t> </a:t>
            </a:r>
            <a:endParaRPr sz="2100">
              <a:solidFill>
                <a:srgbClr val="000000"/>
              </a:solidFill>
            </a:endParaRPr>
          </a:p>
        </p:txBody>
      </p:sp>
      <p:sp>
        <p:nvSpPr>
          <p:cNvPr id="189" name="Google Shape;189;g28d8f34980b_0_17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620"/>
              <a:buNone/>
            </a:pPr>
            <a:r>
              <a:rPr lang="pl-PL" sz="3800"/>
              <a:t>The functions of language and what can be challenging for pupils</a:t>
            </a:r>
            <a:endParaRPr sz="3800"/>
          </a:p>
        </p:txBody>
      </p:sp>
      <p:sp>
        <p:nvSpPr>
          <p:cNvPr id="190" name="Google Shape;190;g28d8f34980b_0_171"/>
          <p:cNvSpPr/>
          <p:nvPr/>
        </p:nvSpPr>
        <p:spPr>
          <a:xfrm>
            <a:off x="5239200" y="3429000"/>
            <a:ext cx="3447600" cy="1911300"/>
          </a:xfrm>
          <a:prstGeom prst="wedgeRoundRectCallout">
            <a:avLst>
              <a:gd fmla="val -78113" name="adj1"/>
              <a:gd fmla="val -35402"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0" i="0" lang="pl-PL" sz="2100" u="none" cap="none" strike="noStrike">
                <a:solidFill>
                  <a:srgbClr val="000000"/>
                </a:solidFill>
                <a:latin typeface="Calibri"/>
                <a:ea typeface="Calibri"/>
                <a:cs typeface="Calibri"/>
                <a:sym typeface="Calibri"/>
              </a:rPr>
              <a:t>… but what exactly can be challenging for pupils considering the language in subject lessons?</a:t>
            </a:r>
            <a:endParaRPr b="0" i="0" sz="2100" u="none" cap="none" strike="noStrik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18753cf6bbb_0_6"/>
          <p:cNvSpPr txBox="1"/>
          <p:nvPr>
            <p:ph idx="1" type="body"/>
          </p:nvPr>
        </p:nvSpPr>
        <p:spPr>
          <a:xfrm>
            <a:off x="997875" y="1600200"/>
            <a:ext cx="7689000" cy="4526100"/>
          </a:xfrm>
          <a:prstGeom prst="rect">
            <a:avLst/>
          </a:prstGeom>
          <a:noFill/>
          <a:ln>
            <a:noFill/>
          </a:ln>
        </p:spPr>
        <p:txBody>
          <a:bodyPr anchorCtr="0" anchor="t" bIns="45700" lIns="91425" spcFirstLastPara="1" rIns="91425" wrap="square" tIns="45700">
            <a:normAutofit/>
          </a:bodyPr>
          <a:lstStyle/>
          <a:p>
            <a:pPr indent="-361950" lvl="0" marL="457200" rtl="0" algn="just">
              <a:lnSpc>
                <a:spcPct val="110000"/>
              </a:lnSpc>
              <a:spcBef>
                <a:spcPts val="0"/>
              </a:spcBef>
              <a:spcAft>
                <a:spcPts val="0"/>
              </a:spcAft>
              <a:buClr>
                <a:srgbClr val="000000"/>
              </a:buClr>
              <a:buSzPts val="2100"/>
              <a:buFont typeface="Calibri"/>
              <a:buChar char="•"/>
            </a:pPr>
            <a:r>
              <a:rPr lang="pl-PL" sz="2100">
                <a:solidFill>
                  <a:srgbClr val="000000"/>
                </a:solidFill>
              </a:rPr>
              <a:t>language-based challenges for pupils can occur if they are not familiar with</a:t>
            </a:r>
            <a:endParaRPr sz="2100">
              <a:solidFill>
                <a:srgbClr val="000000"/>
              </a:solidFill>
            </a:endParaRPr>
          </a:p>
          <a:p>
            <a:pPr indent="-361950" lvl="1" marL="914400" rtl="0" algn="just">
              <a:lnSpc>
                <a:spcPct val="110000"/>
              </a:lnSpc>
              <a:spcBef>
                <a:spcPts val="0"/>
              </a:spcBef>
              <a:spcAft>
                <a:spcPts val="0"/>
              </a:spcAft>
              <a:buClr>
                <a:srgbClr val="000000"/>
              </a:buClr>
              <a:buSzPts val="2100"/>
              <a:buFont typeface="Calibri"/>
              <a:buChar char="–"/>
            </a:pPr>
            <a:r>
              <a:rPr lang="pl-PL" sz="2100">
                <a:solidFill>
                  <a:srgbClr val="000000"/>
                </a:solidFill>
              </a:rPr>
              <a:t>specific forms (which can fulfill different functions)</a:t>
            </a:r>
            <a:endParaRPr sz="2100">
              <a:solidFill>
                <a:srgbClr val="000000"/>
              </a:solidFill>
            </a:endParaRPr>
          </a:p>
          <a:p>
            <a:pPr indent="-361950" lvl="1" marL="914400" rtl="0" algn="just">
              <a:lnSpc>
                <a:spcPct val="110000"/>
              </a:lnSpc>
              <a:spcBef>
                <a:spcPts val="0"/>
              </a:spcBef>
              <a:spcAft>
                <a:spcPts val="0"/>
              </a:spcAft>
              <a:buClr>
                <a:srgbClr val="000000"/>
              </a:buClr>
              <a:buSzPts val="2100"/>
              <a:buFont typeface="Calibri"/>
              <a:buChar char="–"/>
            </a:pPr>
            <a:r>
              <a:rPr lang="pl-PL" sz="2100">
                <a:solidFill>
                  <a:srgbClr val="000000"/>
                </a:solidFill>
              </a:rPr>
              <a:t>specific functions (which can be fulfilled by different forms)</a:t>
            </a:r>
            <a:endParaRPr sz="2100">
              <a:solidFill>
                <a:srgbClr val="000000"/>
              </a:solidFill>
            </a:endParaRPr>
          </a:p>
          <a:p>
            <a:pPr indent="-361950" lvl="1" marL="914400" rtl="0" algn="just">
              <a:lnSpc>
                <a:spcPct val="110000"/>
              </a:lnSpc>
              <a:spcBef>
                <a:spcPts val="0"/>
              </a:spcBef>
              <a:spcAft>
                <a:spcPts val="0"/>
              </a:spcAft>
              <a:buClr>
                <a:srgbClr val="000000"/>
              </a:buClr>
              <a:buSzPts val="2100"/>
              <a:buFont typeface="Calibri"/>
              <a:buChar char="–"/>
            </a:pPr>
            <a:r>
              <a:rPr lang="pl-PL" sz="2100">
                <a:solidFill>
                  <a:srgbClr val="000000"/>
                </a:solidFill>
              </a:rPr>
              <a:t>the specific connection of form in function </a:t>
            </a:r>
            <a:endParaRPr sz="2100">
              <a:solidFill>
                <a:srgbClr val="000000"/>
              </a:solidFill>
            </a:endParaRPr>
          </a:p>
        </p:txBody>
      </p:sp>
      <p:sp>
        <p:nvSpPr>
          <p:cNvPr id="196" name="Google Shape;196;g18753cf6bbb_0_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620"/>
              <a:buNone/>
            </a:pPr>
            <a:r>
              <a:rPr lang="pl-PL" sz="3800"/>
              <a:t>The functions of language and what can be challenging for pupils</a:t>
            </a:r>
            <a:endParaRPr sz="3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189fd1e697b_0_5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38571"/>
              <a:buNone/>
            </a:pPr>
            <a:r>
              <a:rPr lang="pl-PL" sz="4200"/>
              <a:t>Introductory small-step tasks (learning maths tasks)</a:t>
            </a:r>
            <a:r>
              <a:rPr lang="pl-PL" sz="2900">
                <a:latin typeface="Verdana"/>
                <a:ea typeface="Verdana"/>
                <a:cs typeface="Verdana"/>
                <a:sym typeface="Verdana"/>
              </a:rPr>
              <a:t> </a:t>
            </a:r>
            <a:endParaRPr sz="4160">
              <a:latin typeface="Verdana"/>
              <a:ea typeface="Verdana"/>
              <a:cs typeface="Verdana"/>
              <a:sym typeface="Verdana"/>
            </a:endParaRPr>
          </a:p>
        </p:txBody>
      </p:sp>
      <p:sp>
        <p:nvSpPr>
          <p:cNvPr id="202" name="Google Shape;202;g189fd1e697b_0_5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0" rtl="0" algn="just">
              <a:lnSpc>
                <a:spcPct val="115000"/>
              </a:lnSpc>
              <a:spcBef>
                <a:spcPts val="1200"/>
              </a:spcBef>
              <a:spcAft>
                <a:spcPts val="0"/>
              </a:spcAft>
              <a:buSzPts val="2118"/>
              <a:buNone/>
            </a:pPr>
            <a:r>
              <a:t/>
            </a:r>
            <a:endParaRPr sz="2400">
              <a:latin typeface="Verdana"/>
              <a:ea typeface="Verdana"/>
              <a:cs typeface="Verdana"/>
              <a:sym typeface="Verdana"/>
            </a:endParaRPr>
          </a:p>
          <a:p>
            <a:pPr indent="-371475" lvl="0" marL="457200" rtl="0" algn="just">
              <a:lnSpc>
                <a:spcPct val="115000"/>
              </a:lnSpc>
              <a:spcBef>
                <a:spcPts val="600"/>
              </a:spcBef>
              <a:spcAft>
                <a:spcPts val="0"/>
              </a:spcAft>
              <a:buSzPts val="2250"/>
              <a:buFont typeface="Calibri"/>
              <a:buChar char="•"/>
            </a:pPr>
            <a:r>
              <a:rPr lang="pl-PL" sz="2250"/>
              <a:t>Guide to task solution through questions and small-step task completion.</a:t>
            </a:r>
            <a:endParaRPr sz="2250"/>
          </a:p>
          <a:p>
            <a:pPr indent="-371475" lvl="0" marL="457200" rtl="0" algn="just">
              <a:lnSpc>
                <a:spcPct val="115000"/>
              </a:lnSpc>
              <a:spcBef>
                <a:spcPts val="0"/>
              </a:spcBef>
              <a:spcAft>
                <a:spcPts val="0"/>
              </a:spcAft>
              <a:buSzPts val="2250"/>
              <a:buFont typeface="Calibri"/>
              <a:buAutoNum type="arabicPeriod"/>
            </a:pPr>
            <a:r>
              <a:rPr lang="pl-PL" sz="2250"/>
              <a:t>What should be calculated/solved? </a:t>
            </a:r>
            <a:endParaRPr sz="2250"/>
          </a:p>
          <a:p>
            <a:pPr indent="0" lvl="0" marL="457200" rtl="0" algn="just">
              <a:lnSpc>
                <a:spcPct val="115000"/>
              </a:lnSpc>
              <a:spcBef>
                <a:spcPts val="600"/>
              </a:spcBef>
              <a:spcAft>
                <a:spcPts val="0"/>
              </a:spcAft>
              <a:buSzPts val="2118"/>
              <a:buNone/>
            </a:pPr>
            <a:r>
              <a:rPr lang="pl-PL" sz="2250"/>
              <a:t>(operator/question words)</a:t>
            </a:r>
            <a:endParaRPr sz="2250"/>
          </a:p>
          <a:p>
            <a:pPr indent="-371475" lvl="0" marL="457200" rtl="0" algn="just">
              <a:lnSpc>
                <a:spcPct val="115000"/>
              </a:lnSpc>
              <a:spcBef>
                <a:spcPts val="600"/>
              </a:spcBef>
              <a:spcAft>
                <a:spcPts val="0"/>
              </a:spcAft>
              <a:buSzPts val="2250"/>
              <a:buFont typeface="Calibri"/>
              <a:buAutoNum type="arabicPeriod"/>
            </a:pPr>
            <a:r>
              <a:rPr lang="pl-PL" sz="2250"/>
              <a:t>What relevant information is given in the task text? </a:t>
            </a:r>
            <a:endParaRPr sz="2250"/>
          </a:p>
          <a:p>
            <a:pPr indent="-371475" lvl="0" marL="457200" rtl="0" algn="just">
              <a:lnSpc>
                <a:spcPct val="115000"/>
              </a:lnSpc>
              <a:spcBef>
                <a:spcPts val="0"/>
              </a:spcBef>
              <a:spcAft>
                <a:spcPts val="0"/>
              </a:spcAft>
              <a:buSzPts val="2250"/>
              <a:buFont typeface="Calibri"/>
              <a:buAutoNum type="arabicPeriod"/>
            </a:pPr>
            <a:r>
              <a:rPr lang="pl-PL" sz="2250"/>
              <a:t>What mathematical concepts are signaled in the task?</a:t>
            </a:r>
            <a:endParaRPr sz="2250"/>
          </a:p>
          <a:p>
            <a:pPr indent="-371475" lvl="0" marL="457200" rtl="0" algn="just">
              <a:lnSpc>
                <a:spcPct val="100000"/>
              </a:lnSpc>
              <a:spcBef>
                <a:spcPts val="0"/>
              </a:spcBef>
              <a:spcAft>
                <a:spcPts val="0"/>
              </a:spcAft>
              <a:buSzPts val="2250"/>
              <a:buFont typeface="Calibri"/>
              <a:buAutoNum type="arabicPeriod"/>
            </a:pPr>
            <a:r>
              <a:rPr lang="pl-PL" sz="2250"/>
              <a:t>What difficult language-based structures (grammatical phenomena) are important to understand the  task? </a:t>
            </a:r>
            <a:endParaRPr sz="2250"/>
          </a:p>
        </p:txBody>
      </p:sp>
      <p:sp>
        <p:nvSpPr>
          <p:cNvPr id="203" name="Google Shape;203;g189fd1e697b_0_57"/>
          <p:cNvSpPr txBox="1"/>
          <p:nvPr/>
        </p:nvSpPr>
        <p:spPr>
          <a:xfrm>
            <a:off x="6442175" y="5899575"/>
            <a:ext cx="30000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0" lang="pl-PL" sz="1500" u="none" cap="none" strike="noStrike">
                <a:solidFill>
                  <a:schemeClr val="dk1"/>
                </a:solidFill>
                <a:latin typeface="Calibri"/>
                <a:ea typeface="Calibri"/>
                <a:cs typeface="Calibri"/>
                <a:sym typeface="Calibri"/>
              </a:rPr>
              <a:t>(Huang; Normandia 2011: 66-67)</a:t>
            </a:r>
            <a:endParaRPr b="0" i="0" sz="15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189fd1e697b_0_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620"/>
              <a:buNone/>
            </a:pPr>
            <a:r>
              <a:rPr lang="pl-PL" sz="3800"/>
              <a:t>Cracking text tasks</a:t>
            </a:r>
            <a:endParaRPr sz="5060"/>
          </a:p>
        </p:txBody>
      </p:sp>
      <p:sp>
        <p:nvSpPr>
          <p:cNvPr id="209" name="Google Shape;209;g189fd1e697b_0_64"/>
          <p:cNvSpPr txBox="1"/>
          <p:nvPr>
            <p:ph idx="1" type="body"/>
          </p:nvPr>
        </p:nvSpPr>
        <p:spPr>
          <a:xfrm>
            <a:off x="457200" y="3620675"/>
            <a:ext cx="8229600" cy="2505600"/>
          </a:xfrm>
          <a:prstGeom prst="rect">
            <a:avLst/>
          </a:prstGeom>
          <a:noFill/>
          <a:ln>
            <a:noFill/>
          </a:ln>
        </p:spPr>
        <p:txBody>
          <a:bodyPr anchorCtr="0" anchor="t" bIns="45700" lIns="91425" spcFirstLastPara="1" rIns="91425" wrap="square" tIns="45700">
            <a:normAutofit fontScale="85000" lnSpcReduction="20000"/>
          </a:bodyPr>
          <a:lstStyle/>
          <a:p>
            <a:pPr indent="-360869" lvl="0" marL="457200" rtl="0" algn="just">
              <a:lnSpc>
                <a:spcPct val="115000"/>
              </a:lnSpc>
              <a:spcBef>
                <a:spcPts val="1200"/>
              </a:spcBef>
              <a:spcAft>
                <a:spcPts val="0"/>
              </a:spcAft>
              <a:buSzPct val="100000"/>
              <a:buFont typeface="Calibri"/>
              <a:buAutoNum type="arabicPeriod"/>
            </a:pPr>
            <a:r>
              <a:rPr lang="pl-PL" sz="2450"/>
              <a:t>What should be calculated/solved? (operator/question words)</a:t>
            </a:r>
            <a:endParaRPr sz="2450"/>
          </a:p>
          <a:p>
            <a:pPr indent="0" lvl="0" marL="457200" rtl="0" algn="just">
              <a:lnSpc>
                <a:spcPct val="115000"/>
              </a:lnSpc>
              <a:spcBef>
                <a:spcPts val="0"/>
              </a:spcBef>
              <a:spcAft>
                <a:spcPts val="0"/>
              </a:spcAft>
              <a:buNone/>
            </a:pPr>
            <a:r>
              <a:rPr lang="pl-PL" sz="2450"/>
              <a:t>"How much euro interest": Calculate amount; Interest calculation; Caution: not the total amount, but only the interest amount.</a:t>
            </a:r>
            <a:endParaRPr sz="2450"/>
          </a:p>
          <a:p>
            <a:pPr indent="-360869" lvl="0" marL="457200" rtl="0" algn="just">
              <a:lnSpc>
                <a:spcPct val="115000"/>
              </a:lnSpc>
              <a:spcBef>
                <a:spcPts val="0"/>
              </a:spcBef>
              <a:spcAft>
                <a:spcPts val="0"/>
              </a:spcAft>
              <a:buSzPct val="100000"/>
              <a:buFont typeface="Calibri"/>
              <a:buAutoNum type="arabicPeriod"/>
            </a:pPr>
            <a:r>
              <a:rPr lang="pl-PL" sz="2450"/>
              <a:t>What relevant information is given in the task text?</a:t>
            </a:r>
            <a:endParaRPr sz="2450"/>
          </a:p>
          <a:p>
            <a:pPr indent="-360869" lvl="0" marL="457200" rtl="0" algn="just">
              <a:lnSpc>
                <a:spcPct val="115000"/>
              </a:lnSpc>
              <a:spcBef>
                <a:spcPts val="0"/>
              </a:spcBef>
              <a:spcAft>
                <a:spcPts val="0"/>
              </a:spcAft>
              <a:buSzPct val="100000"/>
              <a:buFont typeface="Calibri"/>
              <a:buAutoNum type="arabicPeriod"/>
            </a:pPr>
            <a:r>
              <a:rPr lang="pl-PL" sz="2450"/>
              <a:t>What  difficult grammatical structures  important for maths do you see in the text?</a:t>
            </a:r>
            <a:endParaRPr sz="2450"/>
          </a:p>
          <a:p>
            <a:pPr indent="0" lvl="0" marL="457200" rtl="0" algn="just">
              <a:lnSpc>
                <a:spcPct val="115000"/>
              </a:lnSpc>
              <a:spcBef>
                <a:spcPts val="1200"/>
              </a:spcBef>
              <a:spcAft>
                <a:spcPts val="0"/>
              </a:spcAft>
              <a:buSzPct val="96774"/>
              <a:buNone/>
            </a:pPr>
            <a:r>
              <a:t/>
            </a:r>
            <a:endParaRPr sz="2400">
              <a:latin typeface="Verdana"/>
              <a:ea typeface="Verdana"/>
              <a:cs typeface="Verdana"/>
              <a:sym typeface="Verdana"/>
            </a:endParaRPr>
          </a:p>
        </p:txBody>
      </p:sp>
      <p:pic>
        <p:nvPicPr>
          <p:cNvPr id="210" name="Google Shape;210;g189fd1e697b_0_64"/>
          <p:cNvPicPr preferRelativeResize="0"/>
          <p:nvPr/>
        </p:nvPicPr>
        <p:blipFill rotWithShape="1">
          <a:blip r:embed="rId3">
            <a:alphaModFix/>
          </a:blip>
          <a:srcRect b="0" l="0" r="0" t="0"/>
          <a:stretch/>
        </p:blipFill>
        <p:spPr>
          <a:xfrm>
            <a:off x="590900" y="1417649"/>
            <a:ext cx="7962201" cy="2058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28d8f34980b_0_81"/>
          <p:cNvSpPr txBox="1"/>
          <p:nvPr>
            <p:ph type="title"/>
          </p:nvPr>
        </p:nvSpPr>
        <p:spPr>
          <a:xfrm>
            <a:off x="457200" y="274649"/>
            <a:ext cx="8229600" cy="568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rPr b="1" lang="pl-PL" sz="3600"/>
              <a:t>The MaMLiSE project</a:t>
            </a:r>
            <a:endParaRPr b="1" sz="3600"/>
          </a:p>
        </p:txBody>
      </p:sp>
      <p:sp>
        <p:nvSpPr>
          <p:cNvPr id="97" name="Google Shape;97;g28d8f34980b_0_81"/>
          <p:cNvSpPr txBox="1"/>
          <p:nvPr>
            <p:ph idx="1" type="body"/>
          </p:nvPr>
        </p:nvSpPr>
        <p:spPr>
          <a:xfrm>
            <a:off x="457200" y="842975"/>
            <a:ext cx="8229600" cy="5283300"/>
          </a:xfrm>
          <a:prstGeom prst="rect">
            <a:avLst/>
          </a:prstGeom>
          <a:noFill/>
          <a:ln>
            <a:noFill/>
          </a:ln>
        </p:spPr>
        <p:txBody>
          <a:bodyPr anchorCtr="0" anchor="t" bIns="45700" lIns="91425" spcFirstLastPara="1" rIns="91425" wrap="square" tIns="45700">
            <a:normAutofit/>
          </a:bodyPr>
          <a:lstStyle/>
          <a:p>
            <a:pPr indent="0" lvl="0" marL="0" rtl="0" algn="ctr">
              <a:lnSpc>
                <a:spcPct val="150000"/>
              </a:lnSpc>
              <a:spcBef>
                <a:spcPts val="0"/>
              </a:spcBef>
              <a:spcAft>
                <a:spcPts val="0"/>
              </a:spcAft>
              <a:buSzPts val="1800"/>
              <a:buNone/>
            </a:pPr>
            <a:r>
              <a:rPr i="1" lang="pl-PL" sz="2300">
                <a:highlight>
                  <a:srgbClr val="FFFFFF"/>
                </a:highlight>
              </a:rPr>
              <a:t>Majority and Minority Languages in School Environment</a:t>
            </a:r>
            <a:endParaRPr i="1" sz="2300">
              <a:highlight>
                <a:srgbClr val="FFFFFF"/>
              </a:highlight>
            </a:endParaRPr>
          </a:p>
          <a:p>
            <a:pPr indent="-361950" lvl="0" marL="457200" rtl="0" algn="l">
              <a:lnSpc>
                <a:spcPct val="100000"/>
              </a:lnSpc>
              <a:spcBef>
                <a:spcPts val="800"/>
              </a:spcBef>
              <a:spcAft>
                <a:spcPts val="0"/>
              </a:spcAft>
              <a:buSzPts val="2100"/>
              <a:buFont typeface="Calibri"/>
              <a:buChar char="-"/>
            </a:pPr>
            <a:r>
              <a:rPr lang="pl-PL" sz="2100">
                <a:highlight>
                  <a:schemeClr val="lt1"/>
                </a:highlight>
              </a:rPr>
              <a:t>an international project funded by Erasmus+ Programme under Action 2 – Strategic Partnerships, School Education; </a:t>
            </a:r>
            <a:endParaRPr sz="2100">
              <a:highlight>
                <a:schemeClr val="lt1"/>
              </a:highlight>
            </a:endParaRPr>
          </a:p>
          <a:p>
            <a:pPr indent="-361950" lvl="0" marL="457200" rtl="0" algn="l">
              <a:lnSpc>
                <a:spcPct val="100000"/>
              </a:lnSpc>
              <a:spcBef>
                <a:spcPts val="0"/>
              </a:spcBef>
              <a:spcAft>
                <a:spcPts val="0"/>
              </a:spcAft>
              <a:buSzPts val="2100"/>
              <a:buFont typeface="Calibri"/>
              <a:buChar char="-"/>
            </a:pPr>
            <a:r>
              <a:rPr lang="pl-PL" sz="2100">
                <a:highlight>
                  <a:schemeClr val="lt1"/>
                </a:highlight>
              </a:rPr>
              <a:t>running from 01.11.2020 to 31.07.2023;</a:t>
            </a:r>
            <a:endParaRPr sz="2100">
              <a:highlight>
                <a:schemeClr val="lt1"/>
              </a:highlight>
            </a:endParaRPr>
          </a:p>
          <a:p>
            <a:pPr indent="-361950" lvl="0" marL="457200" rtl="0" algn="l">
              <a:lnSpc>
                <a:spcPct val="100000"/>
              </a:lnSpc>
              <a:spcBef>
                <a:spcPts val="0"/>
              </a:spcBef>
              <a:spcAft>
                <a:spcPts val="0"/>
              </a:spcAft>
              <a:buSzPts val="2100"/>
              <a:buChar char="-"/>
            </a:pPr>
            <a:r>
              <a:rPr b="1" lang="pl-PL" sz="2100">
                <a:highlight>
                  <a:schemeClr val="lt1"/>
                </a:highlight>
              </a:rPr>
              <a:t>main aim: supporting school teachers in delivering effective instruction in linguistically diverse classes. </a:t>
            </a:r>
            <a:r>
              <a:rPr lang="pl-PL" sz="2100">
                <a:highlight>
                  <a:schemeClr val="lt1"/>
                </a:highlight>
              </a:rPr>
              <a:t>Although multilingualism has been present in EU schools for years, the range of in-service training courses and support materials on offer is still insufficient;</a:t>
            </a:r>
            <a:endParaRPr sz="2100">
              <a:highlight>
                <a:schemeClr val="lt1"/>
              </a:highlight>
            </a:endParaRPr>
          </a:p>
          <a:p>
            <a:pPr indent="-361950" lvl="0" marL="457200" rtl="0" algn="l">
              <a:lnSpc>
                <a:spcPct val="100000"/>
              </a:lnSpc>
              <a:spcBef>
                <a:spcPts val="0"/>
              </a:spcBef>
              <a:spcAft>
                <a:spcPts val="0"/>
              </a:spcAft>
              <a:buSzPts val="2100"/>
              <a:buChar char="-"/>
            </a:pPr>
            <a:r>
              <a:rPr lang="pl-PL" sz="2100"/>
              <a:t>The project consortium has been able to prepare a book and materials on how to effectively support teachers and educational staff to teach successfully in linguistically diverse classes and to develop a whole-school inclusion policy, based on the premise that both newcomers and multilingual pupils who have lived in the country for a long time and were born there should be included.</a:t>
            </a:r>
            <a:endParaRPr sz="2100">
              <a:highlight>
                <a:srgbClr val="FFFFFF"/>
              </a:highlight>
            </a:endParaRPr>
          </a:p>
        </p:txBody>
      </p:sp>
      <p:sp>
        <p:nvSpPr>
          <p:cNvPr id="98" name="Google Shape;98;g28d8f34980b_0_8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pl-PL" sz="3800"/>
              <a:t>Group work: Analysis of language</a:t>
            </a:r>
            <a:endParaRPr sz="3800"/>
          </a:p>
        </p:txBody>
      </p:sp>
      <p:sp>
        <p:nvSpPr>
          <p:cNvPr id="216" name="Google Shape;216;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457200" rtl="0" algn="just">
              <a:lnSpc>
                <a:spcPct val="110000"/>
              </a:lnSpc>
              <a:spcBef>
                <a:spcPts val="0"/>
              </a:spcBef>
              <a:spcAft>
                <a:spcPts val="0"/>
              </a:spcAft>
              <a:buNone/>
            </a:pPr>
            <a:r>
              <a:t/>
            </a:r>
            <a:endParaRPr sz="2100">
              <a:solidFill>
                <a:srgbClr val="000000"/>
              </a:solidFill>
            </a:endParaRPr>
          </a:p>
          <a:p>
            <a:pPr indent="0" lvl="0" marL="457200" rtl="0" algn="just">
              <a:lnSpc>
                <a:spcPct val="110000"/>
              </a:lnSpc>
              <a:spcBef>
                <a:spcPts val="0"/>
              </a:spcBef>
              <a:spcAft>
                <a:spcPts val="0"/>
              </a:spcAft>
              <a:buNone/>
            </a:pPr>
            <a:r>
              <a:rPr lang="pl-PL" sz="2100">
                <a:solidFill>
                  <a:srgbClr val="000000"/>
                </a:solidFill>
              </a:rPr>
              <a:t>Form working groups by finding participants with the same picture (worksheet 2) on your card or join participants of your taught subject(s).</a:t>
            </a:r>
            <a:endParaRPr sz="2100"/>
          </a:p>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pl-PL" sz="3800"/>
              <a:t>Group work: Analysis of language</a:t>
            </a:r>
            <a:endParaRPr sz="3800"/>
          </a:p>
        </p:txBody>
      </p:sp>
      <p:sp>
        <p:nvSpPr>
          <p:cNvPr id="222" name="Google Shape;222;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457200" rtl="0" algn="l">
              <a:lnSpc>
                <a:spcPct val="90000"/>
              </a:lnSpc>
              <a:spcBef>
                <a:spcPts val="0"/>
              </a:spcBef>
              <a:spcAft>
                <a:spcPts val="0"/>
              </a:spcAft>
              <a:buNone/>
            </a:pPr>
            <a:r>
              <a:rPr lang="pl-PL" sz="2400" u="sng">
                <a:solidFill>
                  <a:srgbClr val="000000"/>
                </a:solidFill>
              </a:rPr>
              <a:t>In every group: </a:t>
            </a:r>
            <a:endParaRPr sz="2400" u="sng"/>
          </a:p>
          <a:p>
            <a:pPr indent="-372648" lvl="0" marL="457200" rtl="0" algn="l">
              <a:lnSpc>
                <a:spcPct val="90000"/>
              </a:lnSpc>
              <a:spcBef>
                <a:spcPts val="0"/>
              </a:spcBef>
              <a:spcAft>
                <a:spcPts val="0"/>
              </a:spcAft>
              <a:buClr>
                <a:srgbClr val="000000"/>
              </a:buClr>
              <a:buSzPts val="2100"/>
              <a:buFont typeface="Calibri"/>
              <a:buAutoNum type="arabicPeriod"/>
            </a:pPr>
            <a:r>
              <a:rPr lang="pl-PL" sz="2100">
                <a:solidFill>
                  <a:srgbClr val="000000"/>
                </a:solidFill>
              </a:rPr>
              <a:t>Choose a short abstract from a schoolbook of your subject in your language (approximately 2-4 sentences).</a:t>
            </a:r>
            <a:endParaRPr sz="2100"/>
          </a:p>
          <a:p>
            <a:pPr indent="-372647" lvl="0" marL="457200" rtl="0" algn="l">
              <a:lnSpc>
                <a:spcPct val="90000"/>
              </a:lnSpc>
              <a:spcBef>
                <a:spcPts val="0"/>
              </a:spcBef>
              <a:spcAft>
                <a:spcPts val="0"/>
              </a:spcAft>
              <a:buClr>
                <a:srgbClr val="000000"/>
              </a:buClr>
              <a:buSzPts val="2100"/>
              <a:buFont typeface="Calibri"/>
              <a:buAutoNum type="arabicPeriod"/>
            </a:pPr>
            <a:r>
              <a:rPr lang="pl-PL" sz="2100">
                <a:solidFill>
                  <a:srgbClr val="000000"/>
                </a:solidFill>
              </a:rPr>
              <a:t>Describe the language-based challenge for your pupils in this abstract (e.g. in German language Passive, Nominalization or Compound nouns belong to language based-challenges in science texts and tasks).</a:t>
            </a:r>
            <a:endParaRPr sz="2100" u="sng">
              <a:solidFill>
                <a:srgbClr val="000000"/>
              </a:solidFill>
            </a:endParaRPr>
          </a:p>
          <a:p>
            <a:pPr indent="-372647" lvl="0" marL="457200" rtl="0" algn="l">
              <a:lnSpc>
                <a:spcPct val="90000"/>
              </a:lnSpc>
              <a:spcBef>
                <a:spcPts val="0"/>
              </a:spcBef>
              <a:spcAft>
                <a:spcPts val="0"/>
              </a:spcAft>
              <a:buClr>
                <a:srgbClr val="000000"/>
              </a:buClr>
              <a:buSzPts val="2100"/>
              <a:buFont typeface="Calibri"/>
              <a:buAutoNum type="arabicPeriod"/>
            </a:pPr>
            <a:r>
              <a:rPr lang="pl-PL" sz="2100">
                <a:solidFill>
                  <a:srgbClr val="000000"/>
                </a:solidFill>
              </a:rPr>
              <a:t>Why is the content expressed in exactly these constructions?</a:t>
            </a:r>
            <a:endParaRPr sz="2100"/>
          </a:p>
          <a:p>
            <a:pPr indent="0" lvl="0" marL="0" rtl="0" algn="l">
              <a:lnSpc>
                <a:spcPct val="90000"/>
              </a:lnSpc>
              <a:spcBef>
                <a:spcPts val="0"/>
              </a:spcBef>
              <a:spcAft>
                <a:spcPts val="0"/>
              </a:spcAft>
              <a:buSzPts val="1800"/>
              <a:buNone/>
            </a:pPr>
            <a:r>
              <a:t/>
            </a:r>
            <a:endParaRPr sz="2100"/>
          </a:p>
          <a:p>
            <a:pPr indent="0" lvl="0" marL="0" rtl="0" algn="l">
              <a:lnSpc>
                <a:spcPct val="90000"/>
              </a:lnSpc>
              <a:spcBef>
                <a:spcPts val="0"/>
              </a:spcBef>
              <a:spcAft>
                <a:spcPts val="0"/>
              </a:spcAft>
              <a:buClr>
                <a:srgbClr val="000000"/>
              </a:buClr>
              <a:buSzPts val="1654"/>
              <a:buNone/>
            </a:pPr>
            <a:r>
              <a:rPr lang="pl-PL" sz="2100">
                <a:solidFill>
                  <a:srgbClr val="000000"/>
                </a:solidFill>
              </a:rPr>
              <a:t>→ 20 minutes</a:t>
            </a:r>
            <a:endParaRPr sz="21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165ae74e6aa_0_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pl-PL" sz="3800"/>
              <a:t>Presentation of the results</a:t>
            </a:r>
            <a:endParaRPr sz="3800"/>
          </a:p>
        </p:txBody>
      </p:sp>
      <p:sp>
        <p:nvSpPr>
          <p:cNvPr id="228" name="Google Shape;228;g165ae74e6aa_0_1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457200" rtl="0" algn="just">
              <a:lnSpc>
                <a:spcPct val="110000"/>
              </a:lnSpc>
              <a:spcBef>
                <a:spcPts val="0"/>
              </a:spcBef>
              <a:spcAft>
                <a:spcPts val="0"/>
              </a:spcAft>
              <a:buNone/>
            </a:pPr>
            <a:r>
              <a:t/>
            </a:r>
            <a:endParaRPr sz="2100">
              <a:solidFill>
                <a:srgbClr val="000000"/>
              </a:solidFill>
            </a:endParaRPr>
          </a:p>
          <a:p>
            <a:pPr indent="0" lvl="0" marL="457200" rtl="0" algn="just">
              <a:lnSpc>
                <a:spcPct val="110000"/>
              </a:lnSpc>
              <a:spcBef>
                <a:spcPts val="0"/>
              </a:spcBef>
              <a:spcAft>
                <a:spcPts val="0"/>
              </a:spcAft>
              <a:buNone/>
            </a:pPr>
            <a:r>
              <a:rPr lang="pl-PL" sz="2100">
                <a:solidFill>
                  <a:srgbClr val="000000"/>
                </a:solidFill>
              </a:rPr>
              <a:t>Form working groups by finding participants with the same number on your card or participants teaching your subject(s) at school.</a:t>
            </a:r>
            <a:endParaRPr sz="2600"/>
          </a:p>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pl-PL" sz="3800"/>
              <a:t>Discussion</a:t>
            </a:r>
            <a:endParaRPr sz="3800"/>
          </a:p>
        </p:txBody>
      </p:sp>
      <p:sp>
        <p:nvSpPr>
          <p:cNvPr id="234" name="Google Shape;234;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61950" lvl="0" marL="457200" rtl="0" algn="l">
              <a:lnSpc>
                <a:spcPct val="110000"/>
              </a:lnSpc>
              <a:spcBef>
                <a:spcPts val="0"/>
              </a:spcBef>
              <a:spcAft>
                <a:spcPts val="0"/>
              </a:spcAft>
              <a:buClr>
                <a:srgbClr val="000000"/>
              </a:buClr>
              <a:buSzPts val="2100"/>
              <a:buFont typeface="Calibri"/>
              <a:buChar char="•"/>
            </a:pPr>
            <a:r>
              <a:rPr lang="pl-PL" sz="2100">
                <a:solidFill>
                  <a:srgbClr val="000000"/>
                </a:solidFill>
              </a:rPr>
              <a:t>How can we use the results of the analysis to shape and support language-sensitive teaching?</a:t>
            </a:r>
            <a:endParaRPr sz="2100"/>
          </a:p>
          <a:p>
            <a:pPr indent="-361950" lvl="0" marL="457200" rtl="0" algn="l">
              <a:lnSpc>
                <a:spcPct val="110000"/>
              </a:lnSpc>
              <a:spcBef>
                <a:spcPts val="0"/>
              </a:spcBef>
              <a:spcAft>
                <a:spcPts val="0"/>
              </a:spcAft>
              <a:buClr>
                <a:srgbClr val="000000"/>
              </a:buClr>
              <a:buSzPts val="2100"/>
              <a:buFont typeface="Calibri"/>
              <a:buChar char="•"/>
            </a:pPr>
            <a:r>
              <a:rPr lang="pl-PL" sz="2100">
                <a:solidFill>
                  <a:srgbClr val="000000"/>
                </a:solidFill>
              </a:rPr>
              <a:t>Collect your ideas and try to sort them in a mind-map.</a:t>
            </a:r>
            <a:endParaRPr sz="2100"/>
          </a:p>
          <a:p>
            <a:pPr indent="-228600" lvl="0" marL="457200" rtl="0" algn="l">
              <a:lnSpc>
                <a:spcPct val="100000"/>
              </a:lnSpc>
              <a:spcBef>
                <a:spcPts val="360"/>
              </a:spcBef>
              <a:spcAft>
                <a:spcPts val="0"/>
              </a:spcAft>
              <a:buClr>
                <a:schemeClr val="dk1"/>
              </a:buClr>
              <a:buSzPts val="1800"/>
              <a:buNone/>
            </a:pPr>
            <a:r>
              <a:t/>
            </a:r>
            <a:endParaRPr/>
          </a:p>
        </p:txBody>
      </p:sp>
      <p:pic>
        <p:nvPicPr>
          <p:cNvPr descr="H:\Desktop\ASF1.jpg" id="235" name="Google Shape;235;p17"/>
          <p:cNvPicPr preferRelativeResize="0"/>
          <p:nvPr/>
        </p:nvPicPr>
        <p:blipFill rotWithShape="1">
          <a:blip r:embed="rId3">
            <a:alphaModFix/>
          </a:blip>
          <a:srcRect b="0" l="0" r="0" t="0"/>
          <a:stretch/>
        </p:blipFill>
        <p:spPr>
          <a:xfrm>
            <a:off x="1807375" y="3723400"/>
            <a:ext cx="4159200" cy="1871650"/>
          </a:xfrm>
          <a:prstGeom prst="rect">
            <a:avLst/>
          </a:prstGeom>
          <a:noFill/>
          <a:ln>
            <a:noFill/>
          </a:ln>
        </p:spPr>
      </p:pic>
      <p:pic>
        <p:nvPicPr>
          <p:cNvPr descr="Fragezeichen.jpg" id="236" name="Google Shape;236;p17"/>
          <p:cNvPicPr preferRelativeResize="0"/>
          <p:nvPr/>
        </p:nvPicPr>
        <p:blipFill rotWithShape="1">
          <a:blip r:embed="rId4">
            <a:alphaModFix/>
          </a:blip>
          <a:srcRect b="0" l="0" r="0" t="0"/>
          <a:stretch/>
        </p:blipFill>
        <p:spPr>
          <a:xfrm>
            <a:off x="6716413" y="3556311"/>
            <a:ext cx="1584325" cy="245621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165ae74e6aa_0_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pl-PL" sz="3800"/>
              <a:t>Break </a:t>
            </a:r>
            <a:endParaRPr sz="3800"/>
          </a:p>
        </p:txBody>
      </p:sp>
      <p:sp>
        <p:nvSpPr>
          <p:cNvPr id="242" name="Google Shape;242;g165ae74e6aa_0_6"/>
          <p:cNvSpPr txBox="1"/>
          <p:nvPr>
            <p:ph idx="1" type="body"/>
          </p:nvPr>
        </p:nvSpPr>
        <p:spPr>
          <a:xfrm>
            <a:off x="457200" y="1342150"/>
            <a:ext cx="8229600" cy="4784100"/>
          </a:xfrm>
          <a:prstGeom prst="rect">
            <a:avLst/>
          </a:prstGeom>
          <a:noFill/>
          <a:ln>
            <a:noFill/>
          </a:ln>
        </p:spPr>
        <p:txBody>
          <a:bodyPr anchorCtr="0" anchor="t" bIns="45700" lIns="91425" spcFirstLastPara="1" rIns="91425" wrap="square" tIns="45700">
            <a:normAutofit/>
          </a:bodyPr>
          <a:lstStyle/>
          <a:p>
            <a:pPr indent="0" lvl="0" marL="0" rtl="0" algn="ctr">
              <a:lnSpc>
                <a:spcPct val="110000"/>
              </a:lnSpc>
              <a:spcBef>
                <a:spcPts val="0"/>
              </a:spcBef>
              <a:spcAft>
                <a:spcPts val="0"/>
              </a:spcAft>
              <a:buSzPts val="1800"/>
              <a:buNone/>
            </a:pPr>
            <a:r>
              <a:rPr b="1" lang="pl-PL" sz="2100"/>
              <a:t>Haben Sie eine schöne Pause!</a:t>
            </a:r>
            <a:endParaRPr b="1" sz="2100"/>
          </a:p>
          <a:p>
            <a:pPr indent="0" lvl="0" marL="0" rtl="0" algn="ctr">
              <a:lnSpc>
                <a:spcPct val="110000"/>
              </a:lnSpc>
              <a:spcBef>
                <a:spcPts val="0"/>
              </a:spcBef>
              <a:spcAft>
                <a:spcPts val="0"/>
              </a:spcAft>
              <a:buSzPts val="1800"/>
              <a:buNone/>
            </a:pPr>
            <a:r>
              <a:rPr b="1" lang="pl-PL" sz="2100"/>
              <a:t>Have a nice break!</a:t>
            </a:r>
            <a:endParaRPr b="1" sz="2100"/>
          </a:p>
          <a:p>
            <a:pPr indent="0" lvl="0" marL="0" rtl="0" algn="ctr">
              <a:lnSpc>
                <a:spcPct val="110000"/>
              </a:lnSpc>
              <a:spcBef>
                <a:spcPts val="0"/>
              </a:spcBef>
              <a:spcAft>
                <a:spcPts val="0"/>
              </a:spcAft>
              <a:buSzPts val="1800"/>
              <a:buNone/>
            </a:pPr>
            <a:r>
              <a:rPr b="1" lang="pl-PL" sz="2100"/>
              <a:t>Miłej przerwy!</a:t>
            </a:r>
            <a:endParaRPr b="1" sz="2100"/>
          </a:p>
          <a:p>
            <a:pPr indent="0" lvl="0" marL="0" rtl="0" algn="ctr">
              <a:lnSpc>
                <a:spcPct val="110000"/>
              </a:lnSpc>
              <a:spcBef>
                <a:spcPts val="0"/>
              </a:spcBef>
              <a:spcAft>
                <a:spcPts val="0"/>
              </a:spcAft>
              <a:buSzPts val="1800"/>
              <a:buNone/>
            </a:pPr>
            <a:r>
              <a:rPr b="1" lang="pl-PL" sz="2100"/>
              <a:t>Καλό διάλειμμα! </a:t>
            </a:r>
            <a:endParaRPr b="1" sz="2100"/>
          </a:p>
          <a:p>
            <a:pPr indent="-228600" lvl="0" marL="457200" rtl="0" algn="l">
              <a:lnSpc>
                <a:spcPct val="100000"/>
              </a:lnSpc>
              <a:spcBef>
                <a:spcPts val="360"/>
              </a:spcBef>
              <a:spcAft>
                <a:spcPts val="0"/>
              </a:spcAft>
              <a:buClr>
                <a:schemeClr val="dk1"/>
              </a:buClr>
              <a:buSzPts val="1800"/>
              <a:buNone/>
            </a:pPr>
            <a:r>
              <a:t/>
            </a:r>
            <a:endParaRPr/>
          </a:p>
        </p:txBody>
      </p:sp>
      <p:pic>
        <p:nvPicPr>
          <p:cNvPr id="243" name="Google Shape;243;g165ae74e6aa_0_6"/>
          <p:cNvPicPr preferRelativeResize="0"/>
          <p:nvPr/>
        </p:nvPicPr>
        <p:blipFill rotWithShape="1">
          <a:blip r:embed="rId3">
            <a:alphaModFix/>
          </a:blip>
          <a:srcRect b="0" l="0" r="0" t="0"/>
          <a:stretch/>
        </p:blipFill>
        <p:spPr>
          <a:xfrm>
            <a:off x="3485912" y="3151900"/>
            <a:ext cx="2172175" cy="25281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28d8f34980b_0_177"/>
          <p:cNvSpPr txBox="1"/>
          <p:nvPr>
            <p:ph type="title"/>
          </p:nvPr>
        </p:nvSpPr>
        <p:spPr>
          <a:xfrm>
            <a:off x="-930925" y="208550"/>
            <a:ext cx="99207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pl-PL" sz="3800"/>
              <a:t>In this workshop…</a:t>
            </a:r>
            <a:endParaRPr sz="3800"/>
          </a:p>
        </p:txBody>
      </p:sp>
      <p:sp>
        <p:nvSpPr>
          <p:cNvPr id="249" name="Google Shape;249;g28d8f34980b_0_177"/>
          <p:cNvSpPr txBox="1"/>
          <p:nvPr>
            <p:ph idx="1" type="body"/>
          </p:nvPr>
        </p:nvSpPr>
        <p:spPr>
          <a:xfrm>
            <a:off x="457200" y="1600200"/>
            <a:ext cx="5877300" cy="4526100"/>
          </a:xfrm>
          <a:prstGeom prst="rect">
            <a:avLst/>
          </a:prstGeom>
          <a:noFill/>
          <a:ln>
            <a:noFill/>
          </a:ln>
        </p:spPr>
        <p:txBody>
          <a:bodyPr anchorCtr="0" anchor="t" bIns="45700" lIns="91425" spcFirstLastPara="1" rIns="91425" wrap="square" tIns="45700">
            <a:normAutofit/>
          </a:bodyPr>
          <a:lstStyle/>
          <a:p>
            <a:pPr indent="-362012" lvl="0" marL="457200" rtl="0" algn="l">
              <a:lnSpc>
                <a:spcPct val="110000"/>
              </a:lnSpc>
              <a:spcBef>
                <a:spcPts val="0"/>
              </a:spcBef>
              <a:spcAft>
                <a:spcPts val="0"/>
              </a:spcAft>
              <a:buClr>
                <a:srgbClr val="000000"/>
              </a:buClr>
              <a:buSzPts val="2100"/>
              <a:buFont typeface="Verdana"/>
              <a:buChar char="•"/>
            </a:pPr>
            <a:r>
              <a:rPr lang="pl-PL" sz="2100">
                <a:solidFill>
                  <a:srgbClr val="000000"/>
                </a:solidFill>
              </a:rPr>
              <a:t>we learn to </a:t>
            </a:r>
            <a:r>
              <a:rPr b="1" lang="pl-PL" sz="2100">
                <a:solidFill>
                  <a:srgbClr val="000000"/>
                </a:solidFill>
              </a:rPr>
              <a:t>analyse</a:t>
            </a:r>
            <a:r>
              <a:rPr lang="pl-PL" sz="2100">
                <a:solidFill>
                  <a:srgbClr val="000000"/>
                </a:solidFill>
              </a:rPr>
              <a:t> the functions of the specific language of texts in school books</a:t>
            </a:r>
            <a:endParaRPr sz="2100"/>
          </a:p>
          <a:p>
            <a:pPr indent="0" lvl="0" marL="457200" rtl="0" algn="l">
              <a:lnSpc>
                <a:spcPct val="110000"/>
              </a:lnSpc>
              <a:spcBef>
                <a:spcPts val="0"/>
              </a:spcBef>
              <a:spcAft>
                <a:spcPts val="0"/>
              </a:spcAft>
              <a:buClr>
                <a:srgbClr val="000000"/>
              </a:buClr>
              <a:buSzPts val="1800"/>
              <a:buNone/>
            </a:pPr>
            <a:r>
              <a:t/>
            </a:r>
            <a:endParaRPr sz="2100">
              <a:solidFill>
                <a:srgbClr val="000000"/>
              </a:solidFill>
            </a:endParaRPr>
          </a:p>
          <a:p>
            <a:pPr indent="-362012" lvl="0" marL="457200" rtl="0" algn="l">
              <a:lnSpc>
                <a:spcPct val="110000"/>
              </a:lnSpc>
              <a:spcBef>
                <a:spcPts val="0"/>
              </a:spcBef>
              <a:spcAft>
                <a:spcPts val="0"/>
              </a:spcAft>
              <a:buClr>
                <a:srgbClr val="000000"/>
              </a:buClr>
              <a:buSzPts val="2100"/>
              <a:buFont typeface="Verdana"/>
              <a:buChar char="•"/>
            </a:pPr>
            <a:r>
              <a:rPr lang="pl-PL" sz="2100">
                <a:solidFill>
                  <a:srgbClr val="000000"/>
                </a:solidFill>
              </a:rPr>
              <a:t>we apply </a:t>
            </a:r>
            <a:r>
              <a:rPr b="1" lang="pl-PL" sz="2100">
                <a:solidFill>
                  <a:srgbClr val="000000"/>
                </a:solidFill>
              </a:rPr>
              <a:t>strategies</a:t>
            </a:r>
            <a:r>
              <a:rPr lang="pl-PL" sz="2100">
                <a:solidFill>
                  <a:srgbClr val="000000"/>
                </a:solidFill>
              </a:rPr>
              <a:t> to handle language-based challenges in school books and to prepare </a:t>
            </a:r>
            <a:r>
              <a:rPr lang="pl-PL" sz="2100"/>
              <a:t>a part of a lesson based on a text from science schoolbooks</a:t>
            </a:r>
            <a:r>
              <a:rPr lang="pl-PL" sz="2100">
                <a:solidFill>
                  <a:srgbClr val="000000"/>
                </a:solidFill>
              </a:rPr>
              <a:t> </a:t>
            </a:r>
            <a:endParaRPr sz="2100"/>
          </a:p>
          <a:p>
            <a:pPr indent="0" lvl="0" marL="0" rtl="0" algn="l">
              <a:lnSpc>
                <a:spcPct val="110000"/>
              </a:lnSpc>
              <a:spcBef>
                <a:spcPts val="0"/>
              </a:spcBef>
              <a:spcAft>
                <a:spcPts val="0"/>
              </a:spcAft>
              <a:buSzPts val="1946"/>
              <a:buNone/>
            </a:pPr>
            <a:r>
              <a:t/>
            </a:r>
            <a:endParaRPr/>
          </a:p>
          <a:p>
            <a:pPr indent="-228600" lvl="0" marL="457200" rtl="0" algn="l">
              <a:lnSpc>
                <a:spcPct val="100000"/>
              </a:lnSpc>
              <a:spcBef>
                <a:spcPts val="360"/>
              </a:spcBef>
              <a:spcAft>
                <a:spcPts val="0"/>
              </a:spcAft>
              <a:buClr>
                <a:schemeClr val="dk1"/>
              </a:buClr>
              <a:buSzPts val="1800"/>
              <a:buNone/>
            </a:pPr>
            <a:r>
              <a:t/>
            </a:r>
            <a:endParaRPr/>
          </a:p>
        </p:txBody>
      </p:sp>
      <p:sp>
        <p:nvSpPr>
          <p:cNvPr id="250" name="Google Shape;250;g28d8f34980b_0_177"/>
          <p:cNvSpPr/>
          <p:nvPr/>
        </p:nvSpPr>
        <p:spPr>
          <a:xfrm>
            <a:off x="6334500" y="1450000"/>
            <a:ext cx="2146200" cy="1404300"/>
          </a:xfrm>
          <a:prstGeom prst="wedgeRectCallout">
            <a:avLst>
              <a:gd fmla="val -69998" name="adj1"/>
              <a:gd fmla="val 16772"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pl-PL" sz="1700" u="none" cap="none" strike="noStrike">
                <a:solidFill>
                  <a:schemeClr val="dk1"/>
                </a:solidFill>
                <a:latin typeface="Calibri"/>
                <a:ea typeface="Calibri"/>
                <a:cs typeface="Calibri"/>
                <a:sym typeface="Calibri"/>
              </a:rPr>
              <a:t>Functional view on language as a tool for raising awareness of linguistic challenges in texts</a:t>
            </a:r>
            <a:endParaRPr b="0" i="0" sz="1700" u="none" cap="none" strike="noStrike">
              <a:solidFill>
                <a:srgbClr val="000000"/>
              </a:solidFill>
              <a:latin typeface="Arial"/>
              <a:ea typeface="Arial"/>
              <a:cs typeface="Arial"/>
              <a:sym typeface="Arial"/>
            </a:endParaRPr>
          </a:p>
        </p:txBody>
      </p:sp>
      <p:sp>
        <p:nvSpPr>
          <p:cNvPr id="251" name="Google Shape;251;g28d8f34980b_0_177"/>
          <p:cNvSpPr/>
          <p:nvPr/>
        </p:nvSpPr>
        <p:spPr>
          <a:xfrm>
            <a:off x="6334500" y="3238575"/>
            <a:ext cx="2146200" cy="1404300"/>
          </a:xfrm>
          <a:prstGeom prst="wedgeRectCallout">
            <a:avLst>
              <a:gd fmla="val -69998" name="adj1"/>
              <a:gd fmla="val 16772"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pl-PL" sz="1600" u="none" cap="none" strike="noStrike">
                <a:solidFill>
                  <a:schemeClr val="dk1"/>
                </a:solidFill>
                <a:latin typeface="Calibri"/>
                <a:ea typeface="Calibri"/>
                <a:cs typeface="Calibri"/>
                <a:sym typeface="Calibri"/>
              </a:rPr>
              <a:t>Scaffolding as a tool for supporting and shaping language-sensitive teaching</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800"/>
              <a:buNone/>
            </a:pPr>
            <a:r>
              <a:rPr lang="pl-PL" sz="3800"/>
              <a:t>supporting and shaping language-sensitive teaching</a:t>
            </a:r>
            <a:endParaRPr sz="3800"/>
          </a:p>
        </p:txBody>
      </p:sp>
      <p:sp>
        <p:nvSpPr>
          <p:cNvPr id="257" name="Google Shape;257;p18"/>
          <p:cNvSpPr txBox="1"/>
          <p:nvPr>
            <p:ph idx="1" type="body"/>
          </p:nvPr>
        </p:nvSpPr>
        <p:spPr>
          <a:xfrm>
            <a:off x="456400" y="1414674"/>
            <a:ext cx="8229600" cy="4290300"/>
          </a:xfrm>
          <a:prstGeom prst="rect">
            <a:avLst/>
          </a:prstGeom>
          <a:noFill/>
          <a:ln>
            <a:noFill/>
          </a:ln>
        </p:spPr>
        <p:txBody>
          <a:bodyPr anchorCtr="0" anchor="t" bIns="45700" lIns="91425" spcFirstLastPara="1" rIns="91425" wrap="square" tIns="45700">
            <a:normAutofit/>
          </a:bodyPr>
          <a:lstStyle/>
          <a:p>
            <a:pPr indent="0" lvl="0" marL="457200" rtl="0" algn="ctr">
              <a:lnSpc>
                <a:spcPct val="110000"/>
              </a:lnSpc>
              <a:spcBef>
                <a:spcPts val="0"/>
              </a:spcBef>
              <a:spcAft>
                <a:spcPts val="0"/>
              </a:spcAft>
              <a:buClr>
                <a:srgbClr val="000000"/>
              </a:buClr>
              <a:buSzPts val="1800"/>
              <a:buNone/>
            </a:pPr>
            <a:r>
              <a:rPr b="1" i="1" lang="pl-PL" sz="1900">
                <a:solidFill>
                  <a:srgbClr val="C00000"/>
                </a:solidFill>
                <a:latin typeface="Verdana"/>
                <a:ea typeface="Verdana"/>
                <a:cs typeface="Verdana"/>
                <a:sym typeface="Verdana"/>
              </a:rPr>
              <a:t>→ </a:t>
            </a:r>
            <a:r>
              <a:rPr b="1" lang="pl-PL" sz="1900">
                <a:solidFill>
                  <a:srgbClr val="C00000"/>
                </a:solidFill>
                <a:latin typeface="Verdana"/>
                <a:ea typeface="Verdana"/>
                <a:cs typeface="Verdana"/>
                <a:sym typeface="Verdana"/>
              </a:rPr>
              <a:t>SCAFFOLDING </a:t>
            </a:r>
            <a:r>
              <a:rPr b="1" i="1" lang="pl-PL" sz="1900">
                <a:solidFill>
                  <a:srgbClr val="C00000"/>
                </a:solidFill>
                <a:latin typeface="Verdana"/>
                <a:ea typeface="Verdana"/>
                <a:cs typeface="Verdana"/>
                <a:sym typeface="Verdana"/>
              </a:rPr>
              <a:t>←</a:t>
            </a:r>
            <a:endParaRPr b="1" sz="1700">
              <a:solidFill>
                <a:srgbClr val="000000"/>
              </a:solidFill>
              <a:latin typeface="Verdana"/>
              <a:ea typeface="Verdana"/>
              <a:cs typeface="Verdana"/>
              <a:sym typeface="Verdana"/>
            </a:endParaRPr>
          </a:p>
          <a:p>
            <a:pPr indent="-228600" lvl="0" marL="457200" rtl="0" algn="l">
              <a:lnSpc>
                <a:spcPct val="100000"/>
              </a:lnSpc>
              <a:spcBef>
                <a:spcPts val="360"/>
              </a:spcBef>
              <a:spcAft>
                <a:spcPts val="0"/>
              </a:spcAft>
              <a:buClr>
                <a:schemeClr val="dk1"/>
              </a:buClr>
              <a:buSzPts val="1800"/>
              <a:buNone/>
            </a:pPr>
            <a:r>
              <a:t/>
            </a:r>
            <a:endParaRPr/>
          </a:p>
        </p:txBody>
      </p:sp>
      <p:pic>
        <p:nvPicPr>
          <p:cNvPr id="258" name="Google Shape;258;p18"/>
          <p:cNvPicPr preferRelativeResize="0"/>
          <p:nvPr/>
        </p:nvPicPr>
        <p:blipFill rotWithShape="1">
          <a:blip r:embed="rId3">
            <a:alphaModFix/>
          </a:blip>
          <a:srcRect b="0" l="0" r="0" t="0"/>
          <a:stretch/>
        </p:blipFill>
        <p:spPr>
          <a:xfrm>
            <a:off x="1001713" y="1698005"/>
            <a:ext cx="7138987" cy="3798887"/>
          </a:xfrm>
          <a:prstGeom prst="rect">
            <a:avLst/>
          </a:prstGeom>
          <a:noFill/>
          <a:ln>
            <a:noFill/>
          </a:ln>
        </p:spPr>
      </p:pic>
      <p:sp>
        <p:nvSpPr>
          <p:cNvPr id="259" name="Google Shape;259;p18"/>
          <p:cNvSpPr txBox="1"/>
          <p:nvPr/>
        </p:nvSpPr>
        <p:spPr>
          <a:xfrm>
            <a:off x="754675" y="5496900"/>
            <a:ext cx="8295000" cy="900300"/>
          </a:xfrm>
          <a:prstGeom prst="rect">
            <a:avLst/>
          </a:prstGeom>
          <a:noFill/>
          <a:ln>
            <a:noFill/>
          </a:ln>
        </p:spPr>
        <p:txBody>
          <a:bodyPr anchorCtr="0" anchor="t" bIns="91425" lIns="91425" spcFirstLastPara="1" rIns="91425" wrap="square" tIns="91425">
            <a:spAutoFit/>
          </a:bodyPr>
          <a:lstStyle/>
          <a:p>
            <a:pPr indent="-342900" lvl="0" marL="457200" marR="0" rtl="0" algn="just">
              <a:lnSpc>
                <a:spcPct val="150000"/>
              </a:lnSpc>
              <a:spcBef>
                <a:spcPts val="0"/>
              </a:spcBef>
              <a:spcAft>
                <a:spcPts val="0"/>
              </a:spcAft>
              <a:buClr>
                <a:schemeClr val="dk1"/>
              </a:buClr>
              <a:buSzPts val="1800"/>
              <a:buFont typeface="Verdana"/>
              <a:buChar char="-"/>
            </a:pPr>
            <a:r>
              <a:rPr b="0" i="0" lang="pl-PL" sz="2100" u="none" cap="none" strike="noStrike">
                <a:solidFill>
                  <a:schemeClr val="dk1"/>
                </a:solidFill>
                <a:latin typeface="Calibri"/>
                <a:ea typeface="Calibri"/>
                <a:cs typeface="Calibri"/>
                <a:sym typeface="Calibri"/>
              </a:rPr>
              <a:t>high challenge and high support</a:t>
            </a:r>
            <a:r>
              <a:rPr b="0" i="0" lang="pl-PL" sz="1800" u="none" cap="none" strike="noStrike">
                <a:solidFill>
                  <a:schemeClr val="dk1"/>
                </a:solidFill>
                <a:latin typeface="Verdana"/>
                <a:ea typeface="Verdana"/>
                <a:cs typeface="Verdana"/>
                <a:sym typeface="Verdana"/>
              </a:rPr>
              <a:t> </a:t>
            </a:r>
            <a:endParaRPr b="0" i="0" sz="3000" u="none" cap="none" strike="noStrike">
              <a:solidFill>
                <a:schemeClr val="dk1"/>
              </a:solidFill>
              <a:latin typeface="Verdana"/>
              <a:ea typeface="Verdana"/>
              <a:cs typeface="Verdana"/>
              <a:sym typeface="Verdana"/>
            </a:endParaRPr>
          </a:p>
          <a:p>
            <a:pPr indent="0" lvl="0" marL="0" marR="0" rtl="0" algn="r">
              <a:lnSpc>
                <a:spcPct val="150000"/>
              </a:lnSpc>
              <a:spcBef>
                <a:spcPts val="0"/>
              </a:spcBef>
              <a:spcAft>
                <a:spcPts val="0"/>
              </a:spcAft>
              <a:buClr>
                <a:schemeClr val="dk1"/>
              </a:buClr>
              <a:buSzPts val="1100"/>
              <a:buFont typeface="Arial"/>
              <a:buNone/>
            </a:pPr>
            <a:r>
              <a:rPr b="0" i="0" lang="pl-PL" sz="1500" u="none" cap="none" strike="noStrike">
                <a:solidFill>
                  <a:schemeClr val="dk1"/>
                </a:solidFill>
                <a:latin typeface="Calibri"/>
                <a:ea typeface="Calibri"/>
                <a:cs typeface="Calibri"/>
                <a:sym typeface="Calibri"/>
              </a:rPr>
              <a:t>(Mariani 1997)</a:t>
            </a:r>
            <a:endParaRPr b="0" i="0" sz="1500" u="none" cap="none" strike="noStrike">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189fd1e697b_0_1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pl-PL" sz="2600">
                <a:latin typeface="Verdana"/>
                <a:ea typeface="Verdana"/>
                <a:cs typeface="Verdana"/>
                <a:sym typeface="Verdana"/>
              </a:rPr>
              <a:t>supporting and shaping language-sensitive teaching – definition of scaffolding</a:t>
            </a:r>
            <a:endParaRPr sz="2600">
              <a:latin typeface="Verdana"/>
              <a:ea typeface="Verdana"/>
              <a:cs typeface="Verdana"/>
              <a:sym typeface="Verdana"/>
            </a:endParaRPr>
          </a:p>
        </p:txBody>
      </p:sp>
      <p:pic>
        <p:nvPicPr>
          <p:cNvPr id="266" name="Google Shape;266;g189fd1e697b_0_164"/>
          <p:cNvPicPr preferRelativeResize="0"/>
          <p:nvPr/>
        </p:nvPicPr>
        <p:blipFill rotWithShape="1">
          <a:blip r:embed="rId3">
            <a:alphaModFix/>
          </a:blip>
          <a:srcRect b="0" l="0" r="0" t="0"/>
          <a:stretch/>
        </p:blipFill>
        <p:spPr>
          <a:xfrm>
            <a:off x="344075" y="1320338"/>
            <a:ext cx="4826020" cy="5135561"/>
          </a:xfrm>
          <a:prstGeom prst="rect">
            <a:avLst/>
          </a:prstGeom>
          <a:noFill/>
          <a:ln>
            <a:noFill/>
          </a:ln>
        </p:spPr>
      </p:pic>
      <p:pic>
        <p:nvPicPr>
          <p:cNvPr id="267" name="Google Shape;267;g189fd1e697b_0_164"/>
          <p:cNvPicPr preferRelativeResize="0"/>
          <p:nvPr/>
        </p:nvPicPr>
        <p:blipFill rotWithShape="1">
          <a:blip r:embed="rId4">
            <a:alphaModFix/>
          </a:blip>
          <a:srcRect b="0" l="0" r="0" t="0"/>
          <a:stretch/>
        </p:blipFill>
        <p:spPr>
          <a:xfrm>
            <a:off x="5301195" y="2205138"/>
            <a:ext cx="3669105" cy="244771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189fd1e697b_0_1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990"/>
              <a:buNone/>
            </a:pPr>
            <a:r>
              <a:rPr lang="pl-PL" sz="3600"/>
              <a:t> supporting and shaping language-sensitive teaching - giving scaffolding</a:t>
            </a:r>
            <a:endParaRPr sz="3600"/>
          </a:p>
        </p:txBody>
      </p:sp>
      <p:pic>
        <p:nvPicPr>
          <p:cNvPr id="274" name="Google Shape;274;g189fd1e697b_0_146"/>
          <p:cNvPicPr preferRelativeResize="0"/>
          <p:nvPr/>
        </p:nvPicPr>
        <p:blipFill rotWithShape="1">
          <a:blip r:embed="rId3">
            <a:alphaModFix/>
          </a:blip>
          <a:srcRect b="0" l="-980" r="979" t="0"/>
          <a:stretch/>
        </p:blipFill>
        <p:spPr>
          <a:xfrm>
            <a:off x="168350" y="1417650"/>
            <a:ext cx="5543499" cy="4755925"/>
          </a:xfrm>
          <a:prstGeom prst="rect">
            <a:avLst/>
          </a:prstGeom>
          <a:noFill/>
          <a:ln>
            <a:noFill/>
          </a:ln>
        </p:spPr>
      </p:pic>
      <p:pic>
        <p:nvPicPr>
          <p:cNvPr id="275" name="Google Shape;275;g189fd1e697b_0_146"/>
          <p:cNvPicPr preferRelativeResize="0"/>
          <p:nvPr/>
        </p:nvPicPr>
        <p:blipFill rotWithShape="1">
          <a:blip r:embed="rId4">
            <a:alphaModFix/>
          </a:blip>
          <a:srcRect b="0" l="0" r="0" t="0"/>
          <a:stretch/>
        </p:blipFill>
        <p:spPr>
          <a:xfrm>
            <a:off x="5842954" y="2010713"/>
            <a:ext cx="3127346" cy="283655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189fd1e697b_0_17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2000"/>
              <a:buNone/>
            </a:pPr>
            <a:r>
              <a:rPr lang="pl-PL" sz="3600"/>
              <a:t> supporting and shaping language-sensitive teaching: scaffolding - more than help </a:t>
            </a:r>
            <a:endParaRPr sz="3600"/>
          </a:p>
        </p:txBody>
      </p:sp>
      <p:pic>
        <p:nvPicPr>
          <p:cNvPr id="282" name="Google Shape;282;g189fd1e697b_0_173"/>
          <p:cNvPicPr preferRelativeResize="0"/>
          <p:nvPr/>
        </p:nvPicPr>
        <p:blipFill rotWithShape="1">
          <a:blip r:embed="rId3">
            <a:alphaModFix/>
          </a:blip>
          <a:srcRect b="0" l="0" r="0" t="0"/>
          <a:stretch/>
        </p:blipFill>
        <p:spPr>
          <a:xfrm>
            <a:off x="228600" y="1570038"/>
            <a:ext cx="8839200" cy="477200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189fd1e697b_0_118"/>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400"/>
              <a:buNone/>
            </a:pPr>
            <a:r>
              <a:rPr lang="pl-PL" sz="3800"/>
              <a:t>(Re-)Activation</a:t>
            </a:r>
            <a:endParaRPr sz="3800"/>
          </a:p>
        </p:txBody>
      </p:sp>
      <p:sp>
        <p:nvSpPr>
          <p:cNvPr id="104" name="Google Shape;104;g189fd1e697b_0_11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0" lvl="0" marL="457200" rtl="0" algn="just">
              <a:lnSpc>
                <a:spcPct val="100000"/>
              </a:lnSpc>
              <a:spcBef>
                <a:spcPts val="0"/>
              </a:spcBef>
              <a:spcAft>
                <a:spcPts val="0"/>
              </a:spcAft>
              <a:buSzPts val="1800"/>
              <a:buNone/>
            </a:pPr>
            <a:r>
              <a:rPr lang="pl-PL" sz="2100"/>
              <a:t>Watch the first part of the movie with a part of a science lesson (topic: “How rain is made”)!</a:t>
            </a:r>
            <a:endParaRPr sz="2100"/>
          </a:p>
          <a:p>
            <a:pPr indent="0" lvl="0" marL="457200" rtl="0" algn="just">
              <a:lnSpc>
                <a:spcPct val="100000"/>
              </a:lnSpc>
              <a:spcBef>
                <a:spcPts val="0"/>
              </a:spcBef>
              <a:spcAft>
                <a:spcPts val="0"/>
              </a:spcAft>
              <a:buSzPts val="1800"/>
              <a:buNone/>
            </a:pPr>
            <a:r>
              <a:t/>
            </a:r>
            <a:endParaRPr sz="2100"/>
          </a:p>
          <a:p>
            <a:pPr indent="0" lvl="0" marL="457200" rtl="0" algn="just">
              <a:lnSpc>
                <a:spcPct val="100000"/>
              </a:lnSpc>
              <a:spcBef>
                <a:spcPts val="0"/>
              </a:spcBef>
              <a:spcAft>
                <a:spcPts val="0"/>
              </a:spcAft>
              <a:buSzPts val="1800"/>
              <a:buNone/>
            </a:pPr>
            <a:r>
              <a:rPr lang="pl-PL" sz="2100"/>
              <a:t>Recognise the most important principles of language sensitive teaching. </a:t>
            </a:r>
            <a:endParaRPr sz="2100"/>
          </a:p>
          <a:p>
            <a:pPr indent="-139700" lvl="0" marL="342900" rtl="0" algn="l">
              <a:lnSpc>
                <a:spcPct val="100000"/>
              </a:lnSpc>
              <a:spcBef>
                <a:spcPts val="0"/>
              </a:spcBef>
              <a:spcAft>
                <a:spcPts val="0"/>
              </a:spcAft>
              <a:buClr>
                <a:schemeClr val="dk1"/>
              </a:buClr>
              <a:buSzPts val="3200"/>
              <a:buNone/>
            </a:pPr>
            <a:r>
              <a:t/>
            </a:r>
            <a:endParaRPr/>
          </a:p>
        </p:txBody>
      </p:sp>
      <p:sp>
        <p:nvSpPr>
          <p:cNvPr id="105" name="Google Shape;105;g189fd1e697b_0_11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90"/>
              <a:buFont typeface="Arial"/>
              <a:buNone/>
            </a:pPr>
            <a:r>
              <a:rPr lang="pl-PL" sz="3600"/>
              <a:t>supporting and shaping language-sensitive teaching: selection of levels and features</a:t>
            </a:r>
            <a:endParaRPr sz="3600"/>
          </a:p>
        </p:txBody>
      </p:sp>
      <p:sp>
        <p:nvSpPr>
          <p:cNvPr id="288" name="Google Shape;288;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55000" lnSpcReduction="20000"/>
          </a:bodyPr>
          <a:lstStyle/>
          <a:p>
            <a:pPr indent="0" lvl="0" marL="457200" rtl="0" algn="ctr">
              <a:lnSpc>
                <a:spcPct val="110000"/>
              </a:lnSpc>
              <a:spcBef>
                <a:spcPts val="0"/>
              </a:spcBef>
              <a:spcAft>
                <a:spcPts val="0"/>
              </a:spcAft>
              <a:buClr>
                <a:srgbClr val="000000"/>
              </a:buClr>
              <a:buSzPct val="41378"/>
              <a:buNone/>
            </a:pPr>
            <a:r>
              <a:rPr b="1" i="1" lang="pl-PL" sz="4350">
                <a:solidFill>
                  <a:srgbClr val="C00000"/>
                </a:solidFill>
              </a:rPr>
              <a:t>→ </a:t>
            </a:r>
            <a:r>
              <a:rPr b="1" lang="pl-PL" sz="4350">
                <a:solidFill>
                  <a:srgbClr val="C00000"/>
                </a:solidFill>
              </a:rPr>
              <a:t>SCAFFOLDING </a:t>
            </a:r>
            <a:r>
              <a:rPr b="1" i="1" lang="pl-PL" sz="4350">
                <a:solidFill>
                  <a:srgbClr val="C00000"/>
                </a:solidFill>
              </a:rPr>
              <a:t>←</a:t>
            </a:r>
            <a:endParaRPr sz="4350"/>
          </a:p>
          <a:p>
            <a:pPr indent="0" lvl="0" marL="457200" rtl="0" algn="l">
              <a:lnSpc>
                <a:spcPct val="110000"/>
              </a:lnSpc>
              <a:spcBef>
                <a:spcPts val="0"/>
              </a:spcBef>
              <a:spcAft>
                <a:spcPts val="0"/>
              </a:spcAft>
              <a:buClr>
                <a:srgbClr val="000000"/>
              </a:buClr>
              <a:buSzPct val="66666"/>
              <a:buNone/>
            </a:pPr>
            <a:r>
              <a:t/>
            </a:r>
            <a:endParaRPr sz="2700">
              <a:solidFill>
                <a:srgbClr val="000000"/>
              </a:solidFill>
              <a:latin typeface="Verdana"/>
              <a:ea typeface="Verdana"/>
              <a:cs typeface="Verdana"/>
              <a:sym typeface="Verdana"/>
            </a:endParaRPr>
          </a:p>
          <a:p>
            <a:pPr indent="0" lvl="0" marL="457200" rtl="0" algn="l">
              <a:lnSpc>
                <a:spcPct val="115000"/>
              </a:lnSpc>
              <a:spcBef>
                <a:spcPts val="1200"/>
              </a:spcBef>
              <a:spcAft>
                <a:spcPts val="0"/>
              </a:spcAft>
              <a:buSzPct val="61119"/>
              <a:buNone/>
            </a:pPr>
            <a:r>
              <a:rPr lang="pl-PL" sz="3800"/>
              <a:t>Improving of normal intellectual capacities of individuals through additional supports under adult guidance, or in collaboration with more capable peers’, by means of dialogue and interaction leading to mediated/assisted content internalization (compare with workshop 2).</a:t>
            </a:r>
            <a:endParaRPr sz="3800"/>
          </a:p>
          <a:p>
            <a:pPr indent="0" lvl="0" marL="457200" rtl="0" algn="l">
              <a:lnSpc>
                <a:spcPct val="115000"/>
              </a:lnSpc>
              <a:spcBef>
                <a:spcPts val="1200"/>
              </a:spcBef>
              <a:spcAft>
                <a:spcPts val="0"/>
              </a:spcAft>
              <a:buSzPct val="61099"/>
              <a:buNone/>
            </a:pPr>
            <a:r>
              <a:rPr lang="pl-PL" sz="3800"/>
              <a:t>Scaffolding focuses on student’s learning potential, and not simply on their current abilities, it is located at both the micro and the micro levels of teaching  (Hammon&amp;Gibbons 2005). </a:t>
            </a:r>
            <a:endParaRPr sz="3800"/>
          </a:p>
          <a:p>
            <a:pPr indent="0" lvl="0" marL="457200" rtl="0" algn="just">
              <a:lnSpc>
                <a:spcPct val="150000"/>
              </a:lnSpc>
              <a:spcBef>
                <a:spcPts val="1200"/>
              </a:spcBef>
              <a:spcAft>
                <a:spcPts val="0"/>
              </a:spcAft>
              <a:buSzPct val="61119"/>
              <a:buNone/>
            </a:pPr>
            <a:r>
              <a:t/>
            </a:r>
            <a:endParaRPr b="1" sz="3800">
              <a:solidFill>
                <a:srgbClr val="000000"/>
              </a:solidFill>
              <a:latin typeface="Verdana"/>
              <a:ea typeface="Verdana"/>
              <a:cs typeface="Verdana"/>
              <a:sym typeface="Verdana"/>
            </a:endParaRPr>
          </a:p>
          <a:p>
            <a:pPr indent="0" lvl="0" marL="457200" rtl="0" algn="just">
              <a:lnSpc>
                <a:spcPct val="150000"/>
              </a:lnSpc>
              <a:spcBef>
                <a:spcPts val="0"/>
              </a:spcBef>
              <a:spcAft>
                <a:spcPts val="0"/>
              </a:spcAft>
              <a:buSzPct val="86021"/>
              <a:buNone/>
            </a:pPr>
            <a:r>
              <a:t/>
            </a:r>
            <a:endParaRPr b="1" sz="2700">
              <a:solidFill>
                <a:srgbClr val="000000"/>
              </a:solidFill>
              <a:latin typeface="Verdana"/>
              <a:ea typeface="Verdana"/>
              <a:cs typeface="Verdana"/>
              <a:sym typeface="Verdana"/>
            </a:endParaRPr>
          </a:p>
          <a:p>
            <a:pPr indent="-228600" lvl="0" marL="457200" rtl="0" algn="l">
              <a:lnSpc>
                <a:spcPct val="100000"/>
              </a:lnSpc>
              <a:spcBef>
                <a:spcPts val="360"/>
              </a:spcBef>
              <a:spcAft>
                <a:spcPts val="0"/>
              </a:spcAft>
              <a:buClr>
                <a:schemeClr val="dk1"/>
              </a:buClr>
              <a:buSzPct val="5625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12b7e9547e6_0_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90"/>
              <a:buFont typeface="Arial"/>
              <a:buNone/>
            </a:pPr>
            <a:r>
              <a:rPr lang="pl-PL" sz="3400"/>
              <a:t>supporting and shaping language-sensitive teaching: selection of macro and micro levels of scaffolding</a:t>
            </a:r>
            <a:endParaRPr sz="3400"/>
          </a:p>
        </p:txBody>
      </p:sp>
      <p:sp>
        <p:nvSpPr>
          <p:cNvPr id="294" name="Google Shape;294;g12b7e9547e6_0_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fontScale="47500" lnSpcReduction="20000"/>
          </a:bodyPr>
          <a:lstStyle/>
          <a:p>
            <a:pPr indent="0" lvl="0" marL="457200" rtl="0" algn="ctr">
              <a:lnSpc>
                <a:spcPct val="110000"/>
              </a:lnSpc>
              <a:spcBef>
                <a:spcPts val="0"/>
              </a:spcBef>
              <a:spcAft>
                <a:spcPts val="0"/>
              </a:spcAft>
              <a:buClr>
                <a:srgbClr val="000000"/>
              </a:buClr>
              <a:buSzPct val="35643"/>
              <a:buNone/>
            </a:pPr>
            <a:r>
              <a:rPr b="1" i="1" lang="pl-PL" sz="5050">
                <a:solidFill>
                  <a:srgbClr val="C00000"/>
                </a:solidFill>
              </a:rPr>
              <a:t>→ </a:t>
            </a:r>
            <a:r>
              <a:rPr b="1" lang="pl-PL" sz="5050">
                <a:solidFill>
                  <a:srgbClr val="C00000"/>
                </a:solidFill>
              </a:rPr>
              <a:t>SCAFFOLDING </a:t>
            </a:r>
            <a:r>
              <a:rPr b="1" i="1" lang="pl-PL" sz="5050">
                <a:solidFill>
                  <a:srgbClr val="C00000"/>
                </a:solidFill>
              </a:rPr>
              <a:t>←</a:t>
            </a:r>
            <a:endParaRPr sz="5050"/>
          </a:p>
          <a:p>
            <a:pPr indent="0" lvl="0" marL="457200" rtl="0" algn="l">
              <a:lnSpc>
                <a:spcPct val="110000"/>
              </a:lnSpc>
              <a:spcBef>
                <a:spcPts val="0"/>
              </a:spcBef>
              <a:spcAft>
                <a:spcPts val="0"/>
              </a:spcAft>
              <a:buClr>
                <a:srgbClr val="000000"/>
              </a:buClr>
              <a:buSzPts val="855"/>
              <a:buNone/>
            </a:pPr>
            <a:r>
              <a:t/>
            </a:r>
            <a:endParaRPr sz="7815">
              <a:solidFill>
                <a:srgbClr val="000000"/>
              </a:solidFill>
              <a:latin typeface="Verdana"/>
              <a:ea typeface="Verdana"/>
              <a:cs typeface="Verdana"/>
              <a:sym typeface="Verdana"/>
            </a:endParaRPr>
          </a:p>
          <a:p>
            <a:pPr indent="0" lvl="0" marL="457200" rtl="0" algn="l">
              <a:lnSpc>
                <a:spcPct val="115000"/>
              </a:lnSpc>
              <a:spcBef>
                <a:spcPts val="1200"/>
              </a:spcBef>
              <a:spcAft>
                <a:spcPts val="0"/>
              </a:spcAft>
              <a:buSzPct val="52783"/>
              <a:buNone/>
            </a:pPr>
            <a:r>
              <a:rPr lang="pl-PL" sz="4400"/>
              <a:t>Scaffolding at the macro-designed-in level → can be found in the ways in which classroom goals are identified and classrooms are organised, it enables:</a:t>
            </a:r>
            <a:endParaRPr sz="4400"/>
          </a:p>
          <a:p>
            <a:pPr indent="0" lvl="0" marL="457200" rtl="0" algn="l">
              <a:lnSpc>
                <a:spcPct val="115000"/>
              </a:lnSpc>
              <a:spcBef>
                <a:spcPts val="1200"/>
              </a:spcBef>
              <a:spcAft>
                <a:spcPts val="0"/>
              </a:spcAft>
              <a:buSzPct val="52783"/>
              <a:buNone/>
            </a:pPr>
            <a:r>
              <a:rPr lang="pl-PL" sz="4400"/>
              <a:t>scaffolding at the micro-level → interactional scaffolding</a:t>
            </a:r>
            <a:endParaRPr sz="4400"/>
          </a:p>
          <a:p>
            <a:pPr indent="0" lvl="0" marL="457200" rtl="0" algn="l">
              <a:lnSpc>
                <a:spcPct val="115000"/>
              </a:lnSpc>
              <a:spcBef>
                <a:spcPts val="1200"/>
              </a:spcBef>
              <a:spcAft>
                <a:spcPts val="0"/>
              </a:spcAft>
              <a:buSzPct val="59937"/>
              <a:buNone/>
            </a:pPr>
            <a:r>
              <a:t/>
            </a:r>
            <a:endParaRPr sz="3875">
              <a:latin typeface="Verdana"/>
              <a:ea typeface="Verdana"/>
              <a:cs typeface="Verdana"/>
              <a:sym typeface="Verdana"/>
            </a:endParaRPr>
          </a:p>
          <a:p>
            <a:pPr indent="0" lvl="0" marL="457200" rtl="0" algn="l">
              <a:lnSpc>
                <a:spcPct val="115000"/>
              </a:lnSpc>
              <a:spcBef>
                <a:spcPts val="1200"/>
              </a:spcBef>
              <a:spcAft>
                <a:spcPts val="0"/>
              </a:spcAft>
              <a:buSzPct val="73174"/>
              <a:buNone/>
            </a:pPr>
            <a:r>
              <a:t/>
            </a:r>
            <a:endParaRPr sz="3174">
              <a:latin typeface="Verdana"/>
              <a:ea typeface="Verdana"/>
              <a:cs typeface="Verdana"/>
              <a:sym typeface="Verdana"/>
            </a:endParaRPr>
          </a:p>
          <a:p>
            <a:pPr indent="0" lvl="0" marL="457200" rtl="0" algn="just">
              <a:lnSpc>
                <a:spcPct val="150000"/>
              </a:lnSpc>
              <a:spcBef>
                <a:spcPts val="1200"/>
              </a:spcBef>
              <a:spcAft>
                <a:spcPts val="0"/>
              </a:spcAft>
              <a:buSzPct val="62806"/>
              <a:buNone/>
            </a:pPr>
            <a:r>
              <a:t/>
            </a:r>
            <a:endParaRPr b="1" sz="3698">
              <a:solidFill>
                <a:srgbClr val="000000"/>
              </a:solidFill>
              <a:latin typeface="Verdana"/>
              <a:ea typeface="Verdana"/>
              <a:cs typeface="Verdana"/>
              <a:sym typeface="Verdana"/>
            </a:endParaRPr>
          </a:p>
          <a:p>
            <a:pPr indent="0" lvl="0" marL="457200" rtl="0" algn="just">
              <a:lnSpc>
                <a:spcPct val="150000"/>
              </a:lnSpc>
              <a:spcBef>
                <a:spcPts val="0"/>
              </a:spcBef>
              <a:spcAft>
                <a:spcPts val="0"/>
              </a:spcAft>
              <a:buSzPct val="86021"/>
              <a:buNone/>
            </a:pPr>
            <a:r>
              <a:t/>
            </a:r>
            <a:endParaRPr b="1" sz="2700">
              <a:solidFill>
                <a:srgbClr val="000000"/>
              </a:solidFill>
              <a:latin typeface="Verdana"/>
              <a:ea typeface="Verdana"/>
              <a:cs typeface="Verdana"/>
              <a:sym typeface="Verdana"/>
            </a:endParaRPr>
          </a:p>
          <a:p>
            <a:pPr indent="-228600" lvl="0" marL="457200" rtl="0" algn="l">
              <a:lnSpc>
                <a:spcPct val="100000"/>
              </a:lnSpc>
              <a:spcBef>
                <a:spcPts val="360"/>
              </a:spcBef>
              <a:spcAft>
                <a:spcPts val="0"/>
              </a:spcAft>
              <a:buClr>
                <a:schemeClr val="dk1"/>
              </a:buClr>
              <a:buSzPct val="56250"/>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12b7e9547e6_0_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90"/>
              <a:buFont typeface="Arial"/>
              <a:buNone/>
            </a:pPr>
            <a:r>
              <a:rPr lang="pl-PL" sz="3600"/>
              <a:t>supporting and shaping language-sensitive teaching: levels and features of scaffolding</a:t>
            </a:r>
            <a:endParaRPr sz="3600"/>
          </a:p>
        </p:txBody>
      </p:sp>
      <p:sp>
        <p:nvSpPr>
          <p:cNvPr id="300" name="Google Shape;300;g12b7e9547e6_0_10"/>
          <p:cNvSpPr/>
          <p:nvPr/>
        </p:nvSpPr>
        <p:spPr>
          <a:xfrm>
            <a:off x="810675" y="1823375"/>
            <a:ext cx="2873825" cy="830425"/>
          </a:xfrm>
          <a:prstGeom prst="flowChartOffpageConnec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pl-PL" sz="1400" u="none" cap="none" strike="noStrike">
                <a:solidFill>
                  <a:srgbClr val="000000"/>
                </a:solidFill>
                <a:latin typeface="Arial"/>
                <a:ea typeface="Arial"/>
                <a:cs typeface="Arial"/>
                <a:sym typeface="Arial"/>
              </a:rPr>
              <a:t>Macro-Scaffolding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pl-PL" sz="1400" u="none" cap="none" strike="noStrike">
                <a:solidFill>
                  <a:srgbClr val="000000"/>
                </a:solidFill>
                <a:latin typeface="Arial"/>
                <a:ea typeface="Arial"/>
                <a:cs typeface="Arial"/>
                <a:sym typeface="Arial"/>
              </a:rPr>
              <a:t>(e.g. for teaching preparation)</a:t>
            </a:r>
            <a:endParaRPr b="0" i="0" sz="1400" u="none" cap="none" strike="noStrike">
              <a:solidFill>
                <a:srgbClr val="000000"/>
              </a:solidFill>
              <a:latin typeface="Arial"/>
              <a:ea typeface="Arial"/>
              <a:cs typeface="Arial"/>
              <a:sym typeface="Arial"/>
            </a:endParaRPr>
          </a:p>
        </p:txBody>
      </p:sp>
      <p:sp>
        <p:nvSpPr>
          <p:cNvPr id="301" name="Google Shape;301;g12b7e9547e6_0_10"/>
          <p:cNvSpPr/>
          <p:nvPr/>
        </p:nvSpPr>
        <p:spPr>
          <a:xfrm>
            <a:off x="5199175" y="1823375"/>
            <a:ext cx="2873825" cy="830425"/>
          </a:xfrm>
          <a:prstGeom prst="flowChartOffpageConnec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pl-PL" sz="1400" u="none" cap="none" strike="noStrike">
                <a:solidFill>
                  <a:srgbClr val="000000"/>
                </a:solidFill>
                <a:latin typeface="Arial"/>
                <a:ea typeface="Arial"/>
                <a:cs typeface="Arial"/>
                <a:sym typeface="Arial"/>
              </a:rPr>
              <a:t>Micro-Scaffolding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pl-PL" sz="1400" u="none" cap="none" strike="noStrike">
                <a:solidFill>
                  <a:srgbClr val="000000"/>
                </a:solidFill>
                <a:latin typeface="Arial"/>
                <a:ea typeface="Arial"/>
                <a:cs typeface="Arial"/>
                <a:sym typeface="Arial"/>
              </a:rPr>
              <a:t>(ie.g. for nteraction in classroom)</a:t>
            </a:r>
            <a:endParaRPr b="0" i="0" sz="1400" u="none" cap="none" strike="noStrike">
              <a:solidFill>
                <a:srgbClr val="000000"/>
              </a:solidFill>
              <a:latin typeface="Arial"/>
              <a:ea typeface="Arial"/>
              <a:cs typeface="Arial"/>
              <a:sym typeface="Arial"/>
            </a:endParaRPr>
          </a:p>
        </p:txBody>
      </p:sp>
      <p:sp>
        <p:nvSpPr>
          <p:cNvPr id="302" name="Google Shape;302;g12b7e9547e6_0_10"/>
          <p:cNvSpPr/>
          <p:nvPr/>
        </p:nvSpPr>
        <p:spPr>
          <a:xfrm>
            <a:off x="866650" y="2742425"/>
            <a:ext cx="2873700" cy="510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1200"/>
              <a:buFont typeface="Arial"/>
              <a:buNone/>
            </a:pPr>
            <a:r>
              <a:rPr b="0" i="0" lang="pl-PL" sz="1200" u="none" cap="none" strike="noStrike">
                <a:solidFill>
                  <a:srgbClr val="00B050"/>
                </a:solidFill>
                <a:latin typeface="Verdana"/>
                <a:ea typeface="Verdana"/>
                <a:cs typeface="Verdana"/>
                <a:sym typeface="Verdana"/>
              </a:rPr>
              <a:t>locating new learning in student’s prior knowledge and experience</a:t>
            </a:r>
            <a:endParaRPr b="0" i="0" sz="1200" u="none" cap="none" strike="noStrike">
              <a:solidFill>
                <a:srgbClr val="000000"/>
              </a:solidFill>
              <a:latin typeface="Arial"/>
              <a:ea typeface="Arial"/>
              <a:cs typeface="Arial"/>
              <a:sym typeface="Arial"/>
            </a:endParaRPr>
          </a:p>
        </p:txBody>
      </p:sp>
      <p:sp>
        <p:nvSpPr>
          <p:cNvPr id="303" name="Google Shape;303;g12b7e9547e6_0_10"/>
          <p:cNvSpPr/>
          <p:nvPr/>
        </p:nvSpPr>
        <p:spPr>
          <a:xfrm>
            <a:off x="866650" y="3359800"/>
            <a:ext cx="2873700" cy="510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pl-PL" sz="1200" u="none" cap="none" strike="noStrike">
                <a:solidFill>
                  <a:srgbClr val="00B050"/>
                </a:solidFill>
                <a:latin typeface="Verdana"/>
                <a:ea typeface="Verdana"/>
                <a:cs typeface="Verdana"/>
                <a:sym typeface="Verdana"/>
              </a:rPr>
              <a:t>the use of semiotic systems</a:t>
            </a:r>
            <a:endParaRPr b="0" i="0" sz="1200" u="none" cap="none" strike="noStrike">
              <a:solidFill>
                <a:srgbClr val="000000"/>
              </a:solidFill>
              <a:latin typeface="Arial"/>
              <a:ea typeface="Arial"/>
              <a:cs typeface="Arial"/>
              <a:sym typeface="Arial"/>
            </a:endParaRPr>
          </a:p>
        </p:txBody>
      </p:sp>
      <p:sp>
        <p:nvSpPr>
          <p:cNvPr id="304" name="Google Shape;304;g12b7e9547e6_0_10"/>
          <p:cNvSpPr/>
          <p:nvPr/>
        </p:nvSpPr>
        <p:spPr>
          <a:xfrm>
            <a:off x="866650" y="3900975"/>
            <a:ext cx="2873700" cy="510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pl-PL" sz="1200" u="none" cap="none" strike="noStrike">
                <a:solidFill>
                  <a:srgbClr val="00B050"/>
                </a:solidFill>
                <a:latin typeface="Verdana"/>
                <a:ea typeface="Verdana"/>
                <a:cs typeface="Verdana"/>
                <a:sym typeface="Verdana"/>
              </a:rPr>
              <a:t>attention to selection and sequencing of tasks</a:t>
            </a:r>
            <a:endParaRPr b="0" i="0" sz="1200" u="none" cap="none" strike="noStrike">
              <a:solidFill>
                <a:srgbClr val="000000"/>
              </a:solidFill>
              <a:latin typeface="Arial"/>
              <a:ea typeface="Arial"/>
              <a:cs typeface="Arial"/>
              <a:sym typeface="Arial"/>
            </a:endParaRPr>
          </a:p>
        </p:txBody>
      </p:sp>
      <p:sp>
        <p:nvSpPr>
          <p:cNvPr id="305" name="Google Shape;305;g12b7e9547e6_0_10"/>
          <p:cNvSpPr/>
          <p:nvPr/>
        </p:nvSpPr>
        <p:spPr>
          <a:xfrm>
            <a:off x="866650" y="4594550"/>
            <a:ext cx="2873700" cy="510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pl-PL" sz="1200" u="none" cap="none" strike="noStrike">
                <a:solidFill>
                  <a:srgbClr val="00B050"/>
                </a:solidFill>
                <a:latin typeface="Verdana"/>
                <a:ea typeface="Verdana"/>
                <a:cs typeface="Verdana"/>
                <a:sym typeface="Verdana"/>
              </a:rPr>
              <a:t>the use of mediatonal texts and artefacts</a:t>
            </a:r>
            <a:endParaRPr b="0" i="0" sz="1200" u="none" cap="none" strike="noStrike">
              <a:solidFill>
                <a:srgbClr val="000000"/>
              </a:solidFill>
              <a:latin typeface="Arial"/>
              <a:ea typeface="Arial"/>
              <a:cs typeface="Arial"/>
              <a:sym typeface="Arial"/>
            </a:endParaRPr>
          </a:p>
        </p:txBody>
      </p:sp>
      <p:sp>
        <p:nvSpPr>
          <p:cNvPr id="306" name="Google Shape;306;g12b7e9547e6_0_10"/>
          <p:cNvSpPr/>
          <p:nvPr/>
        </p:nvSpPr>
        <p:spPr>
          <a:xfrm>
            <a:off x="866650" y="5250800"/>
            <a:ext cx="2873700" cy="510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0" i="0" lang="pl-PL" sz="1200" u="none" cap="none" strike="noStrike">
                <a:solidFill>
                  <a:srgbClr val="00B050"/>
                </a:solidFill>
                <a:latin typeface="Verdana"/>
                <a:ea typeface="Verdana"/>
                <a:cs typeface="Verdana"/>
                <a:sym typeface="Verdana"/>
              </a:rPr>
              <a:t>developing metalinguistic and metacognitive awareness</a:t>
            </a:r>
            <a:endParaRPr b="0" i="0" sz="1200" u="none" cap="none" strike="noStrike">
              <a:solidFill>
                <a:srgbClr val="000000"/>
              </a:solidFill>
              <a:latin typeface="Arial"/>
              <a:ea typeface="Arial"/>
              <a:cs typeface="Arial"/>
              <a:sym typeface="Arial"/>
            </a:endParaRPr>
          </a:p>
        </p:txBody>
      </p:sp>
      <p:sp>
        <p:nvSpPr>
          <p:cNvPr id="307" name="Google Shape;307;g12b7e9547e6_0_10"/>
          <p:cNvSpPr/>
          <p:nvPr/>
        </p:nvSpPr>
        <p:spPr>
          <a:xfrm>
            <a:off x="5199238" y="2772700"/>
            <a:ext cx="2873700" cy="510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1200"/>
              <a:buFont typeface="Arial"/>
              <a:buNone/>
            </a:pPr>
            <a:r>
              <a:rPr b="0" i="0" lang="pl-PL" sz="1200" u="none" cap="none" strike="noStrike">
                <a:solidFill>
                  <a:srgbClr val="00B050"/>
                </a:solidFill>
                <a:latin typeface="Verdana"/>
                <a:ea typeface="Verdana"/>
                <a:cs typeface="Verdana"/>
                <a:sym typeface="Verdana"/>
              </a:rPr>
              <a:t>linking t to background knowledge and prior experience, recapping</a:t>
            </a:r>
            <a:endParaRPr b="0" i="0" sz="1200" u="none" cap="none" strike="noStrike">
              <a:solidFill>
                <a:srgbClr val="000000"/>
              </a:solidFill>
              <a:latin typeface="Arial"/>
              <a:ea typeface="Arial"/>
              <a:cs typeface="Arial"/>
              <a:sym typeface="Arial"/>
            </a:endParaRPr>
          </a:p>
        </p:txBody>
      </p:sp>
      <p:sp>
        <p:nvSpPr>
          <p:cNvPr id="308" name="Google Shape;308;g12b7e9547e6_0_10"/>
          <p:cNvSpPr/>
          <p:nvPr/>
        </p:nvSpPr>
        <p:spPr>
          <a:xfrm>
            <a:off x="5199238" y="3390075"/>
            <a:ext cx="2873700" cy="510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1200"/>
              <a:buFont typeface="Arial"/>
              <a:buNone/>
            </a:pPr>
            <a:r>
              <a:rPr b="0" i="0" lang="pl-PL" sz="1200" u="none" cap="none" strike="noStrike">
                <a:solidFill>
                  <a:srgbClr val="00B050"/>
                </a:solidFill>
                <a:latin typeface="Verdana"/>
                <a:ea typeface="Verdana"/>
                <a:cs typeface="Verdana"/>
                <a:sym typeface="Verdana"/>
              </a:rPr>
              <a:t>apropriating and recasting student contributions (wordings,ideas)</a:t>
            </a:r>
            <a:endParaRPr b="0" i="0" sz="1200" u="none" cap="none" strike="noStrike">
              <a:solidFill>
                <a:srgbClr val="000000"/>
              </a:solidFill>
              <a:latin typeface="Arial"/>
              <a:ea typeface="Arial"/>
              <a:cs typeface="Arial"/>
              <a:sym typeface="Arial"/>
            </a:endParaRPr>
          </a:p>
        </p:txBody>
      </p:sp>
      <p:sp>
        <p:nvSpPr>
          <p:cNvPr id="309" name="Google Shape;309;g12b7e9547e6_0_10"/>
          <p:cNvSpPr/>
          <p:nvPr/>
        </p:nvSpPr>
        <p:spPr>
          <a:xfrm>
            <a:off x="5199225" y="4047875"/>
            <a:ext cx="2873700" cy="510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1200"/>
              <a:buFont typeface="Arial"/>
              <a:buNone/>
            </a:pPr>
            <a:r>
              <a:rPr b="0" i="0" lang="pl-PL" sz="1200" u="none" cap="none" strike="noStrike">
                <a:solidFill>
                  <a:srgbClr val="00B050"/>
                </a:solidFill>
                <a:latin typeface="Verdana"/>
                <a:ea typeface="Verdana"/>
                <a:cs typeface="Verdana"/>
                <a:sym typeface="Verdana"/>
              </a:rPr>
              <a:t>using verbal and gestural hints</a:t>
            </a:r>
            <a:endParaRPr b="0" i="0" sz="1200" u="none" cap="none" strike="noStrike">
              <a:solidFill>
                <a:srgbClr val="000000"/>
              </a:solidFill>
              <a:latin typeface="Arial"/>
              <a:ea typeface="Arial"/>
              <a:cs typeface="Arial"/>
              <a:sym typeface="Arial"/>
            </a:endParaRPr>
          </a:p>
        </p:txBody>
      </p:sp>
      <p:sp>
        <p:nvSpPr>
          <p:cNvPr id="310" name="Google Shape;310;g12b7e9547e6_0_10"/>
          <p:cNvSpPr/>
          <p:nvPr/>
        </p:nvSpPr>
        <p:spPr>
          <a:xfrm>
            <a:off x="5199238" y="4705675"/>
            <a:ext cx="2873700" cy="510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1200"/>
              <a:buFont typeface="Arial"/>
              <a:buNone/>
            </a:pPr>
            <a:r>
              <a:rPr b="0" i="0" lang="pl-PL" sz="1200" u="none" cap="none" strike="noStrike">
                <a:solidFill>
                  <a:srgbClr val="00B050"/>
                </a:solidFill>
                <a:latin typeface="Verdana"/>
                <a:ea typeface="Verdana"/>
                <a:cs typeface="Verdana"/>
                <a:sym typeface="Verdana"/>
              </a:rPr>
              <a:t>using information from texts in different languages </a:t>
            </a:r>
            <a:endParaRPr b="0" i="0" sz="1200" u="none" cap="none" strike="noStrike">
              <a:solidFill>
                <a:srgbClr val="000000"/>
              </a:solidFill>
              <a:latin typeface="Arial"/>
              <a:ea typeface="Arial"/>
              <a:cs typeface="Arial"/>
              <a:sym typeface="Arial"/>
            </a:endParaRPr>
          </a:p>
        </p:txBody>
      </p:sp>
      <p:sp>
        <p:nvSpPr>
          <p:cNvPr id="311" name="Google Shape;311;g12b7e9547e6_0_10"/>
          <p:cNvSpPr/>
          <p:nvPr/>
        </p:nvSpPr>
        <p:spPr>
          <a:xfrm>
            <a:off x="5199213" y="5323050"/>
            <a:ext cx="2873700" cy="510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1200"/>
              </a:spcBef>
              <a:spcAft>
                <a:spcPts val="0"/>
              </a:spcAft>
              <a:buClr>
                <a:srgbClr val="000000"/>
              </a:buClr>
              <a:buSzPts val="1200"/>
              <a:buFont typeface="Arial"/>
              <a:buNone/>
            </a:pPr>
            <a:r>
              <a:rPr b="0" i="0" lang="pl-PL" sz="1200" u="none" cap="none" strike="noStrike">
                <a:solidFill>
                  <a:srgbClr val="00B050"/>
                </a:solidFill>
                <a:latin typeface="Verdana"/>
                <a:ea typeface="Verdana"/>
                <a:cs typeface="Verdana"/>
                <a:sym typeface="Verdana"/>
              </a:rPr>
              <a:t>asking for clarification, probing a student’s response</a:t>
            </a:r>
            <a:endParaRPr b="0" i="0" sz="1200" u="none" cap="none" strike="noStrike">
              <a:solidFill>
                <a:srgbClr val="000000"/>
              </a:solidFill>
              <a:latin typeface="Arial"/>
              <a:ea typeface="Arial"/>
              <a:cs typeface="Arial"/>
              <a:sym typeface="Arial"/>
            </a:endParaRPr>
          </a:p>
        </p:txBody>
      </p:sp>
      <p:sp>
        <p:nvSpPr>
          <p:cNvPr id="312" name="Google Shape;312;g12b7e9547e6_0_10"/>
          <p:cNvSpPr/>
          <p:nvPr/>
        </p:nvSpPr>
        <p:spPr>
          <a:xfrm>
            <a:off x="2554550" y="1242825"/>
            <a:ext cx="5850000" cy="48054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g12b7e9547e6_0_10"/>
          <p:cNvSpPr/>
          <p:nvPr/>
        </p:nvSpPr>
        <p:spPr>
          <a:xfrm>
            <a:off x="743650" y="1242825"/>
            <a:ext cx="5850000" cy="48054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14a9b18ca82_2_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90"/>
              <a:buFont typeface="Arial"/>
              <a:buNone/>
            </a:pPr>
            <a:r>
              <a:rPr lang="pl-PL" sz="3600"/>
              <a:t>supporting and shaping language-sensitive teaching: selection of macro features</a:t>
            </a:r>
            <a:endParaRPr sz="3600"/>
          </a:p>
        </p:txBody>
      </p:sp>
      <p:sp>
        <p:nvSpPr>
          <p:cNvPr id="319" name="Google Shape;319;g14a9b18ca82_2_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fontScale="25000" lnSpcReduction="20000"/>
          </a:bodyPr>
          <a:lstStyle/>
          <a:p>
            <a:pPr indent="0" lvl="0" marL="457200" rtl="0" algn="ctr">
              <a:lnSpc>
                <a:spcPct val="110000"/>
              </a:lnSpc>
              <a:spcBef>
                <a:spcPts val="0"/>
              </a:spcBef>
              <a:spcAft>
                <a:spcPts val="0"/>
              </a:spcAft>
              <a:buClr>
                <a:srgbClr val="000000"/>
              </a:buClr>
              <a:buSzPts val="450"/>
              <a:buNone/>
            </a:pPr>
            <a:r>
              <a:rPr b="1" lang="pl-PL" sz="9600">
                <a:solidFill>
                  <a:srgbClr val="C00000"/>
                </a:solidFill>
              </a:rPr>
              <a:t>MACRO-SCAFFOLDING</a:t>
            </a:r>
            <a:r>
              <a:rPr b="1" lang="pl-PL" sz="9424">
                <a:solidFill>
                  <a:srgbClr val="C00000"/>
                </a:solidFill>
                <a:latin typeface="Verdana"/>
                <a:ea typeface="Verdana"/>
                <a:cs typeface="Verdana"/>
                <a:sym typeface="Verdana"/>
              </a:rPr>
              <a:t> </a:t>
            </a:r>
            <a:endParaRPr b="1" sz="4774">
              <a:solidFill>
                <a:srgbClr val="C00000"/>
              </a:solidFill>
              <a:latin typeface="Verdana"/>
              <a:ea typeface="Verdana"/>
              <a:cs typeface="Verdana"/>
              <a:sym typeface="Verdana"/>
            </a:endParaRPr>
          </a:p>
          <a:p>
            <a:pPr indent="-362012" lvl="0" marL="457200" rtl="0" algn="l">
              <a:lnSpc>
                <a:spcPct val="115000"/>
              </a:lnSpc>
              <a:spcBef>
                <a:spcPts val="1200"/>
              </a:spcBef>
              <a:spcAft>
                <a:spcPts val="0"/>
              </a:spcAft>
              <a:buSzPct val="100000"/>
              <a:buFont typeface="Verdana"/>
              <a:buAutoNum type="arabicPeriod"/>
            </a:pPr>
            <a:r>
              <a:rPr lang="pl-PL" sz="8400"/>
              <a:t>focusing on</a:t>
            </a:r>
            <a:r>
              <a:rPr b="1" lang="pl-PL" sz="8400">
                <a:solidFill>
                  <a:srgbClr val="00B050"/>
                </a:solidFill>
              </a:rPr>
              <a:t> student’s prior knowledge and experience </a:t>
            </a:r>
            <a:r>
              <a:rPr lang="pl-PL" sz="8400"/>
              <a:t>(e.g. knowledge from texts about the theme in languages the pupils know, attention to key words and participant structures in a language-based science problem)</a:t>
            </a:r>
            <a:endParaRPr sz="8400"/>
          </a:p>
          <a:p>
            <a:pPr indent="-358043" lvl="0" marL="457200" rtl="0" algn="l">
              <a:lnSpc>
                <a:spcPct val="115000"/>
              </a:lnSpc>
              <a:spcBef>
                <a:spcPts val="0"/>
              </a:spcBef>
              <a:spcAft>
                <a:spcPts val="0"/>
              </a:spcAft>
              <a:buSzPct val="97023"/>
              <a:buFont typeface="Verdana"/>
              <a:buAutoNum type="arabicPeriod"/>
            </a:pPr>
            <a:r>
              <a:rPr lang="pl-PL" sz="8400"/>
              <a:t>using </a:t>
            </a:r>
            <a:r>
              <a:rPr b="1" lang="pl-PL" sz="8400">
                <a:solidFill>
                  <a:srgbClr val="00B050"/>
                </a:solidFill>
              </a:rPr>
              <a:t>semiotic systems</a:t>
            </a:r>
            <a:r>
              <a:rPr lang="pl-PL" sz="8400"/>
              <a:t> (developing understandings of concepts or tasks through providing access to similar information from a variety of sources, visual support containing reduced amount of language, prompts and cues as leading questions, hints, combination of visual and aural support through use of videos, films and the Internet, use of visual, aural and tactile supports through demonstration and hands-on activities)</a:t>
            </a:r>
            <a:r>
              <a:rPr lang="pl-PL" sz="8150">
                <a:latin typeface="Verdana"/>
                <a:ea typeface="Verdana"/>
                <a:cs typeface="Verdana"/>
                <a:sym typeface="Verdana"/>
              </a:rPr>
              <a:t> </a:t>
            </a:r>
            <a:r>
              <a:rPr lang="pl-PL" sz="8400"/>
              <a:t>(Hammon&amp;Gibbons 2005)</a:t>
            </a:r>
            <a:endParaRPr sz="8400"/>
          </a:p>
          <a:p>
            <a:pPr indent="0" lvl="0" marL="457200" rtl="0" algn="l">
              <a:lnSpc>
                <a:spcPct val="115000"/>
              </a:lnSpc>
              <a:spcBef>
                <a:spcPts val="0"/>
              </a:spcBef>
              <a:spcAft>
                <a:spcPts val="0"/>
              </a:spcAft>
              <a:buSzPct val="92903"/>
              <a:buNone/>
            </a:pPr>
            <a:r>
              <a:t/>
            </a:r>
            <a:endParaRPr sz="7750">
              <a:latin typeface="Verdana"/>
              <a:ea typeface="Verdana"/>
              <a:cs typeface="Verdana"/>
              <a:sym typeface="Verdana"/>
            </a:endParaRPr>
          </a:p>
          <a:p>
            <a:pPr indent="0" lvl="0" marL="914400" rtl="0" algn="l">
              <a:lnSpc>
                <a:spcPct val="115000"/>
              </a:lnSpc>
              <a:spcBef>
                <a:spcPts val="1200"/>
              </a:spcBef>
              <a:spcAft>
                <a:spcPts val="0"/>
              </a:spcAft>
              <a:buSzPct val="92903"/>
              <a:buNone/>
            </a:pPr>
            <a:r>
              <a:t/>
            </a:r>
            <a:endParaRPr sz="7750">
              <a:latin typeface="Verdana"/>
              <a:ea typeface="Verdana"/>
              <a:cs typeface="Verdana"/>
              <a:sym typeface="Verdana"/>
            </a:endParaRPr>
          </a:p>
          <a:p>
            <a:pPr indent="0" lvl="0" marL="457200" rtl="0" algn="just">
              <a:lnSpc>
                <a:spcPct val="150000"/>
              </a:lnSpc>
              <a:spcBef>
                <a:spcPts val="1200"/>
              </a:spcBef>
              <a:spcAft>
                <a:spcPts val="0"/>
              </a:spcAft>
              <a:buSzPct val="194698"/>
              <a:buNone/>
            </a:pPr>
            <a:r>
              <a:t/>
            </a:r>
            <a:endParaRPr b="1" sz="3698">
              <a:solidFill>
                <a:srgbClr val="000000"/>
              </a:solidFill>
              <a:latin typeface="Verdana"/>
              <a:ea typeface="Verdana"/>
              <a:cs typeface="Verdana"/>
              <a:sym typeface="Verdana"/>
            </a:endParaRPr>
          </a:p>
          <a:p>
            <a:pPr indent="0" lvl="0" marL="457200" rtl="0" algn="just">
              <a:lnSpc>
                <a:spcPct val="150000"/>
              </a:lnSpc>
              <a:spcBef>
                <a:spcPts val="0"/>
              </a:spcBef>
              <a:spcAft>
                <a:spcPts val="0"/>
              </a:spcAft>
              <a:buSzPct val="266665"/>
              <a:buNone/>
            </a:pPr>
            <a:r>
              <a:t/>
            </a:r>
            <a:endParaRPr b="1" sz="2700">
              <a:solidFill>
                <a:srgbClr val="000000"/>
              </a:solidFill>
              <a:latin typeface="Verdana"/>
              <a:ea typeface="Verdana"/>
              <a:cs typeface="Verdana"/>
              <a:sym typeface="Verdana"/>
            </a:endParaRPr>
          </a:p>
          <a:p>
            <a:pPr indent="-228600" lvl="0" marL="457200" rtl="0" algn="l">
              <a:lnSpc>
                <a:spcPct val="100000"/>
              </a:lnSpc>
              <a:spcBef>
                <a:spcPts val="360"/>
              </a:spcBef>
              <a:spcAft>
                <a:spcPts val="0"/>
              </a:spcAft>
              <a:buClr>
                <a:schemeClr val="dk1"/>
              </a:buClr>
              <a:buSzPct val="5625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188dc6d8b52_0_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90"/>
              <a:buFont typeface="Arial"/>
              <a:buNone/>
            </a:pPr>
            <a:r>
              <a:rPr lang="pl-PL" sz="3600"/>
              <a:t>supporting and shaping language-sensitive teaching: selection of macro features</a:t>
            </a:r>
            <a:endParaRPr sz="3600"/>
          </a:p>
        </p:txBody>
      </p:sp>
      <p:sp>
        <p:nvSpPr>
          <p:cNvPr id="325" name="Google Shape;325;g188dc6d8b52_0_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fontScale="25000" lnSpcReduction="20000"/>
          </a:bodyPr>
          <a:lstStyle/>
          <a:p>
            <a:pPr indent="0" lvl="0" marL="457200" rtl="0" algn="ctr">
              <a:lnSpc>
                <a:spcPct val="110000"/>
              </a:lnSpc>
              <a:spcBef>
                <a:spcPts val="0"/>
              </a:spcBef>
              <a:spcAft>
                <a:spcPts val="0"/>
              </a:spcAft>
              <a:buClr>
                <a:srgbClr val="000000"/>
              </a:buClr>
              <a:buSzPts val="450"/>
              <a:buNone/>
            </a:pPr>
            <a:r>
              <a:rPr b="1" lang="pl-PL" sz="9600">
                <a:solidFill>
                  <a:srgbClr val="C00000"/>
                </a:solidFill>
              </a:rPr>
              <a:t>MACRO-SCAFFOLDING</a:t>
            </a:r>
            <a:endParaRPr b="1" sz="9600">
              <a:solidFill>
                <a:srgbClr val="C00000"/>
              </a:solidFill>
            </a:endParaRPr>
          </a:p>
          <a:p>
            <a:pPr indent="-360000" lvl="0" marL="360000" rtl="0" algn="l">
              <a:lnSpc>
                <a:spcPct val="115000"/>
              </a:lnSpc>
              <a:spcBef>
                <a:spcPts val="0"/>
              </a:spcBef>
              <a:spcAft>
                <a:spcPts val="0"/>
              </a:spcAft>
              <a:buSzPct val="85714"/>
              <a:buNone/>
            </a:pPr>
            <a:r>
              <a:rPr lang="pl-PL" sz="8400"/>
              <a:t>3. </a:t>
            </a:r>
            <a:r>
              <a:rPr b="1" lang="pl-PL" sz="8400">
                <a:solidFill>
                  <a:srgbClr val="00B050"/>
                </a:solidFill>
              </a:rPr>
              <a:t>selection and sequencing of tasks </a:t>
            </a:r>
            <a:r>
              <a:rPr lang="pl-PL" sz="8400"/>
              <a:t>(becoming a support structure for the task, the student’s explanation after work in pairs or groups)</a:t>
            </a:r>
            <a:endParaRPr sz="8400"/>
          </a:p>
          <a:p>
            <a:pPr indent="-269999" lvl="0" marL="269999" rtl="0" algn="l">
              <a:lnSpc>
                <a:spcPct val="115000"/>
              </a:lnSpc>
              <a:spcBef>
                <a:spcPts val="0"/>
              </a:spcBef>
              <a:spcAft>
                <a:spcPts val="0"/>
              </a:spcAft>
              <a:buSzPct val="85714"/>
              <a:buNone/>
            </a:pPr>
            <a:r>
              <a:rPr lang="pl-PL" sz="8400"/>
              <a:t>4.</a:t>
            </a:r>
            <a:r>
              <a:rPr b="1" lang="pl-PL" sz="8400">
                <a:solidFill>
                  <a:srgbClr val="00B050"/>
                </a:solidFill>
              </a:rPr>
              <a:t> using mediatonal texts and artefacts </a:t>
            </a:r>
            <a:r>
              <a:rPr lang="pl-PL" sz="8400"/>
              <a:t>structuring or mediating the learning and becoming an important point of reference across a unit of work (e.g. the reflection sheet providing a linguistic and conceptual support for the individual reporting by students, experiments in the science unit providing an anchor for students and teachers) </a:t>
            </a:r>
            <a:endParaRPr sz="8400"/>
          </a:p>
          <a:p>
            <a:pPr indent="-269999" lvl="0" marL="269999" rtl="0" algn="l">
              <a:lnSpc>
                <a:spcPct val="115000"/>
              </a:lnSpc>
              <a:spcBef>
                <a:spcPts val="0"/>
              </a:spcBef>
              <a:spcAft>
                <a:spcPts val="0"/>
              </a:spcAft>
              <a:buSzPct val="85714"/>
              <a:buNone/>
            </a:pPr>
            <a:r>
              <a:rPr lang="pl-PL" sz="8400"/>
              <a:t>5. raising </a:t>
            </a:r>
            <a:r>
              <a:rPr b="1" lang="pl-PL" sz="8400">
                <a:solidFill>
                  <a:srgbClr val="00B050"/>
                </a:solidFill>
              </a:rPr>
              <a:t>metalinguistic and metacognitive awareness    </a:t>
            </a:r>
            <a:r>
              <a:rPr lang="pl-PL" sz="8400"/>
              <a:t>(accessing to texts by using text structure and multilingual competencies while marking the understood parts of the texts, drawing student’s attention to whole-text features, subject-based vocabulary and sentence-level grammatical patterns relevant to particular curriculum content)</a:t>
            </a:r>
            <a:r>
              <a:rPr lang="pl-PL" sz="7350">
                <a:latin typeface="Verdana"/>
                <a:ea typeface="Verdana"/>
                <a:cs typeface="Verdana"/>
                <a:sym typeface="Verdana"/>
              </a:rPr>
              <a:t> </a:t>
            </a:r>
            <a:r>
              <a:rPr lang="pl-PL" sz="8150">
                <a:latin typeface="Verdana"/>
                <a:ea typeface="Verdana"/>
                <a:cs typeface="Verdana"/>
                <a:sym typeface="Verdana"/>
              </a:rPr>
              <a:t> </a:t>
            </a:r>
            <a:r>
              <a:rPr lang="pl-PL" sz="6000"/>
              <a:t>(Hammon&amp;Gibbons 2005)</a:t>
            </a:r>
            <a:endParaRPr sz="7350">
              <a:latin typeface="Verdana"/>
              <a:ea typeface="Verdana"/>
              <a:cs typeface="Verdana"/>
              <a:sym typeface="Verdana"/>
            </a:endParaRPr>
          </a:p>
          <a:p>
            <a:pPr indent="0" lvl="0" marL="457200" rtl="0" algn="just">
              <a:lnSpc>
                <a:spcPct val="150000"/>
              </a:lnSpc>
              <a:spcBef>
                <a:spcPts val="1200"/>
              </a:spcBef>
              <a:spcAft>
                <a:spcPts val="0"/>
              </a:spcAft>
              <a:buSzPct val="194698"/>
              <a:buNone/>
            </a:pPr>
            <a:r>
              <a:t/>
            </a:r>
            <a:endParaRPr b="1" sz="3698">
              <a:solidFill>
                <a:srgbClr val="000000"/>
              </a:solidFill>
              <a:latin typeface="Verdana"/>
              <a:ea typeface="Verdana"/>
              <a:cs typeface="Verdana"/>
              <a:sym typeface="Verdana"/>
            </a:endParaRPr>
          </a:p>
          <a:p>
            <a:pPr indent="0" lvl="0" marL="457200" rtl="0" algn="just">
              <a:lnSpc>
                <a:spcPct val="150000"/>
              </a:lnSpc>
              <a:spcBef>
                <a:spcPts val="0"/>
              </a:spcBef>
              <a:spcAft>
                <a:spcPts val="0"/>
              </a:spcAft>
              <a:buSzPct val="266665"/>
              <a:buNone/>
            </a:pPr>
            <a:r>
              <a:t/>
            </a:r>
            <a:endParaRPr b="1" sz="2700">
              <a:solidFill>
                <a:srgbClr val="000000"/>
              </a:solidFill>
              <a:latin typeface="Verdana"/>
              <a:ea typeface="Verdana"/>
              <a:cs typeface="Verdana"/>
              <a:sym typeface="Verdana"/>
            </a:endParaRPr>
          </a:p>
          <a:p>
            <a:pPr indent="-228600" lvl="0" marL="457200" rtl="0" algn="l">
              <a:lnSpc>
                <a:spcPct val="100000"/>
              </a:lnSpc>
              <a:spcBef>
                <a:spcPts val="360"/>
              </a:spcBef>
              <a:spcAft>
                <a:spcPts val="0"/>
              </a:spcAft>
              <a:buClr>
                <a:schemeClr val="dk1"/>
              </a:buClr>
              <a:buSzPct val="5625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189fd1e697b_0_2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990"/>
              <a:buNone/>
            </a:pPr>
            <a:r>
              <a:rPr lang="pl-PL" sz="3800"/>
              <a:t>Macro scaffolding - Lesson Planning</a:t>
            </a:r>
            <a:r>
              <a:rPr lang="pl-PL" sz="3459"/>
              <a:t> </a:t>
            </a:r>
            <a:endParaRPr sz="3459"/>
          </a:p>
        </p:txBody>
      </p:sp>
      <p:pic>
        <p:nvPicPr>
          <p:cNvPr id="332" name="Google Shape;332;g189fd1e697b_0_217"/>
          <p:cNvPicPr preferRelativeResize="0"/>
          <p:nvPr/>
        </p:nvPicPr>
        <p:blipFill rotWithShape="1">
          <a:blip r:embed="rId3">
            <a:alphaModFix/>
          </a:blip>
          <a:srcRect b="0" l="0" r="0" t="0"/>
          <a:stretch/>
        </p:blipFill>
        <p:spPr>
          <a:xfrm>
            <a:off x="6350975" y="5686400"/>
            <a:ext cx="2640625" cy="500000"/>
          </a:xfrm>
          <a:prstGeom prst="rect">
            <a:avLst/>
          </a:prstGeom>
          <a:noFill/>
          <a:ln>
            <a:noFill/>
          </a:ln>
        </p:spPr>
      </p:pic>
      <p:pic>
        <p:nvPicPr>
          <p:cNvPr id="333" name="Google Shape;333;g189fd1e697b_0_217"/>
          <p:cNvPicPr preferRelativeResize="0"/>
          <p:nvPr/>
        </p:nvPicPr>
        <p:blipFill rotWithShape="1">
          <a:blip r:embed="rId4">
            <a:alphaModFix/>
          </a:blip>
          <a:srcRect b="0" l="0" r="0" t="0"/>
          <a:stretch/>
        </p:blipFill>
        <p:spPr>
          <a:xfrm>
            <a:off x="152400" y="1570051"/>
            <a:ext cx="8839200" cy="398870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189fd1e697b_0_106"/>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960"/>
              <a:buNone/>
            </a:pPr>
            <a:r>
              <a:rPr lang="pl-PL" sz="3800"/>
              <a:t>Micro scaffolding - Principles of classroom interaction</a:t>
            </a:r>
            <a:endParaRPr sz="3800"/>
          </a:p>
        </p:txBody>
      </p:sp>
      <p:sp>
        <p:nvSpPr>
          <p:cNvPr id="339" name="Google Shape;339;g189fd1e697b_0_10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pic>
        <p:nvPicPr>
          <p:cNvPr id="340" name="Google Shape;340;g189fd1e697b_0_106"/>
          <p:cNvPicPr preferRelativeResize="0"/>
          <p:nvPr/>
        </p:nvPicPr>
        <p:blipFill rotWithShape="1">
          <a:blip r:embed="rId3">
            <a:alphaModFix/>
          </a:blip>
          <a:srcRect b="0" l="0" r="0" t="0"/>
          <a:stretch/>
        </p:blipFill>
        <p:spPr>
          <a:xfrm>
            <a:off x="5155400" y="4995650"/>
            <a:ext cx="3531400" cy="365100"/>
          </a:xfrm>
          <a:prstGeom prst="rect">
            <a:avLst/>
          </a:prstGeom>
          <a:noFill/>
          <a:ln>
            <a:noFill/>
          </a:ln>
        </p:spPr>
      </p:pic>
      <p:pic>
        <p:nvPicPr>
          <p:cNvPr id="341" name="Google Shape;341;g189fd1e697b_0_106"/>
          <p:cNvPicPr preferRelativeResize="0"/>
          <p:nvPr/>
        </p:nvPicPr>
        <p:blipFill rotWithShape="1">
          <a:blip r:embed="rId4">
            <a:alphaModFix/>
          </a:blip>
          <a:srcRect b="0" l="0" r="0" t="0"/>
          <a:stretch/>
        </p:blipFill>
        <p:spPr>
          <a:xfrm>
            <a:off x="152400" y="1556050"/>
            <a:ext cx="8839200" cy="40704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18a63d3124c_2_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rPr lang="pl-PL" sz="3800"/>
              <a:t>Group work: Analysis of scaffolding in the lesson</a:t>
            </a:r>
            <a:endParaRPr sz="3800"/>
          </a:p>
        </p:txBody>
      </p:sp>
      <p:sp>
        <p:nvSpPr>
          <p:cNvPr id="347" name="Google Shape;347;g18a63d3124c_2_1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361950" lvl="0" marL="457200" rtl="0" algn="l">
              <a:lnSpc>
                <a:spcPct val="100000"/>
              </a:lnSpc>
              <a:spcBef>
                <a:spcPts val="0"/>
              </a:spcBef>
              <a:spcAft>
                <a:spcPts val="0"/>
              </a:spcAft>
              <a:buClr>
                <a:srgbClr val="000000"/>
              </a:buClr>
              <a:buSzPts val="2100"/>
              <a:buFont typeface="Calibri"/>
              <a:buChar char="•"/>
            </a:pPr>
            <a:r>
              <a:rPr lang="pl-PL" sz="2100"/>
              <a:t>Watch the second part of the movie with a part of a science lesson!</a:t>
            </a:r>
            <a:endParaRPr sz="2100"/>
          </a:p>
          <a:p>
            <a:pPr indent="0" lvl="0" marL="457200" rtl="0" algn="l">
              <a:lnSpc>
                <a:spcPct val="100000"/>
              </a:lnSpc>
              <a:spcBef>
                <a:spcPts val="0"/>
              </a:spcBef>
              <a:spcAft>
                <a:spcPts val="0"/>
              </a:spcAft>
              <a:buSzPts val="1800"/>
              <a:buNone/>
            </a:pPr>
            <a:r>
              <a:t/>
            </a:r>
            <a:endParaRPr sz="2100"/>
          </a:p>
          <a:p>
            <a:pPr indent="-361950" lvl="0" marL="457200" rtl="0" algn="l">
              <a:lnSpc>
                <a:spcPct val="100000"/>
              </a:lnSpc>
              <a:spcBef>
                <a:spcPts val="0"/>
              </a:spcBef>
              <a:spcAft>
                <a:spcPts val="0"/>
              </a:spcAft>
              <a:buClr>
                <a:srgbClr val="000000"/>
              </a:buClr>
              <a:buSzPts val="2100"/>
              <a:buFont typeface="Calibri"/>
              <a:buChar char="•"/>
            </a:pPr>
            <a:r>
              <a:rPr lang="pl-PL" sz="2100"/>
              <a:t>Answer the questions on worksheet 3. Recognise the most important aspects of scaffolding listed, in additionally,on worksheet 3. </a:t>
            </a:r>
            <a:endParaRPr sz="2100"/>
          </a:p>
          <a:p>
            <a:pPr indent="0" lvl="0" marL="457200" rtl="0" algn="l">
              <a:lnSpc>
                <a:spcPct val="100000"/>
              </a:lnSpc>
              <a:spcBef>
                <a:spcPts val="0"/>
              </a:spcBef>
              <a:spcAft>
                <a:spcPts val="0"/>
              </a:spcAft>
              <a:buSzPts val="1800"/>
              <a:buNone/>
            </a:pPr>
            <a:r>
              <a:t/>
            </a:r>
            <a:endParaRPr>
              <a:latin typeface="Verdana"/>
              <a:ea typeface="Verdana"/>
              <a:cs typeface="Verdana"/>
              <a:sym typeface="Verdana"/>
            </a:endParaRPr>
          </a:p>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189fd1e697b_0_112"/>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960"/>
              <a:buNone/>
            </a:pPr>
            <a:r>
              <a:rPr lang="pl-PL" sz="3800"/>
              <a:t>Presentation of the results: Scaffolding in class discussion</a:t>
            </a:r>
            <a:endParaRPr sz="3800"/>
          </a:p>
        </p:txBody>
      </p:sp>
      <p:sp>
        <p:nvSpPr>
          <p:cNvPr id="353" name="Google Shape;353;g189fd1e697b_0_11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pic>
        <p:nvPicPr>
          <p:cNvPr id="354" name="Google Shape;354;g189fd1e697b_0_112"/>
          <p:cNvPicPr preferRelativeResize="0"/>
          <p:nvPr/>
        </p:nvPicPr>
        <p:blipFill rotWithShape="1">
          <a:blip r:embed="rId3">
            <a:alphaModFix/>
          </a:blip>
          <a:srcRect b="0" l="0" r="0" t="0"/>
          <a:stretch/>
        </p:blipFill>
        <p:spPr>
          <a:xfrm>
            <a:off x="189475" y="1556048"/>
            <a:ext cx="8641701" cy="4647902"/>
          </a:xfrm>
          <a:prstGeom prst="rect">
            <a:avLst/>
          </a:prstGeom>
          <a:noFill/>
          <a:ln>
            <a:noFill/>
          </a:ln>
        </p:spPr>
      </p:pic>
      <p:pic>
        <p:nvPicPr>
          <p:cNvPr id="355" name="Google Shape;355;g189fd1e697b_0_112"/>
          <p:cNvPicPr preferRelativeResize="0"/>
          <p:nvPr/>
        </p:nvPicPr>
        <p:blipFill rotWithShape="1">
          <a:blip r:embed="rId4">
            <a:alphaModFix/>
          </a:blip>
          <a:srcRect b="0" l="0" r="0" t="0"/>
          <a:stretch/>
        </p:blipFill>
        <p:spPr>
          <a:xfrm>
            <a:off x="5206150" y="4068475"/>
            <a:ext cx="3418975" cy="21354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g12b7e9547e6_0_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90"/>
              <a:buFont typeface="Arial"/>
              <a:buNone/>
            </a:pPr>
            <a:r>
              <a:rPr lang="pl-PL" sz="3800"/>
              <a:t>Supporting and shaping language-sensitive teaching</a:t>
            </a:r>
            <a:endParaRPr sz="3800"/>
          </a:p>
        </p:txBody>
      </p:sp>
      <p:sp>
        <p:nvSpPr>
          <p:cNvPr id="361" name="Google Shape;361;g12b7e9547e6_0_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fontScale="70000" lnSpcReduction="20000"/>
          </a:bodyPr>
          <a:lstStyle/>
          <a:p>
            <a:pPr indent="0" lvl="0" marL="457200" rtl="0" algn="l">
              <a:lnSpc>
                <a:spcPct val="110000"/>
              </a:lnSpc>
              <a:spcBef>
                <a:spcPts val="0"/>
              </a:spcBef>
              <a:spcAft>
                <a:spcPts val="0"/>
              </a:spcAft>
              <a:buClr>
                <a:srgbClr val="000000"/>
              </a:buClr>
              <a:buSzPct val="65646"/>
              <a:buNone/>
            </a:pPr>
            <a:r>
              <a:t/>
            </a:r>
            <a:endParaRPr b="1" sz="2741">
              <a:solidFill>
                <a:srgbClr val="C00000"/>
              </a:solidFill>
            </a:endParaRPr>
          </a:p>
          <a:p>
            <a:pPr indent="0" lvl="0" marL="457200" rtl="0" algn="l">
              <a:lnSpc>
                <a:spcPct val="110000"/>
              </a:lnSpc>
              <a:spcBef>
                <a:spcPts val="0"/>
              </a:spcBef>
              <a:spcAft>
                <a:spcPts val="0"/>
              </a:spcAft>
              <a:buClr>
                <a:srgbClr val="000000"/>
              </a:buClr>
              <a:buSzPct val="65646"/>
              <a:buNone/>
            </a:pPr>
            <a:r>
              <a:rPr b="1" lang="pl-PL" sz="2741">
                <a:solidFill>
                  <a:srgbClr val="C00000"/>
                </a:solidFill>
              </a:rPr>
              <a:t>(simplistic) scaffolding through selected recommendations for material design:</a:t>
            </a:r>
            <a:r>
              <a:rPr lang="pl-PL" sz="2741"/>
              <a:t> </a:t>
            </a:r>
            <a:r>
              <a:rPr b="1" lang="pl-PL" sz="2741">
                <a:solidFill>
                  <a:srgbClr val="C00000"/>
                </a:solidFill>
              </a:rPr>
              <a:t>selected hints for teachers to provide (new) students with (very) strong support</a:t>
            </a:r>
            <a:endParaRPr b="1" sz="2741">
              <a:solidFill>
                <a:srgbClr val="C00000"/>
              </a:solidFill>
            </a:endParaRPr>
          </a:p>
          <a:p>
            <a:pPr indent="0" lvl="0" marL="0" rtl="0" algn="l">
              <a:lnSpc>
                <a:spcPct val="115000"/>
              </a:lnSpc>
              <a:spcBef>
                <a:spcPts val="0"/>
              </a:spcBef>
              <a:spcAft>
                <a:spcPts val="0"/>
              </a:spcAft>
              <a:buSzPct val="71464"/>
              <a:buNone/>
            </a:pPr>
            <a:r>
              <a:t/>
            </a:r>
            <a:endParaRPr sz="7750">
              <a:latin typeface="Verdana"/>
              <a:ea typeface="Verdana"/>
              <a:cs typeface="Verdana"/>
              <a:sym typeface="Verdana"/>
            </a:endParaRPr>
          </a:p>
          <a:p>
            <a:pPr indent="0" lvl="0" marL="914400" rtl="0" algn="l">
              <a:lnSpc>
                <a:spcPct val="115000"/>
              </a:lnSpc>
              <a:spcBef>
                <a:spcPts val="1200"/>
              </a:spcBef>
              <a:spcAft>
                <a:spcPts val="0"/>
              </a:spcAft>
              <a:buSzPct val="92903"/>
              <a:buNone/>
            </a:pPr>
            <a:r>
              <a:t/>
            </a:r>
            <a:endParaRPr sz="7750">
              <a:latin typeface="Verdana"/>
              <a:ea typeface="Verdana"/>
              <a:cs typeface="Verdana"/>
              <a:sym typeface="Verdana"/>
            </a:endParaRPr>
          </a:p>
          <a:p>
            <a:pPr indent="0" lvl="0" marL="457200" rtl="0" algn="just">
              <a:lnSpc>
                <a:spcPct val="150000"/>
              </a:lnSpc>
              <a:spcBef>
                <a:spcPts val="1200"/>
              </a:spcBef>
              <a:spcAft>
                <a:spcPts val="0"/>
              </a:spcAft>
              <a:buSzPct val="194698"/>
              <a:buNone/>
            </a:pPr>
            <a:r>
              <a:t/>
            </a:r>
            <a:endParaRPr b="1" sz="3698">
              <a:solidFill>
                <a:srgbClr val="000000"/>
              </a:solidFill>
              <a:latin typeface="Verdana"/>
              <a:ea typeface="Verdana"/>
              <a:cs typeface="Verdana"/>
              <a:sym typeface="Verdana"/>
            </a:endParaRPr>
          </a:p>
          <a:p>
            <a:pPr indent="0" lvl="0" marL="457200" rtl="0" algn="just">
              <a:lnSpc>
                <a:spcPct val="150000"/>
              </a:lnSpc>
              <a:spcBef>
                <a:spcPts val="0"/>
              </a:spcBef>
              <a:spcAft>
                <a:spcPts val="0"/>
              </a:spcAft>
              <a:buSzPct val="266665"/>
              <a:buNone/>
            </a:pPr>
            <a:r>
              <a:t/>
            </a:r>
            <a:endParaRPr b="1" sz="2700">
              <a:solidFill>
                <a:srgbClr val="000000"/>
              </a:solidFill>
              <a:latin typeface="Verdana"/>
              <a:ea typeface="Verdana"/>
              <a:cs typeface="Verdana"/>
              <a:sym typeface="Verdana"/>
            </a:endParaRPr>
          </a:p>
          <a:p>
            <a:pPr indent="-228600" lvl="0" marL="457200" rtl="0" algn="l">
              <a:lnSpc>
                <a:spcPct val="100000"/>
              </a:lnSpc>
              <a:spcBef>
                <a:spcPts val="360"/>
              </a:spcBef>
              <a:spcAft>
                <a:spcPts val="0"/>
              </a:spcAft>
              <a:buClr>
                <a:schemeClr val="dk1"/>
              </a:buClr>
              <a:buSzPct val="5625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141be56870b_0_0"/>
          <p:cNvSpPr txBox="1"/>
          <p:nvPr>
            <p:ph type="title"/>
          </p:nvPr>
        </p:nvSpPr>
        <p:spPr>
          <a:xfrm>
            <a:off x="395536" y="26064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400"/>
              <a:buNone/>
            </a:pPr>
            <a:r>
              <a:rPr lang="pl-PL" sz="3800"/>
              <a:t>(Re-)Activation</a:t>
            </a:r>
            <a:endParaRPr sz="3800"/>
          </a:p>
        </p:txBody>
      </p:sp>
      <p:sp>
        <p:nvSpPr>
          <p:cNvPr id="111" name="Google Shape;111;g141be56870b_0_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242570" lvl="0" marL="342900" rtl="0" algn="l">
              <a:lnSpc>
                <a:spcPct val="100000"/>
              </a:lnSpc>
              <a:spcBef>
                <a:spcPts val="0"/>
              </a:spcBef>
              <a:spcAft>
                <a:spcPts val="0"/>
              </a:spcAft>
              <a:buSzPts val="2100"/>
              <a:buFont typeface="Calibri"/>
              <a:buChar char="•"/>
            </a:pPr>
            <a:r>
              <a:rPr lang="pl-PL" sz="2400" u="sng"/>
              <a:t>THINK:</a:t>
            </a:r>
            <a:r>
              <a:rPr lang="pl-PL" sz="2100"/>
              <a:t> </a:t>
            </a:r>
            <a:r>
              <a:rPr lang="pl-PL" sz="2100">
                <a:solidFill>
                  <a:srgbClr val="C00000"/>
                </a:solidFill>
              </a:rPr>
              <a:t>Note 5 key points from workshop 2 (or if you have not worked on workshop 2 from worksheet 1) which are implemented in the movie.</a:t>
            </a:r>
            <a:endParaRPr sz="2100">
              <a:solidFill>
                <a:srgbClr val="C00000"/>
              </a:solidFill>
            </a:endParaRPr>
          </a:p>
          <a:p>
            <a:pPr indent="0" lvl="0" marL="457200" rtl="0" algn="l">
              <a:lnSpc>
                <a:spcPct val="100000"/>
              </a:lnSpc>
              <a:spcBef>
                <a:spcPts val="0"/>
              </a:spcBef>
              <a:spcAft>
                <a:spcPts val="0"/>
              </a:spcAft>
              <a:buSzPts val="1800"/>
              <a:buNone/>
            </a:pPr>
            <a:r>
              <a:rPr lang="pl-PL" sz="2100"/>
              <a:t>→ 5 minutes </a:t>
            </a:r>
            <a:r>
              <a:rPr lang="pl-PL">
                <a:latin typeface="Verdana"/>
                <a:ea typeface="Verdana"/>
                <a:cs typeface="Verdana"/>
                <a:sym typeface="Verdana"/>
              </a:rPr>
              <a:t> </a:t>
            </a:r>
            <a:endParaRPr>
              <a:latin typeface="Verdana"/>
              <a:ea typeface="Verdana"/>
              <a:cs typeface="Verdana"/>
              <a:sym typeface="Verdana"/>
            </a:endParaRPr>
          </a:p>
          <a:p>
            <a:pPr indent="-139700" lvl="0" marL="342900" rtl="0" algn="l">
              <a:lnSpc>
                <a:spcPct val="100000"/>
              </a:lnSpc>
              <a:spcBef>
                <a:spcPts val="0"/>
              </a:spcBef>
              <a:spcAft>
                <a:spcPts val="0"/>
              </a:spcAft>
              <a:buClr>
                <a:schemeClr val="dk1"/>
              </a:buClr>
              <a:buSzPts val="3200"/>
              <a:buNone/>
            </a:pPr>
            <a:r>
              <a:t/>
            </a:r>
            <a:endParaRPr/>
          </a:p>
        </p:txBody>
      </p:sp>
      <p:sp>
        <p:nvSpPr>
          <p:cNvPr id="112" name="Google Shape;112;g141be56870b_0_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g165ae74e6aa_0_65"/>
          <p:cNvSpPr txBox="1"/>
          <p:nvPr>
            <p:ph type="title"/>
          </p:nvPr>
        </p:nvSpPr>
        <p:spPr>
          <a:xfrm>
            <a:off x="457200" y="274655"/>
            <a:ext cx="8229600" cy="16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t/>
            </a:r>
            <a:endParaRPr sz="3600">
              <a:latin typeface="Verdana"/>
              <a:ea typeface="Verdana"/>
              <a:cs typeface="Verdana"/>
              <a:sym typeface="Verdana"/>
            </a:endParaRPr>
          </a:p>
          <a:p>
            <a:pPr indent="0" lvl="0" marL="0" rtl="0" algn="ctr">
              <a:lnSpc>
                <a:spcPct val="100000"/>
              </a:lnSpc>
              <a:spcBef>
                <a:spcPts val="0"/>
              </a:spcBef>
              <a:spcAft>
                <a:spcPts val="0"/>
              </a:spcAft>
              <a:buClr>
                <a:schemeClr val="dk1"/>
              </a:buClr>
              <a:buSzPts val="1800"/>
              <a:buNone/>
            </a:pPr>
            <a:r>
              <a:rPr lang="pl-PL" sz="3800"/>
              <a:t>General hints for strong support of new students through material design</a:t>
            </a:r>
            <a:endParaRPr sz="3800"/>
          </a:p>
          <a:p>
            <a:pPr indent="0" lvl="0" marL="0" rtl="0" algn="ctr">
              <a:lnSpc>
                <a:spcPct val="100000"/>
              </a:lnSpc>
              <a:spcBef>
                <a:spcPts val="0"/>
              </a:spcBef>
              <a:spcAft>
                <a:spcPts val="0"/>
              </a:spcAft>
              <a:buSzPts val="1800"/>
              <a:buNone/>
            </a:pPr>
            <a:r>
              <a:t/>
            </a:r>
            <a:endParaRPr sz="3600">
              <a:latin typeface="Verdana"/>
              <a:ea typeface="Verdana"/>
              <a:cs typeface="Verdana"/>
              <a:sym typeface="Verdana"/>
            </a:endParaRPr>
          </a:p>
        </p:txBody>
      </p:sp>
      <p:sp>
        <p:nvSpPr>
          <p:cNvPr id="367" name="Google Shape;367;g165ae74e6aa_0_65"/>
          <p:cNvSpPr txBox="1"/>
          <p:nvPr>
            <p:ph idx="1" type="body"/>
          </p:nvPr>
        </p:nvSpPr>
        <p:spPr>
          <a:xfrm>
            <a:off x="457200" y="2062925"/>
            <a:ext cx="8229600" cy="4526100"/>
          </a:xfrm>
          <a:prstGeom prst="rect">
            <a:avLst/>
          </a:prstGeom>
          <a:noFill/>
          <a:ln>
            <a:noFill/>
          </a:ln>
        </p:spPr>
        <p:txBody>
          <a:bodyPr anchorCtr="0" anchor="t" bIns="45700" lIns="91425" spcFirstLastPara="1" rIns="91425" wrap="square" tIns="45700">
            <a:normAutofit fontScale="92500" lnSpcReduction="20000"/>
          </a:bodyPr>
          <a:lstStyle/>
          <a:p>
            <a:pPr indent="0" lvl="0" marL="457200" rtl="0" algn="l">
              <a:lnSpc>
                <a:spcPct val="115000"/>
              </a:lnSpc>
              <a:spcBef>
                <a:spcPts val="0"/>
              </a:spcBef>
              <a:spcAft>
                <a:spcPts val="0"/>
              </a:spcAft>
              <a:buSzPct val="83044"/>
              <a:buNone/>
            </a:pPr>
            <a:r>
              <a:t/>
            </a:r>
            <a:endParaRPr sz="2550">
              <a:solidFill>
                <a:srgbClr val="000000"/>
              </a:solidFill>
            </a:endParaRPr>
          </a:p>
          <a:p>
            <a:pPr indent="0" lvl="0" marL="0" rtl="0" algn="l">
              <a:lnSpc>
                <a:spcPct val="115000"/>
              </a:lnSpc>
              <a:spcBef>
                <a:spcPts val="0"/>
              </a:spcBef>
              <a:spcAft>
                <a:spcPts val="0"/>
              </a:spcAft>
              <a:buNone/>
            </a:pPr>
            <a:r>
              <a:rPr lang="pl-PL" sz="2250">
                <a:solidFill>
                  <a:srgbClr val="000000"/>
                </a:solidFill>
              </a:rPr>
              <a:t>Keep a standard (e.g. terminology/formulas), </a:t>
            </a:r>
            <a:r>
              <a:rPr lang="pl-PL" sz="2250"/>
              <a:t>s</a:t>
            </a:r>
            <a:r>
              <a:rPr lang="pl-PL" sz="2250">
                <a:solidFill>
                  <a:srgbClr val="000000"/>
                </a:solidFill>
              </a:rPr>
              <a:t>tick to some core terminology and provide a glossary</a:t>
            </a:r>
            <a:endParaRPr sz="2250"/>
          </a:p>
          <a:p>
            <a:pPr indent="-366345" lvl="0" marL="457200" rtl="0" algn="l">
              <a:lnSpc>
                <a:spcPct val="115000"/>
              </a:lnSpc>
              <a:spcBef>
                <a:spcPts val="0"/>
              </a:spcBef>
              <a:spcAft>
                <a:spcPts val="0"/>
              </a:spcAft>
              <a:buClr>
                <a:schemeClr val="lt1"/>
              </a:buClr>
              <a:buSzPct val="100000"/>
              <a:buAutoNum type="arabicPeriod"/>
            </a:pPr>
            <a:r>
              <a:rPr lang="pl-PL" sz="2550">
                <a:solidFill>
                  <a:schemeClr val="lt1"/>
                </a:solidFill>
              </a:rPr>
              <a:t>Use colorful diagrams, photos, drawings</a:t>
            </a:r>
            <a:endParaRPr sz="2550">
              <a:solidFill>
                <a:schemeClr val="lt1"/>
              </a:solidFill>
            </a:endParaRPr>
          </a:p>
          <a:p>
            <a:pPr indent="-366345" lvl="0" marL="457200" rtl="0" algn="l">
              <a:lnSpc>
                <a:spcPct val="115000"/>
              </a:lnSpc>
              <a:spcBef>
                <a:spcPts val="0"/>
              </a:spcBef>
              <a:spcAft>
                <a:spcPts val="0"/>
              </a:spcAft>
              <a:buClr>
                <a:schemeClr val="lt1"/>
              </a:buClr>
              <a:buSzPct val="100000"/>
              <a:buAutoNum type="arabicPeriod"/>
            </a:pPr>
            <a:r>
              <a:rPr lang="pl-PL" sz="2550">
                <a:solidFill>
                  <a:schemeClr val="lt1"/>
                </a:solidFill>
              </a:rPr>
              <a:t>Apply the consistency of text and image</a:t>
            </a:r>
            <a:endParaRPr sz="2550">
              <a:solidFill>
                <a:schemeClr val="lt1"/>
              </a:solidFill>
            </a:endParaRPr>
          </a:p>
          <a:p>
            <a:pPr indent="-366345" lvl="0" marL="457200" rtl="0" algn="l">
              <a:lnSpc>
                <a:spcPct val="115000"/>
              </a:lnSpc>
              <a:spcBef>
                <a:spcPts val="0"/>
              </a:spcBef>
              <a:spcAft>
                <a:spcPts val="0"/>
              </a:spcAft>
              <a:buClr>
                <a:schemeClr val="lt1"/>
              </a:buClr>
              <a:buSzPct val="100000"/>
              <a:buAutoNum type="arabicPeriod"/>
            </a:pPr>
            <a:r>
              <a:rPr lang="pl-PL" sz="2550">
                <a:solidFill>
                  <a:schemeClr val="lt1"/>
                </a:solidFill>
              </a:rPr>
              <a:t>Think through the difficulty of exercises and their instructions</a:t>
            </a:r>
            <a:endParaRPr sz="2550">
              <a:solidFill>
                <a:schemeClr val="lt1"/>
              </a:solidFill>
            </a:endParaRPr>
          </a:p>
          <a:p>
            <a:pPr indent="-366345" lvl="0" marL="457200" rtl="0" algn="l">
              <a:lnSpc>
                <a:spcPct val="115000"/>
              </a:lnSpc>
              <a:spcBef>
                <a:spcPts val="0"/>
              </a:spcBef>
              <a:spcAft>
                <a:spcPts val="0"/>
              </a:spcAft>
              <a:buClr>
                <a:schemeClr val="lt1"/>
              </a:buClr>
              <a:buSzPct val="100000"/>
              <a:buAutoNum type="arabicPeriod"/>
            </a:pPr>
            <a:r>
              <a:rPr lang="pl-PL" sz="2550">
                <a:solidFill>
                  <a:schemeClr val="lt1"/>
                </a:solidFill>
              </a:rPr>
              <a:t>Include other languages that pupils know</a:t>
            </a:r>
            <a:endParaRPr sz="2550">
              <a:solidFill>
                <a:schemeClr val="lt1"/>
              </a:solidFill>
            </a:endParaRPr>
          </a:p>
          <a:p>
            <a:pPr indent="-366345" lvl="0" marL="457200" rtl="0" algn="l">
              <a:lnSpc>
                <a:spcPct val="115000"/>
              </a:lnSpc>
              <a:spcBef>
                <a:spcPts val="0"/>
              </a:spcBef>
              <a:spcAft>
                <a:spcPts val="0"/>
              </a:spcAft>
              <a:buClr>
                <a:schemeClr val="lt1"/>
              </a:buClr>
              <a:buSzPct val="100000"/>
              <a:buAutoNum type="arabicPeriod"/>
            </a:pPr>
            <a:r>
              <a:rPr lang="pl-PL" sz="2550">
                <a:solidFill>
                  <a:schemeClr val="lt1"/>
                </a:solidFill>
              </a:rPr>
              <a:t>Include language exercises into the general pool of exercises</a:t>
            </a:r>
            <a:endParaRPr sz="2550">
              <a:solidFill>
                <a:schemeClr val="lt1"/>
              </a:solidFill>
            </a:endParaRPr>
          </a:p>
          <a:p>
            <a:pPr indent="-366345" lvl="0" marL="457200" rtl="0" algn="l">
              <a:lnSpc>
                <a:spcPct val="115000"/>
              </a:lnSpc>
              <a:spcBef>
                <a:spcPts val="0"/>
              </a:spcBef>
              <a:spcAft>
                <a:spcPts val="0"/>
              </a:spcAft>
              <a:buClr>
                <a:schemeClr val="lt1"/>
              </a:buClr>
              <a:buSzPct val="100000"/>
              <a:buAutoNum type="arabicPeriod"/>
            </a:pPr>
            <a:r>
              <a:rPr lang="pl-PL" sz="2550">
                <a:solidFill>
                  <a:schemeClr val="lt1"/>
                </a:solidFill>
              </a:rPr>
              <a:t>Help students acquire functional language for a given subject, e.g. in biology - describing functions/systems/organisms; in history – giving the cause-event-consequences reasoning</a:t>
            </a:r>
            <a:endParaRPr sz="2550">
              <a:solidFill>
                <a:schemeClr val="lt1"/>
              </a:solidFill>
            </a:endParaRPr>
          </a:p>
          <a:p>
            <a:pPr indent="-228600" lvl="0" marL="457200" rtl="0" algn="l">
              <a:lnSpc>
                <a:spcPct val="100000"/>
              </a:lnSpc>
              <a:spcBef>
                <a:spcPts val="360"/>
              </a:spcBef>
              <a:spcAft>
                <a:spcPts val="0"/>
              </a:spcAft>
              <a:buClr>
                <a:schemeClr val="dk1"/>
              </a:buClr>
              <a:buSzPct val="60810"/>
              <a:buNone/>
            </a:pPr>
            <a:r>
              <a:t/>
            </a:r>
            <a:endParaRPr>
              <a:solidFill>
                <a:schemeClr val="lt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23"/>
          <p:cNvSpPr txBox="1"/>
          <p:nvPr>
            <p:ph type="title"/>
          </p:nvPr>
        </p:nvSpPr>
        <p:spPr>
          <a:xfrm>
            <a:off x="457200" y="115677"/>
            <a:ext cx="8229600" cy="130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620"/>
              <a:buNone/>
            </a:pPr>
            <a:r>
              <a:rPr lang="pl-PL" sz="3000">
                <a:latin typeface="Verdana"/>
                <a:ea typeface="Verdana"/>
                <a:cs typeface="Verdana"/>
                <a:sym typeface="Verdana"/>
              </a:rPr>
              <a:t> </a:t>
            </a:r>
            <a:endParaRPr sz="3000">
              <a:latin typeface="Verdana"/>
              <a:ea typeface="Verdana"/>
              <a:cs typeface="Verdana"/>
              <a:sym typeface="Verdana"/>
            </a:endParaRPr>
          </a:p>
          <a:p>
            <a:pPr indent="0" lvl="0" marL="0" rtl="0" algn="ctr">
              <a:lnSpc>
                <a:spcPct val="100000"/>
              </a:lnSpc>
              <a:spcBef>
                <a:spcPts val="0"/>
              </a:spcBef>
              <a:spcAft>
                <a:spcPts val="0"/>
              </a:spcAft>
              <a:buClr>
                <a:schemeClr val="dk1"/>
              </a:buClr>
              <a:buSzPts val="1620"/>
              <a:buNone/>
            </a:pPr>
            <a:r>
              <a:t/>
            </a:r>
            <a:endParaRPr sz="3600">
              <a:latin typeface="Verdana"/>
              <a:ea typeface="Verdana"/>
              <a:cs typeface="Verdana"/>
              <a:sym typeface="Verdana"/>
            </a:endParaRPr>
          </a:p>
          <a:p>
            <a:pPr indent="0" lvl="0" marL="0" rtl="0" algn="ctr">
              <a:lnSpc>
                <a:spcPct val="100000"/>
              </a:lnSpc>
              <a:spcBef>
                <a:spcPts val="0"/>
              </a:spcBef>
              <a:spcAft>
                <a:spcPts val="0"/>
              </a:spcAft>
              <a:buClr>
                <a:schemeClr val="dk1"/>
              </a:buClr>
              <a:buSzPts val="1620"/>
              <a:buNone/>
            </a:pPr>
            <a:r>
              <a:rPr lang="pl-PL" sz="3800"/>
              <a:t>General hints for strong support of students through material design</a:t>
            </a:r>
            <a:endParaRPr sz="3200"/>
          </a:p>
          <a:p>
            <a:pPr indent="0" lvl="0" marL="0" rtl="0" algn="l">
              <a:lnSpc>
                <a:spcPct val="100000"/>
              </a:lnSpc>
              <a:spcBef>
                <a:spcPts val="0"/>
              </a:spcBef>
              <a:spcAft>
                <a:spcPts val="0"/>
              </a:spcAft>
              <a:buSzPts val="1800"/>
              <a:buNone/>
            </a:pPr>
            <a:r>
              <a:t/>
            </a:r>
            <a:endParaRPr sz="4260">
              <a:latin typeface="Verdana"/>
              <a:ea typeface="Verdana"/>
              <a:cs typeface="Verdana"/>
              <a:sym typeface="Verdana"/>
            </a:endParaRPr>
          </a:p>
        </p:txBody>
      </p:sp>
      <p:sp>
        <p:nvSpPr>
          <p:cNvPr id="373" name="Google Shape;373;p2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08928" lvl="0" marL="457200" rtl="0" algn="just">
              <a:lnSpc>
                <a:spcPct val="115000"/>
              </a:lnSpc>
              <a:spcBef>
                <a:spcPts val="0"/>
              </a:spcBef>
              <a:spcAft>
                <a:spcPts val="0"/>
              </a:spcAft>
              <a:buSzPts val="1400"/>
              <a:buFont typeface="Calibri"/>
              <a:buChar char="●"/>
            </a:pPr>
            <a:r>
              <a:rPr lang="pl-PL" sz="2100">
                <a:solidFill>
                  <a:srgbClr val="000000"/>
                </a:solidFill>
              </a:rPr>
              <a:t>if you explain a word always put the term in the main text and simpler version in brackets;</a:t>
            </a:r>
            <a:r>
              <a:rPr lang="pl-PL" sz="2100"/>
              <a:t> </a:t>
            </a:r>
            <a:r>
              <a:rPr lang="pl-PL" sz="2100">
                <a:solidFill>
                  <a:srgbClr val="000000"/>
                </a:solidFill>
              </a:rPr>
              <a:t>pupils  need to learn the specialist vocabulary</a:t>
            </a:r>
            <a:endParaRPr sz="2100"/>
          </a:p>
          <a:p>
            <a:pPr indent="0" lvl="0" marL="88900" rtl="0" algn="just">
              <a:lnSpc>
                <a:spcPct val="115000"/>
              </a:lnSpc>
              <a:spcBef>
                <a:spcPts val="600"/>
              </a:spcBef>
              <a:spcAft>
                <a:spcPts val="0"/>
              </a:spcAft>
              <a:buClr>
                <a:srgbClr val="000000"/>
              </a:buClr>
              <a:buSzPts val="1946"/>
              <a:buNone/>
            </a:pPr>
            <a:r>
              <a:rPr lang="pl-PL" sz="2100">
                <a:solidFill>
                  <a:srgbClr val="000000"/>
                </a:solidFill>
              </a:rPr>
              <a:t>   Chrząstkozrosty to </a:t>
            </a:r>
            <a:r>
              <a:rPr i="1" lang="pl-PL" sz="2100" u="sng">
                <a:solidFill>
                  <a:srgbClr val="000000"/>
                </a:solidFill>
              </a:rPr>
              <a:t>rodzaj (typ)</a:t>
            </a:r>
            <a:r>
              <a:rPr lang="pl-PL" sz="2100" u="sng">
                <a:solidFill>
                  <a:srgbClr val="000000"/>
                </a:solidFill>
              </a:rPr>
              <a:t> </a:t>
            </a:r>
            <a:r>
              <a:rPr lang="pl-PL" sz="2100">
                <a:solidFill>
                  <a:srgbClr val="000000"/>
                </a:solidFill>
              </a:rPr>
              <a:t>połączeń kości.</a:t>
            </a:r>
            <a:endParaRPr sz="2100"/>
          </a:p>
          <a:p>
            <a:pPr indent="0" lvl="0" marL="342900" rtl="0" algn="l">
              <a:lnSpc>
                <a:spcPct val="115000"/>
              </a:lnSpc>
              <a:spcBef>
                <a:spcPts val="600"/>
              </a:spcBef>
              <a:spcAft>
                <a:spcPts val="0"/>
              </a:spcAft>
              <a:buClr>
                <a:srgbClr val="000000"/>
              </a:buClr>
              <a:buSzPts val="1946"/>
              <a:buNone/>
            </a:pPr>
            <a:r>
              <a:rPr lang="pl-PL" sz="2100">
                <a:solidFill>
                  <a:srgbClr val="000000"/>
                </a:solidFill>
              </a:rPr>
              <a:t>  </a:t>
            </a:r>
            <a:r>
              <a:rPr i="1" lang="pl-PL" sz="2100">
                <a:solidFill>
                  <a:srgbClr val="000000"/>
                </a:solidFill>
              </a:rPr>
              <a:t>kind</a:t>
            </a:r>
            <a:endParaRPr sz="2100"/>
          </a:p>
          <a:p>
            <a:pPr indent="-348615" lvl="0" marL="457200" rtl="0" algn="just">
              <a:lnSpc>
                <a:spcPct val="115000"/>
              </a:lnSpc>
              <a:spcBef>
                <a:spcPts val="600"/>
              </a:spcBef>
              <a:spcAft>
                <a:spcPts val="0"/>
              </a:spcAft>
              <a:buClr>
                <a:srgbClr val="000000"/>
              </a:buClr>
              <a:buSzPts val="2100"/>
              <a:buFont typeface="Calibri"/>
              <a:buChar char="•"/>
            </a:pPr>
            <a:r>
              <a:rPr lang="pl-PL" sz="2100">
                <a:solidFill>
                  <a:srgbClr val="000000"/>
                </a:solidFill>
              </a:rPr>
              <a:t>if you need chemical formulas, use them everywhere;</a:t>
            </a:r>
            <a:endParaRPr sz="2100"/>
          </a:p>
          <a:p>
            <a:pPr indent="0" lvl="0" marL="279400" rtl="0" algn="just">
              <a:lnSpc>
                <a:spcPct val="115000"/>
              </a:lnSpc>
              <a:spcBef>
                <a:spcPts val="600"/>
              </a:spcBef>
              <a:spcAft>
                <a:spcPts val="0"/>
              </a:spcAft>
              <a:buClr>
                <a:srgbClr val="000000"/>
              </a:buClr>
              <a:buSzPts val="1946"/>
              <a:buNone/>
            </a:pPr>
            <a:r>
              <a:rPr lang="pl-PL" sz="2100">
                <a:solidFill>
                  <a:srgbClr val="000000"/>
                </a:solidFill>
              </a:rPr>
              <a:t>make sure they are written correctly e.g:</a:t>
            </a:r>
            <a:endParaRPr sz="2100"/>
          </a:p>
          <a:p>
            <a:pPr indent="0" lvl="0" marL="800100" rtl="0" algn="l">
              <a:lnSpc>
                <a:spcPct val="115000"/>
              </a:lnSpc>
              <a:spcBef>
                <a:spcPts val="600"/>
              </a:spcBef>
              <a:spcAft>
                <a:spcPts val="0"/>
              </a:spcAft>
              <a:buClr>
                <a:srgbClr val="000000"/>
              </a:buClr>
              <a:buSzPts val="1946"/>
              <a:buNone/>
            </a:pPr>
            <a:r>
              <a:rPr lang="pl-PL" sz="2100">
                <a:solidFill>
                  <a:srgbClr val="000000"/>
                </a:solidFill>
              </a:rPr>
              <a:t>O</a:t>
            </a:r>
            <a:r>
              <a:rPr baseline="-25000" lang="pl-PL" sz="2100">
                <a:solidFill>
                  <a:srgbClr val="000000"/>
                </a:solidFill>
              </a:rPr>
              <a:t>2</a:t>
            </a:r>
            <a:r>
              <a:rPr lang="pl-PL" sz="2100">
                <a:solidFill>
                  <a:srgbClr val="000000"/>
                </a:solidFill>
              </a:rPr>
              <a:t> (oxygen), CO</a:t>
            </a:r>
            <a:r>
              <a:rPr baseline="-25000" lang="pl-PL" sz="2100">
                <a:solidFill>
                  <a:srgbClr val="000000"/>
                </a:solidFill>
              </a:rPr>
              <a:t>2</a:t>
            </a:r>
            <a:r>
              <a:rPr lang="pl-PL" sz="2100">
                <a:solidFill>
                  <a:srgbClr val="000000"/>
                </a:solidFill>
              </a:rPr>
              <a:t>(carbon dioxide)</a:t>
            </a:r>
            <a:endParaRPr sz="2100"/>
          </a:p>
          <a:p>
            <a:pPr indent="0" lvl="0" marL="800100" rtl="0" algn="l">
              <a:lnSpc>
                <a:spcPct val="115000"/>
              </a:lnSpc>
              <a:spcBef>
                <a:spcPts val="600"/>
              </a:spcBef>
              <a:spcAft>
                <a:spcPts val="0"/>
              </a:spcAft>
              <a:buClr>
                <a:srgbClr val="000000"/>
              </a:buClr>
              <a:buSzPts val="1946"/>
              <a:buNone/>
            </a:pPr>
            <a:r>
              <a:rPr lang="pl-PL" sz="2100">
                <a:solidFill>
                  <a:srgbClr val="000000"/>
                </a:solidFill>
              </a:rPr>
              <a:t>XIX wiek – 19th century</a:t>
            </a:r>
            <a:endParaRPr sz="2100"/>
          </a:p>
          <a:p>
            <a:pPr indent="-228600" lvl="0" marL="457200" rtl="0" algn="l">
              <a:lnSpc>
                <a:spcPct val="100000"/>
              </a:lnSpc>
              <a:spcBef>
                <a:spcPts val="360"/>
              </a:spcBef>
              <a:spcAft>
                <a:spcPts val="0"/>
              </a:spcAft>
              <a:buClr>
                <a:schemeClr val="dk1"/>
              </a:buClr>
              <a:buSzPts val="1946"/>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Font typeface="Arial"/>
              <a:buNone/>
            </a:pPr>
            <a:r>
              <a:rPr lang="pl-PL" sz="3800"/>
              <a:t>General hints for strong support of students through material design</a:t>
            </a:r>
            <a:endParaRPr sz="3800"/>
          </a:p>
        </p:txBody>
      </p:sp>
      <p:sp>
        <p:nvSpPr>
          <p:cNvPr id="379" name="Google Shape;379;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61950" lvl="0" marL="457200" rtl="0" algn="just">
              <a:lnSpc>
                <a:spcPct val="115000"/>
              </a:lnSpc>
              <a:spcBef>
                <a:spcPts val="400"/>
              </a:spcBef>
              <a:spcAft>
                <a:spcPts val="0"/>
              </a:spcAft>
              <a:buClr>
                <a:srgbClr val="000000"/>
              </a:buClr>
              <a:buSzPts val="2100"/>
              <a:buAutoNum type="arabicPeriod"/>
            </a:pPr>
            <a:r>
              <a:rPr lang="pl-PL" sz="2100">
                <a:solidFill>
                  <a:srgbClr val="000000"/>
                </a:solidFill>
              </a:rPr>
              <a:t>Repetition and revision is important - think what terms students really need and try to stick to some core vocab.;</a:t>
            </a:r>
            <a:endParaRPr sz="2100"/>
          </a:p>
          <a:p>
            <a:pPr indent="-361950" lvl="0" marL="457200" rtl="0" algn="just">
              <a:lnSpc>
                <a:spcPct val="115000"/>
              </a:lnSpc>
              <a:spcBef>
                <a:spcPts val="0"/>
              </a:spcBef>
              <a:spcAft>
                <a:spcPts val="0"/>
              </a:spcAft>
              <a:buClr>
                <a:srgbClr val="000000"/>
              </a:buClr>
              <a:buSzPts val="2100"/>
              <a:buAutoNum type="arabicPeriod"/>
            </a:pPr>
            <a:r>
              <a:rPr lang="pl-PL" sz="2100">
                <a:solidFill>
                  <a:srgbClr val="000000"/>
                </a:solidFill>
              </a:rPr>
              <a:t>Think in terms of frequency of use in the subject register and everyday language;</a:t>
            </a:r>
            <a:endParaRPr sz="2100"/>
          </a:p>
          <a:p>
            <a:pPr indent="-361950" lvl="0" marL="457200" rtl="0" algn="just">
              <a:lnSpc>
                <a:spcPct val="115000"/>
              </a:lnSpc>
              <a:spcBef>
                <a:spcPts val="0"/>
              </a:spcBef>
              <a:spcAft>
                <a:spcPts val="0"/>
              </a:spcAft>
              <a:buClr>
                <a:srgbClr val="000000"/>
              </a:buClr>
              <a:buSzPts val="2100"/>
              <a:buAutoNum type="arabicPeriod"/>
            </a:pPr>
            <a:r>
              <a:rPr lang="pl-PL" sz="2100">
                <a:solidFill>
                  <a:srgbClr val="000000"/>
                </a:solidFill>
              </a:rPr>
              <a:t>Explain to them plainly, e.g. using illustrations, sentences, short definitions;</a:t>
            </a:r>
            <a:endParaRPr sz="2100"/>
          </a:p>
          <a:p>
            <a:pPr indent="-361950" lvl="0" marL="457200" rtl="0" algn="just">
              <a:lnSpc>
                <a:spcPct val="115000"/>
              </a:lnSpc>
              <a:spcBef>
                <a:spcPts val="0"/>
              </a:spcBef>
              <a:spcAft>
                <a:spcPts val="0"/>
              </a:spcAft>
              <a:buClr>
                <a:srgbClr val="000000"/>
              </a:buClr>
              <a:buSzPts val="2100"/>
              <a:buAutoNum type="arabicPeriod"/>
            </a:pPr>
            <a:r>
              <a:rPr lang="pl-PL" sz="2100">
                <a:solidFill>
                  <a:srgbClr val="000000"/>
                </a:solidFill>
              </a:rPr>
              <a:t>Tricky words are not necessarily terms, e.g. </a:t>
            </a:r>
            <a:r>
              <a:rPr i="1" lang="pl-PL" sz="2100">
                <a:solidFill>
                  <a:srgbClr val="000000"/>
                </a:solidFill>
              </a:rPr>
              <a:t>środowisko/environment, ciało/body, długość/length, szerokość/width, grubość/thickness, wzór/pattern</a:t>
            </a:r>
            <a:endParaRPr sz="2100"/>
          </a:p>
          <a:p>
            <a:pPr indent="-361950" lvl="0" marL="457200" rtl="0" algn="just">
              <a:lnSpc>
                <a:spcPct val="115000"/>
              </a:lnSpc>
              <a:spcBef>
                <a:spcPts val="0"/>
              </a:spcBef>
              <a:spcAft>
                <a:spcPts val="0"/>
              </a:spcAft>
              <a:buClr>
                <a:srgbClr val="000000"/>
              </a:buClr>
              <a:buSzPts val="2100"/>
              <a:buAutoNum type="arabicPeriod"/>
            </a:pPr>
            <a:r>
              <a:rPr lang="pl-PL" sz="2100">
                <a:solidFill>
                  <a:srgbClr val="000000"/>
                </a:solidFill>
              </a:rPr>
              <a:t>Create a glossary of terms and tricky words.</a:t>
            </a:r>
            <a:endParaRPr sz="21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Font typeface="Arial"/>
              <a:buNone/>
            </a:pPr>
            <a:r>
              <a:rPr lang="pl-PL" sz="3800"/>
              <a:t>General hints for strong support of students through material design</a:t>
            </a:r>
            <a:endParaRPr sz="3800"/>
          </a:p>
        </p:txBody>
      </p:sp>
      <p:sp>
        <p:nvSpPr>
          <p:cNvPr id="385" name="Google Shape;385;p2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just">
              <a:lnSpc>
                <a:spcPct val="115000"/>
              </a:lnSpc>
              <a:spcBef>
                <a:spcPts val="0"/>
              </a:spcBef>
              <a:spcAft>
                <a:spcPts val="0"/>
              </a:spcAft>
              <a:buClr>
                <a:srgbClr val="000000"/>
              </a:buClr>
              <a:buSzPts val="1800"/>
              <a:buNone/>
            </a:pPr>
            <a:r>
              <a:rPr lang="pl-PL" sz="2100">
                <a:solidFill>
                  <a:srgbClr val="000000"/>
                </a:solidFill>
              </a:rPr>
              <a:t>The same items and vocab. should appear in the pictures and in the main text;</a:t>
            </a:r>
            <a:endParaRPr sz="2100"/>
          </a:p>
          <a:p>
            <a:pPr indent="0" lvl="0" marL="342900" rtl="0" algn="l">
              <a:lnSpc>
                <a:spcPct val="115000"/>
              </a:lnSpc>
              <a:spcBef>
                <a:spcPts val="500"/>
              </a:spcBef>
              <a:spcAft>
                <a:spcPts val="0"/>
              </a:spcAft>
              <a:buClr>
                <a:srgbClr val="000000"/>
              </a:buClr>
              <a:buSzPts val="1800"/>
              <a:buNone/>
            </a:pPr>
            <a:r>
              <a:rPr lang="pl-PL" sz="2100">
                <a:solidFill>
                  <a:srgbClr val="000000"/>
                </a:solidFill>
              </a:rPr>
              <a:t>Tłuszcze</a:t>
            </a:r>
            <a:endParaRPr sz="2100"/>
          </a:p>
          <a:p>
            <a:pPr indent="0" lvl="0" marL="0" rtl="0" algn="l">
              <a:lnSpc>
                <a:spcPct val="115000"/>
              </a:lnSpc>
              <a:spcBef>
                <a:spcPts val="500"/>
              </a:spcBef>
              <a:spcAft>
                <a:spcPts val="0"/>
              </a:spcAft>
              <a:buClr>
                <a:srgbClr val="000000"/>
              </a:buClr>
              <a:buSzPts val="1800"/>
              <a:buNone/>
            </a:pPr>
            <a:r>
              <a:rPr b="1" lang="pl-PL" sz="2100">
                <a:solidFill>
                  <a:srgbClr val="000000"/>
                </a:solidFill>
              </a:rPr>
              <a:t>Glicerol</a:t>
            </a:r>
            <a:r>
              <a:rPr lang="pl-PL" sz="2100">
                <a:solidFill>
                  <a:srgbClr val="000000"/>
                </a:solidFill>
              </a:rPr>
              <a:t> to część tłuszczu</a:t>
            </a:r>
            <a:endParaRPr sz="2100"/>
          </a:p>
          <a:p>
            <a:pPr indent="0" lvl="0" marL="0" rtl="0" algn="l">
              <a:lnSpc>
                <a:spcPct val="115000"/>
              </a:lnSpc>
              <a:spcBef>
                <a:spcPts val="500"/>
              </a:spcBef>
              <a:spcAft>
                <a:spcPts val="0"/>
              </a:spcAft>
              <a:buClr>
                <a:srgbClr val="000000"/>
              </a:buClr>
              <a:buSzPts val="1800"/>
              <a:buNone/>
            </a:pPr>
            <a:r>
              <a:rPr lang="pl-PL" sz="2100">
                <a:solidFill>
                  <a:srgbClr val="000000"/>
                </a:solidFill>
              </a:rPr>
              <a:t>Tłuszcz ma dwie warstwy:</a:t>
            </a:r>
            <a:endParaRPr sz="2100"/>
          </a:p>
          <a:p>
            <a:pPr indent="0" lvl="0" marL="0" rtl="0" algn="l">
              <a:lnSpc>
                <a:spcPct val="115000"/>
              </a:lnSpc>
              <a:spcBef>
                <a:spcPts val="500"/>
              </a:spcBef>
              <a:spcAft>
                <a:spcPts val="0"/>
              </a:spcAft>
              <a:buClr>
                <a:srgbClr val="000000"/>
              </a:buClr>
              <a:buSzPts val="1800"/>
              <a:buNone/>
            </a:pPr>
            <a:r>
              <a:rPr lang="pl-PL" sz="2100">
                <a:solidFill>
                  <a:srgbClr val="000000"/>
                </a:solidFill>
              </a:rPr>
              <a:t>•</a:t>
            </a:r>
            <a:r>
              <a:rPr b="1" lang="pl-PL" sz="2100">
                <a:solidFill>
                  <a:srgbClr val="000000"/>
                </a:solidFill>
              </a:rPr>
              <a:t>glicerol</a:t>
            </a:r>
            <a:r>
              <a:rPr lang="pl-PL" sz="2100">
                <a:solidFill>
                  <a:srgbClr val="000000"/>
                </a:solidFill>
              </a:rPr>
              <a:t>/glyceryl</a:t>
            </a:r>
            <a:endParaRPr sz="2100">
              <a:solidFill>
                <a:srgbClr val="000000"/>
              </a:solidFill>
            </a:endParaRPr>
          </a:p>
          <a:p>
            <a:pPr indent="0" lvl="0" marL="0" rtl="0" algn="l">
              <a:lnSpc>
                <a:spcPct val="115000"/>
              </a:lnSpc>
              <a:spcBef>
                <a:spcPts val="500"/>
              </a:spcBef>
              <a:spcAft>
                <a:spcPts val="0"/>
              </a:spcAft>
              <a:buClr>
                <a:srgbClr val="000000"/>
              </a:buClr>
              <a:buSzPts val="1800"/>
              <a:buNone/>
            </a:pPr>
            <a:r>
              <a:rPr lang="pl-PL" sz="2100">
                <a:solidFill>
                  <a:srgbClr val="000000"/>
                </a:solidFill>
              </a:rPr>
              <a:t>•</a:t>
            </a:r>
            <a:r>
              <a:rPr b="1" lang="pl-PL" sz="2100">
                <a:solidFill>
                  <a:srgbClr val="000000"/>
                </a:solidFill>
              </a:rPr>
              <a:t>kwasy tłuszczowe</a:t>
            </a:r>
            <a:r>
              <a:rPr lang="pl-PL" sz="2100">
                <a:solidFill>
                  <a:srgbClr val="000000"/>
                </a:solidFill>
              </a:rPr>
              <a:t>/fatty acids</a:t>
            </a:r>
            <a:endParaRPr sz="2100">
              <a:solidFill>
                <a:srgbClr val="000000"/>
              </a:solidFill>
            </a:endParaRPr>
          </a:p>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g165ae74e6aa_0_70"/>
          <p:cNvSpPr txBox="1"/>
          <p:nvPr>
            <p:ph type="title"/>
          </p:nvPr>
        </p:nvSpPr>
        <p:spPr>
          <a:xfrm>
            <a:off x="457200" y="274655"/>
            <a:ext cx="8229600" cy="1609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pl-PL" sz="3800"/>
              <a:t>Notions of scaffolding: </a:t>
            </a:r>
            <a:endParaRPr sz="3800"/>
          </a:p>
          <a:p>
            <a:pPr indent="0" lvl="0" marL="0" rtl="0" algn="ctr">
              <a:lnSpc>
                <a:spcPct val="100000"/>
              </a:lnSpc>
              <a:spcBef>
                <a:spcPts val="0"/>
              </a:spcBef>
              <a:spcAft>
                <a:spcPts val="0"/>
              </a:spcAft>
              <a:buClr>
                <a:schemeClr val="dk1"/>
              </a:buClr>
              <a:buSzPts val="1800"/>
              <a:buNone/>
            </a:pPr>
            <a:r>
              <a:rPr lang="pl-PL" sz="3800"/>
              <a:t>semiotic systems in general hints </a:t>
            </a:r>
            <a:endParaRPr sz="3800"/>
          </a:p>
        </p:txBody>
      </p:sp>
      <p:sp>
        <p:nvSpPr>
          <p:cNvPr id="391" name="Google Shape;391;g165ae74e6aa_0_70"/>
          <p:cNvSpPr txBox="1"/>
          <p:nvPr>
            <p:ph idx="1" type="body"/>
          </p:nvPr>
        </p:nvSpPr>
        <p:spPr>
          <a:xfrm>
            <a:off x="457200" y="2049125"/>
            <a:ext cx="8229600" cy="4077000"/>
          </a:xfrm>
          <a:prstGeom prst="rect">
            <a:avLst/>
          </a:prstGeom>
          <a:noFill/>
          <a:ln>
            <a:noFill/>
          </a:ln>
        </p:spPr>
        <p:txBody>
          <a:bodyPr anchorCtr="0" anchor="t" bIns="45700" lIns="91425" spcFirstLastPara="1" rIns="91425" wrap="square" tIns="45700">
            <a:normAutofit fontScale="25000"/>
          </a:bodyPr>
          <a:lstStyle/>
          <a:p>
            <a:pPr indent="-340218" lvl="0" marL="457200" rtl="0" algn="l">
              <a:lnSpc>
                <a:spcPct val="115000"/>
              </a:lnSpc>
              <a:spcBef>
                <a:spcPts val="0"/>
              </a:spcBef>
              <a:spcAft>
                <a:spcPts val="0"/>
              </a:spcAft>
              <a:buSzPct val="100000"/>
              <a:buFont typeface="Calibri"/>
              <a:buChar char="•"/>
            </a:pPr>
            <a:r>
              <a:rPr lang="pl-PL" sz="8400"/>
              <a:t>Provide access to similar information from a variety of sources (Additional semiotic systems by </a:t>
            </a:r>
            <a:r>
              <a:rPr lang="pl-PL" sz="8400">
                <a:solidFill>
                  <a:srgbClr val="000000"/>
                </a:solidFill>
              </a:rPr>
              <a:t>using colorful diagrams, photos, charts, graphs, maps,pictures and drawings attached to the schoolbook texts)</a:t>
            </a:r>
            <a:endParaRPr sz="8400">
              <a:solidFill>
                <a:srgbClr val="000000"/>
              </a:solidFill>
            </a:endParaRPr>
          </a:p>
          <a:p>
            <a:pPr indent="-340218" lvl="0" marL="457200" rtl="0" algn="l">
              <a:lnSpc>
                <a:spcPct val="115000"/>
              </a:lnSpc>
              <a:spcBef>
                <a:spcPts val="0"/>
              </a:spcBef>
              <a:spcAft>
                <a:spcPts val="0"/>
              </a:spcAft>
              <a:buClr>
                <a:srgbClr val="000000"/>
              </a:buClr>
              <a:buSzPct val="100000"/>
              <a:buFont typeface="Calibri"/>
              <a:buChar char="•"/>
            </a:pPr>
            <a:r>
              <a:rPr lang="pl-PL" sz="8400">
                <a:solidFill>
                  <a:srgbClr val="000000"/>
                </a:solidFill>
              </a:rPr>
              <a:t>Combine visual and aural supports through use of videos, films and the Internet</a:t>
            </a:r>
            <a:endParaRPr sz="8400">
              <a:solidFill>
                <a:srgbClr val="000000"/>
              </a:solidFill>
            </a:endParaRPr>
          </a:p>
          <a:p>
            <a:pPr indent="-340218" lvl="0" marL="457200" rtl="0" algn="l">
              <a:lnSpc>
                <a:spcPct val="115000"/>
              </a:lnSpc>
              <a:spcBef>
                <a:spcPts val="0"/>
              </a:spcBef>
              <a:spcAft>
                <a:spcPts val="0"/>
              </a:spcAft>
              <a:buClr>
                <a:srgbClr val="000000"/>
              </a:buClr>
              <a:buSzPct val="100000"/>
              <a:buFont typeface="Calibri"/>
              <a:buChar char="•"/>
            </a:pPr>
            <a:r>
              <a:rPr lang="pl-PL" sz="8400">
                <a:solidFill>
                  <a:srgbClr val="000000"/>
                </a:solidFill>
              </a:rPr>
              <a:t>Combine visual, aural and tactile supports through demonstration</a:t>
            </a:r>
            <a:endParaRPr sz="8400">
              <a:solidFill>
                <a:srgbClr val="000000"/>
              </a:solidFill>
            </a:endParaRPr>
          </a:p>
          <a:p>
            <a:pPr indent="-340218" lvl="0" marL="457200" rtl="0" algn="l">
              <a:lnSpc>
                <a:spcPct val="115000"/>
              </a:lnSpc>
              <a:spcBef>
                <a:spcPts val="0"/>
              </a:spcBef>
              <a:spcAft>
                <a:spcPts val="0"/>
              </a:spcAft>
              <a:buClr>
                <a:srgbClr val="000000"/>
              </a:buClr>
              <a:buSzPct val="100000"/>
              <a:buFont typeface="Calibri"/>
              <a:buChar char="•"/>
            </a:pPr>
            <a:r>
              <a:rPr lang="pl-PL" sz="8400">
                <a:solidFill>
                  <a:srgbClr val="000000"/>
                </a:solidFill>
              </a:rPr>
              <a:t>Use physical movement and gestures </a:t>
            </a:r>
            <a:endParaRPr sz="8400">
              <a:solidFill>
                <a:srgbClr val="000000"/>
              </a:solidFill>
            </a:endParaRPr>
          </a:p>
          <a:p>
            <a:pPr indent="-257014" lvl="0" marL="457200" rtl="0" algn="l">
              <a:lnSpc>
                <a:spcPct val="115000"/>
              </a:lnSpc>
              <a:spcBef>
                <a:spcPts val="0"/>
              </a:spcBef>
              <a:spcAft>
                <a:spcPts val="0"/>
              </a:spcAft>
              <a:buClr>
                <a:schemeClr val="lt1"/>
              </a:buClr>
              <a:buSzPct val="100000"/>
              <a:buAutoNum type="arabicPeriod"/>
            </a:pPr>
            <a:r>
              <a:rPr lang="pl-PL" sz="2550">
                <a:solidFill>
                  <a:schemeClr val="lt1"/>
                </a:solidFill>
              </a:rPr>
              <a:t>Apply the consistency of text and image</a:t>
            </a:r>
            <a:endParaRPr sz="2550">
              <a:solidFill>
                <a:schemeClr val="lt1"/>
              </a:solidFill>
            </a:endParaRPr>
          </a:p>
          <a:p>
            <a:pPr indent="-257014" lvl="0" marL="457200" rtl="0" algn="l">
              <a:lnSpc>
                <a:spcPct val="115000"/>
              </a:lnSpc>
              <a:spcBef>
                <a:spcPts val="0"/>
              </a:spcBef>
              <a:spcAft>
                <a:spcPts val="0"/>
              </a:spcAft>
              <a:buClr>
                <a:schemeClr val="lt1"/>
              </a:buClr>
              <a:buSzPct val="100000"/>
              <a:buAutoNum type="arabicPeriod"/>
            </a:pPr>
            <a:r>
              <a:rPr lang="pl-PL" sz="2550">
                <a:solidFill>
                  <a:schemeClr val="lt1"/>
                </a:solidFill>
              </a:rPr>
              <a:t>Think through the difficulty of exercises and their instructions</a:t>
            </a:r>
            <a:endParaRPr sz="2550">
              <a:solidFill>
                <a:schemeClr val="lt1"/>
              </a:solidFill>
            </a:endParaRPr>
          </a:p>
          <a:p>
            <a:pPr indent="-257014" lvl="0" marL="457200" rtl="0" algn="l">
              <a:lnSpc>
                <a:spcPct val="115000"/>
              </a:lnSpc>
              <a:spcBef>
                <a:spcPts val="0"/>
              </a:spcBef>
              <a:spcAft>
                <a:spcPts val="0"/>
              </a:spcAft>
              <a:buClr>
                <a:schemeClr val="lt1"/>
              </a:buClr>
              <a:buSzPct val="100000"/>
              <a:buAutoNum type="arabicPeriod"/>
            </a:pPr>
            <a:r>
              <a:rPr lang="pl-PL" sz="2550">
                <a:solidFill>
                  <a:schemeClr val="lt1"/>
                </a:solidFill>
              </a:rPr>
              <a:t>Include other languages that pupils know</a:t>
            </a:r>
            <a:endParaRPr sz="2550">
              <a:solidFill>
                <a:schemeClr val="lt1"/>
              </a:solidFill>
            </a:endParaRPr>
          </a:p>
          <a:p>
            <a:pPr indent="-257014" lvl="0" marL="457200" rtl="0" algn="l">
              <a:lnSpc>
                <a:spcPct val="115000"/>
              </a:lnSpc>
              <a:spcBef>
                <a:spcPts val="0"/>
              </a:spcBef>
              <a:spcAft>
                <a:spcPts val="0"/>
              </a:spcAft>
              <a:buClr>
                <a:schemeClr val="lt1"/>
              </a:buClr>
              <a:buSzPct val="100000"/>
              <a:buAutoNum type="arabicPeriod"/>
            </a:pPr>
            <a:r>
              <a:rPr lang="pl-PL" sz="2550">
                <a:solidFill>
                  <a:schemeClr val="lt1"/>
                </a:solidFill>
              </a:rPr>
              <a:t>Include language exercises into the general pool of exercises</a:t>
            </a:r>
            <a:endParaRPr sz="2550">
              <a:solidFill>
                <a:schemeClr val="lt1"/>
              </a:solidFill>
            </a:endParaRPr>
          </a:p>
          <a:p>
            <a:pPr indent="-257014" lvl="0" marL="457200" rtl="0" algn="l">
              <a:lnSpc>
                <a:spcPct val="115000"/>
              </a:lnSpc>
              <a:spcBef>
                <a:spcPts val="0"/>
              </a:spcBef>
              <a:spcAft>
                <a:spcPts val="0"/>
              </a:spcAft>
              <a:buClr>
                <a:schemeClr val="lt1"/>
              </a:buClr>
              <a:buSzPct val="100000"/>
              <a:buAutoNum type="arabicPeriod"/>
            </a:pPr>
            <a:r>
              <a:rPr lang="pl-PL" sz="2550">
                <a:solidFill>
                  <a:schemeClr val="lt1"/>
                </a:solidFill>
              </a:rPr>
              <a:t>Help students acquire functional language for a given subject, e.g. in biology - describing functions/systems/organisms; in history – giving the cause-event-consequences reasoning</a:t>
            </a:r>
            <a:endParaRPr sz="2550">
              <a:solidFill>
                <a:schemeClr val="lt1"/>
              </a:solidFill>
            </a:endParaRPr>
          </a:p>
          <a:p>
            <a:pPr indent="-228600" lvl="0" marL="457200" rtl="0" algn="l">
              <a:lnSpc>
                <a:spcPct val="100000"/>
              </a:lnSpc>
              <a:spcBef>
                <a:spcPts val="360"/>
              </a:spcBef>
              <a:spcAft>
                <a:spcPts val="0"/>
              </a:spcAft>
              <a:buClr>
                <a:schemeClr val="dk1"/>
              </a:buClr>
              <a:buSzPct val="60810"/>
              <a:buNone/>
            </a:pPr>
            <a:r>
              <a:t/>
            </a:r>
            <a:endParaRPr>
              <a:solidFill>
                <a:schemeClr val="lt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rPr lang="pl-PL" sz="3800"/>
              <a:t>Notions of scaffolding: </a:t>
            </a:r>
            <a:endParaRPr sz="3800"/>
          </a:p>
          <a:p>
            <a:pPr indent="0" lvl="0" marL="0" rtl="0" algn="ctr">
              <a:lnSpc>
                <a:spcPct val="100000"/>
              </a:lnSpc>
              <a:spcBef>
                <a:spcPts val="0"/>
              </a:spcBef>
              <a:spcAft>
                <a:spcPts val="0"/>
              </a:spcAft>
              <a:buClr>
                <a:schemeClr val="dk1"/>
              </a:buClr>
              <a:buSzPts val="1800"/>
              <a:buNone/>
            </a:pPr>
            <a:r>
              <a:rPr lang="pl-PL" sz="3800"/>
              <a:t>semiotic systems added to the text</a:t>
            </a:r>
            <a:endParaRPr sz="3800"/>
          </a:p>
        </p:txBody>
      </p:sp>
      <p:pic>
        <p:nvPicPr>
          <p:cNvPr id="397" name="Google Shape;397;p24"/>
          <p:cNvPicPr preferRelativeResize="0"/>
          <p:nvPr/>
        </p:nvPicPr>
        <p:blipFill rotWithShape="1">
          <a:blip r:embed="rId3">
            <a:alphaModFix/>
          </a:blip>
          <a:srcRect b="0" l="0" r="0" t="0"/>
          <a:stretch/>
        </p:blipFill>
        <p:spPr>
          <a:xfrm>
            <a:off x="1542250" y="1735552"/>
            <a:ext cx="6059486" cy="460319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42352"/>
              <a:buNone/>
            </a:pPr>
            <a:r>
              <a:rPr lang="pl-PL" sz="4250"/>
              <a:t>Notions of scaffolding: </a:t>
            </a:r>
            <a:endParaRPr sz="4250"/>
          </a:p>
          <a:p>
            <a:pPr indent="0" lvl="0" marL="0" rtl="0" algn="ctr">
              <a:lnSpc>
                <a:spcPct val="100000"/>
              </a:lnSpc>
              <a:spcBef>
                <a:spcPts val="0"/>
              </a:spcBef>
              <a:spcAft>
                <a:spcPts val="0"/>
              </a:spcAft>
              <a:buClr>
                <a:schemeClr val="dk1"/>
              </a:buClr>
              <a:buSzPct val="44998"/>
              <a:buNone/>
            </a:pPr>
            <a:r>
              <a:rPr lang="pl-PL" sz="4000"/>
              <a:t>semiotic systems</a:t>
            </a:r>
            <a:endParaRPr sz="4000"/>
          </a:p>
        </p:txBody>
      </p:sp>
      <p:sp>
        <p:nvSpPr>
          <p:cNvPr id="403" name="Google Shape;403;p2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just">
              <a:lnSpc>
                <a:spcPct val="115000"/>
              </a:lnSpc>
              <a:spcBef>
                <a:spcPts val="0"/>
              </a:spcBef>
              <a:spcAft>
                <a:spcPts val="0"/>
              </a:spcAft>
              <a:buClr>
                <a:srgbClr val="000000"/>
              </a:buClr>
              <a:buSzPts val="1800"/>
              <a:buNone/>
            </a:pPr>
            <a:r>
              <a:rPr lang="pl-PL" sz="2100">
                <a:solidFill>
                  <a:srgbClr val="000000"/>
                </a:solidFill>
              </a:rPr>
              <a:t>Endocrinal system: </a:t>
            </a:r>
            <a:endParaRPr sz="2100"/>
          </a:p>
          <a:p>
            <a:pPr indent="0" lvl="0" marL="0" rtl="0" algn="just">
              <a:lnSpc>
                <a:spcPct val="115000"/>
              </a:lnSpc>
              <a:spcBef>
                <a:spcPts val="0"/>
              </a:spcBef>
              <a:spcAft>
                <a:spcPts val="0"/>
              </a:spcAft>
              <a:buClr>
                <a:srgbClr val="000000"/>
              </a:buClr>
              <a:buSzPts val="1800"/>
              <a:buNone/>
            </a:pPr>
            <a:r>
              <a:rPr lang="pl-PL" sz="2100">
                <a:solidFill>
                  <a:srgbClr val="000000"/>
                </a:solidFill>
              </a:rPr>
              <a:t>superactivity/underactivity</a:t>
            </a:r>
            <a:r>
              <a:rPr lang="pl-PL" sz="2100"/>
              <a:t> </a:t>
            </a:r>
            <a:endParaRPr sz="2100"/>
          </a:p>
          <a:p>
            <a:pPr indent="0" lvl="0" marL="0" rtl="0" algn="just">
              <a:lnSpc>
                <a:spcPct val="115000"/>
              </a:lnSpc>
              <a:spcBef>
                <a:spcPts val="0"/>
              </a:spcBef>
              <a:spcAft>
                <a:spcPts val="0"/>
              </a:spcAft>
              <a:buClr>
                <a:srgbClr val="000000"/>
              </a:buClr>
              <a:buSzPts val="1800"/>
              <a:buNone/>
            </a:pPr>
            <a:r>
              <a:rPr lang="pl-PL" sz="2100">
                <a:solidFill>
                  <a:srgbClr val="000000"/>
                </a:solidFill>
              </a:rPr>
              <a:t>of the gland </a:t>
            </a:r>
            <a:endParaRPr sz="2100">
              <a:solidFill>
                <a:srgbClr val="000000"/>
              </a:solidFill>
            </a:endParaRPr>
          </a:p>
          <a:p>
            <a:pPr indent="-228600" lvl="0" marL="457200" rtl="0" algn="l">
              <a:lnSpc>
                <a:spcPct val="100000"/>
              </a:lnSpc>
              <a:spcBef>
                <a:spcPts val="360"/>
              </a:spcBef>
              <a:spcAft>
                <a:spcPts val="0"/>
              </a:spcAft>
              <a:buClr>
                <a:schemeClr val="dk1"/>
              </a:buClr>
              <a:buSzPts val="1800"/>
              <a:buNone/>
            </a:pPr>
            <a:r>
              <a:t/>
            </a:r>
            <a:endParaRPr/>
          </a:p>
        </p:txBody>
      </p:sp>
      <p:pic>
        <p:nvPicPr>
          <p:cNvPr id="404" name="Google Shape;404;p27"/>
          <p:cNvPicPr preferRelativeResize="0"/>
          <p:nvPr/>
        </p:nvPicPr>
        <p:blipFill rotWithShape="1">
          <a:blip r:embed="rId3">
            <a:alphaModFix/>
          </a:blip>
          <a:srcRect b="0" l="0" r="0" t="0"/>
          <a:stretch/>
        </p:blipFill>
        <p:spPr>
          <a:xfrm>
            <a:off x="4403076" y="1511888"/>
            <a:ext cx="3962400" cy="48704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25"/>
          <p:cNvSpPr txBox="1"/>
          <p:nvPr>
            <p:ph type="title"/>
          </p:nvPr>
        </p:nvSpPr>
        <p:spPr>
          <a:xfrm>
            <a:off x="0" y="0"/>
            <a:ext cx="9144000" cy="1143000"/>
          </a:xfrm>
          <a:prstGeom prst="rect">
            <a:avLst/>
          </a:prstGeom>
          <a:noFill/>
          <a:ln>
            <a:noFill/>
          </a:ln>
        </p:spPr>
        <p:txBody>
          <a:bodyPr anchorCtr="0" anchor="ctr" bIns="45700" lIns="91425" spcFirstLastPara="1" rIns="91425" wrap="square" tIns="45700">
            <a:noAutofit/>
          </a:bodyPr>
          <a:lstStyle/>
          <a:p>
            <a:pPr indent="0" lvl="0" marL="914400" rtl="0" algn="ctr">
              <a:lnSpc>
                <a:spcPct val="115000"/>
              </a:lnSpc>
              <a:spcBef>
                <a:spcPts val="1200"/>
              </a:spcBef>
              <a:spcAft>
                <a:spcPts val="0"/>
              </a:spcAft>
              <a:buSzPts val="2000"/>
              <a:buNone/>
            </a:pPr>
            <a:r>
              <a:rPr lang="pl-PL" sz="3800"/>
              <a:t>Notions of scaffolding: </a:t>
            </a:r>
            <a:endParaRPr sz="3800"/>
          </a:p>
          <a:p>
            <a:pPr indent="0" lvl="0" marL="914400" rtl="0" algn="ctr">
              <a:lnSpc>
                <a:spcPct val="115000"/>
              </a:lnSpc>
              <a:spcBef>
                <a:spcPts val="1200"/>
              </a:spcBef>
              <a:spcAft>
                <a:spcPts val="0"/>
              </a:spcAft>
              <a:buSzPts val="2000"/>
              <a:buNone/>
            </a:pPr>
            <a:r>
              <a:rPr lang="pl-PL" sz="3600"/>
              <a:t>selection and sequencing of tasks</a:t>
            </a:r>
            <a:endParaRPr sz="3600"/>
          </a:p>
        </p:txBody>
      </p:sp>
      <p:sp>
        <p:nvSpPr>
          <p:cNvPr id="410" name="Google Shape;410;p2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360"/>
              </a:spcBef>
              <a:spcAft>
                <a:spcPts val="0"/>
              </a:spcAft>
              <a:buClr>
                <a:schemeClr val="dk1"/>
              </a:buClr>
              <a:buSzPts val="1800"/>
              <a:buNone/>
            </a:pPr>
            <a:r>
              <a:t/>
            </a:r>
            <a:endParaRPr/>
          </a:p>
        </p:txBody>
      </p:sp>
      <p:pic>
        <p:nvPicPr>
          <p:cNvPr id="411" name="Google Shape;411;p25"/>
          <p:cNvPicPr preferRelativeResize="0"/>
          <p:nvPr/>
        </p:nvPicPr>
        <p:blipFill rotWithShape="1">
          <a:blip r:embed="rId3">
            <a:alphaModFix/>
          </a:blip>
          <a:srcRect b="0" l="0" r="0" t="0"/>
          <a:stretch/>
        </p:blipFill>
        <p:spPr>
          <a:xfrm>
            <a:off x="457188" y="1531691"/>
            <a:ext cx="7705726" cy="4663108"/>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8"/>
          <p:cNvSpPr txBox="1"/>
          <p:nvPr>
            <p:ph idx="1" type="body"/>
          </p:nvPr>
        </p:nvSpPr>
        <p:spPr>
          <a:xfrm>
            <a:off x="457200" y="1111430"/>
            <a:ext cx="8229600" cy="48573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360"/>
              </a:spcBef>
              <a:spcAft>
                <a:spcPts val="0"/>
              </a:spcAft>
              <a:buSzPts val="1800"/>
              <a:buNone/>
            </a:pPr>
            <a:r>
              <a:t/>
            </a:r>
            <a:endParaRPr sz="2400"/>
          </a:p>
          <a:p>
            <a:pPr indent="0" lvl="0" marL="0" rtl="0" algn="l">
              <a:lnSpc>
                <a:spcPct val="100000"/>
              </a:lnSpc>
              <a:spcBef>
                <a:spcPts val="360"/>
              </a:spcBef>
              <a:spcAft>
                <a:spcPts val="0"/>
              </a:spcAft>
              <a:buSzPts val="1800"/>
              <a:buNone/>
            </a:pPr>
            <a:r>
              <a:rPr lang="pl-PL" sz="2100"/>
              <a:t>1. Complete the table </a:t>
            </a:r>
            <a:endParaRPr sz="2900"/>
          </a:p>
          <a:p>
            <a:pPr indent="0" lvl="0" marL="0" rtl="0" algn="l">
              <a:lnSpc>
                <a:spcPct val="100000"/>
              </a:lnSpc>
              <a:spcBef>
                <a:spcPts val="360"/>
              </a:spcBef>
              <a:spcAft>
                <a:spcPts val="0"/>
              </a:spcAft>
              <a:buSzPts val="1800"/>
              <a:buNone/>
            </a:pPr>
            <a:r>
              <a:t/>
            </a:r>
            <a:endParaRPr/>
          </a:p>
          <a:p>
            <a:pPr indent="0" lvl="0" marL="0" rtl="0" algn="l">
              <a:lnSpc>
                <a:spcPct val="100000"/>
              </a:lnSpc>
              <a:spcBef>
                <a:spcPts val="360"/>
              </a:spcBef>
              <a:spcAft>
                <a:spcPts val="0"/>
              </a:spcAft>
              <a:buSzPts val="1800"/>
              <a:buNone/>
            </a:pPr>
            <a:r>
              <a:t/>
            </a:r>
            <a:endParaRPr/>
          </a:p>
          <a:p>
            <a:pPr indent="0" lvl="0" marL="0" rtl="0" algn="l">
              <a:lnSpc>
                <a:spcPct val="100000"/>
              </a:lnSpc>
              <a:spcBef>
                <a:spcPts val="360"/>
              </a:spcBef>
              <a:spcAft>
                <a:spcPts val="0"/>
              </a:spcAft>
              <a:buSzPts val="1800"/>
              <a:buNone/>
            </a:pPr>
            <a:r>
              <a:t/>
            </a:r>
            <a:endParaRPr/>
          </a:p>
          <a:p>
            <a:pPr indent="0" lvl="0" marL="0" rtl="0" algn="l">
              <a:lnSpc>
                <a:spcPct val="100000"/>
              </a:lnSpc>
              <a:spcBef>
                <a:spcPts val="360"/>
              </a:spcBef>
              <a:spcAft>
                <a:spcPts val="0"/>
              </a:spcAft>
              <a:buSzPts val="1800"/>
              <a:buNone/>
            </a:pPr>
            <a:r>
              <a:t/>
            </a:r>
            <a:endParaRPr/>
          </a:p>
          <a:p>
            <a:pPr indent="0" lvl="0" marL="0" rtl="0" algn="l">
              <a:lnSpc>
                <a:spcPct val="100000"/>
              </a:lnSpc>
              <a:spcBef>
                <a:spcPts val="360"/>
              </a:spcBef>
              <a:spcAft>
                <a:spcPts val="0"/>
              </a:spcAft>
              <a:buSzPts val="1800"/>
              <a:buNone/>
            </a:pPr>
            <a:r>
              <a:rPr lang="pl-PL" sz="2100"/>
              <a:t>2. Connect the verbs and adjectives with its nominalizations</a:t>
            </a:r>
            <a:endParaRPr sz="2100"/>
          </a:p>
        </p:txBody>
      </p:sp>
      <p:sp>
        <p:nvSpPr>
          <p:cNvPr id="418" name="Google Shape;418;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graphicFrame>
        <p:nvGraphicFramePr>
          <p:cNvPr id="419" name="Google Shape;419;p8"/>
          <p:cNvGraphicFramePr/>
          <p:nvPr/>
        </p:nvGraphicFramePr>
        <p:xfrm>
          <a:off x="1479448" y="1966781"/>
          <a:ext cx="3000000" cy="3000000"/>
        </p:xfrm>
        <a:graphic>
          <a:graphicData uri="http://schemas.openxmlformats.org/drawingml/2006/table">
            <a:tbl>
              <a:tblPr bandRow="1" firstRow="1">
                <a:noFill/>
                <a:tableStyleId>{3BFCB4D1-F9ED-473B-8B9D-F0910AEC57F6}</a:tableStyleId>
              </a:tblPr>
              <a:tblGrid>
                <a:gridCol w="2126400"/>
                <a:gridCol w="1065625"/>
                <a:gridCol w="2376275"/>
              </a:tblGrid>
              <a:tr h="281275">
                <a:tc>
                  <a:txBody>
                    <a:bodyPr/>
                    <a:lstStyle/>
                    <a:p>
                      <a:pPr indent="0" lvl="0" marL="0" marR="0" rtl="0" algn="l">
                        <a:lnSpc>
                          <a:spcPct val="100000"/>
                        </a:lnSpc>
                        <a:spcBef>
                          <a:spcPts val="0"/>
                        </a:spcBef>
                        <a:spcAft>
                          <a:spcPts val="0"/>
                        </a:spcAft>
                        <a:buClr>
                          <a:srgbClr val="000000"/>
                        </a:buClr>
                        <a:buSzPts val="1600"/>
                        <a:buFont typeface="Arial"/>
                        <a:buNone/>
                      </a:pPr>
                      <a:r>
                        <a:rPr lang="pl-PL" sz="2000" u="none" cap="none" strike="noStrike">
                          <a:latin typeface="Calibri"/>
                          <a:ea typeface="Calibri"/>
                          <a:cs typeface="Calibri"/>
                          <a:sym typeface="Calibri"/>
                        </a:rPr>
                        <a:t>Verb / Adjective</a:t>
                      </a:r>
                      <a:endParaRPr sz="20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t/>
                      </a:r>
                      <a:endParaRPr sz="20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pl-PL" sz="2000" u="none" cap="none" strike="noStrike">
                          <a:latin typeface="Calibri"/>
                          <a:ea typeface="Calibri"/>
                          <a:cs typeface="Calibri"/>
                          <a:sym typeface="Calibri"/>
                        </a:rPr>
                        <a:t>Nominalization</a:t>
                      </a:r>
                      <a:endParaRPr sz="2000" u="none" cap="none" strike="noStrike">
                        <a:latin typeface="Calibri"/>
                        <a:ea typeface="Calibri"/>
                        <a:cs typeface="Calibri"/>
                        <a:sym typeface="Calibri"/>
                      </a:endParaRPr>
                    </a:p>
                  </a:txBody>
                  <a:tcPr marT="45725" marB="45725" marR="91450" marL="91450"/>
                </a:tc>
              </a:tr>
              <a:tr h="204950">
                <a:tc>
                  <a:txBody>
                    <a:bodyPr/>
                    <a:lstStyle/>
                    <a:p>
                      <a:pPr indent="0" lvl="0" marL="0" marR="0" rtl="0" algn="l">
                        <a:lnSpc>
                          <a:spcPct val="100000"/>
                        </a:lnSpc>
                        <a:spcBef>
                          <a:spcPts val="0"/>
                        </a:spcBef>
                        <a:spcAft>
                          <a:spcPts val="0"/>
                        </a:spcAft>
                        <a:buClr>
                          <a:srgbClr val="000000"/>
                        </a:buClr>
                        <a:buSzPts val="1600"/>
                        <a:buFont typeface="Arial"/>
                        <a:buNone/>
                      </a:pPr>
                      <a:r>
                        <a:rPr lang="pl-PL" sz="2000" u="none" cap="none" strike="noStrike">
                          <a:latin typeface="Calibri"/>
                          <a:ea typeface="Calibri"/>
                          <a:cs typeface="Calibri"/>
                          <a:sym typeface="Calibri"/>
                        </a:rPr>
                        <a:t>to discover</a:t>
                      </a:r>
                      <a:endParaRPr sz="20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pl-PL" sz="2000" u="none" cap="none" strike="noStrike">
                          <a:latin typeface="Calibri"/>
                          <a:ea typeface="Calibri"/>
                          <a:cs typeface="Calibri"/>
                          <a:sym typeface="Calibri"/>
                        </a:rPr>
                        <a:t>→</a:t>
                      </a:r>
                      <a:endParaRPr sz="20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t/>
                      </a:r>
                      <a:endParaRPr sz="2000" u="none" cap="none" strike="noStrike">
                        <a:latin typeface="Calibri"/>
                        <a:ea typeface="Calibri"/>
                        <a:cs typeface="Calibri"/>
                        <a:sym typeface="Calibri"/>
                      </a:endParaRPr>
                    </a:p>
                  </a:txBody>
                  <a:tcPr marT="45725" marB="45725" marR="91450" marL="91450"/>
                </a:tc>
              </a:tr>
              <a:tr h="281275">
                <a:tc>
                  <a:txBody>
                    <a:bodyPr/>
                    <a:lstStyle/>
                    <a:p>
                      <a:pPr indent="0" lvl="0" marL="0" marR="0" rtl="0" algn="l">
                        <a:lnSpc>
                          <a:spcPct val="100000"/>
                        </a:lnSpc>
                        <a:spcBef>
                          <a:spcPts val="0"/>
                        </a:spcBef>
                        <a:spcAft>
                          <a:spcPts val="0"/>
                        </a:spcAft>
                        <a:buClr>
                          <a:srgbClr val="000000"/>
                        </a:buClr>
                        <a:buSzPts val="1600"/>
                        <a:buFont typeface="Arial"/>
                        <a:buNone/>
                      </a:pPr>
                      <a:r>
                        <a:t/>
                      </a:r>
                      <a:endParaRPr sz="20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pl-PL" sz="2000" u="none" cap="none" strike="noStrike">
                          <a:latin typeface="Calibri"/>
                          <a:ea typeface="Calibri"/>
                          <a:cs typeface="Calibri"/>
                          <a:sym typeface="Calibri"/>
                        </a:rPr>
                        <a:t>→</a:t>
                      </a:r>
                      <a:endParaRPr sz="20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pl-PL" sz="2000" u="none" cap="none" strike="noStrike">
                          <a:latin typeface="Calibri"/>
                          <a:ea typeface="Calibri"/>
                          <a:cs typeface="Calibri"/>
                          <a:sym typeface="Calibri"/>
                        </a:rPr>
                        <a:t>the sensitivity</a:t>
                      </a:r>
                      <a:endParaRPr sz="2000" u="none" cap="none" strike="noStrike">
                        <a:latin typeface="Calibri"/>
                        <a:ea typeface="Calibri"/>
                        <a:cs typeface="Calibri"/>
                        <a:sym typeface="Calibri"/>
                      </a:endParaRPr>
                    </a:p>
                  </a:txBody>
                  <a:tcPr marT="45725" marB="45725" marR="91450" marL="91450"/>
                </a:tc>
              </a:tr>
              <a:tr h="281275">
                <a:tc>
                  <a:txBody>
                    <a:bodyPr/>
                    <a:lstStyle/>
                    <a:p>
                      <a:pPr indent="0" lvl="0" marL="0" marR="0" rtl="0" algn="l">
                        <a:lnSpc>
                          <a:spcPct val="100000"/>
                        </a:lnSpc>
                        <a:spcBef>
                          <a:spcPts val="0"/>
                        </a:spcBef>
                        <a:spcAft>
                          <a:spcPts val="0"/>
                        </a:spcAft>
                        <a:buClr>
                          <a:srgbClr val="000000"/>
                        </a:buClr>
                        <a:buSzPts val="1600"/>
                        <a:buFont typeface="Arial"/>
                        <a:buNone/>
                      </a:pPr>
                      <a:r>
                        <a:rPr lang="pl-PL" sz="2000" u="none" cap="none" strike="noStrike">
                          <a:latin typeface="Calibri"/>
                          <a:ea typeface="Calibri"/>
                          <a:cs typeface="Calibri"/>
                          <a:sym typeface="Calibri"/>
                        </a:rPr>
                        <a:t>to repulse</a:t>
                      </a:r>
                      <a:endParaRPr sz="20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pl-PL" sz="2000" u="none" cap="none" strike="noStrike">
                          <a:latin typeface="Calibri"/>
                          <a:ea typeface="Calibri"/>
                          <a:cs typeface="Calibri"/>
                          <a:sym typeface="Calibri"/>
                        </a:rPr>
                        <a:t>→</a:t>
                      </a:r>
                      <a:endParaRPr sz="20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t/>
                      </a:r>
                      <a:endParaRPr sz="2000" u="none" cap="none" strike="noStrike">
                        <a:latin typeface="Calibri"/>
                        <a:ea typeface="Calibri"/>
                        <a:cs typeface="Calibri"/>
                        <a:sym typeface="Calibri"/>
                      </a:endParaRPr>
                    </a:p>
                  </a:txBody>
                  <a:tcPr marT="45725" marB="45725" marR="91450" marL="91450"/>
                </a:tc>
              </a:tr>
              <a:tr h="281275">
                <a:tc>
                  <a:txBody>
                    <a:bodyPr/>
                    <a:lstStyle/>
                    <a:p>
                      <a:pPr indent="0" lvl="0" marL="0" marR="0" rtl="0" algn="l">
                        <a:lnSpc>
                          <a:spcPct val="100000"/>
                        </a:lnSpc>
                        <a:spcBef>
                          <a:spcPts val="0"/>
                        </a:spcBef>
                        <a:spcAft>
                          <a:spcPts val="0"/>
                        </a:spcAft>
                        <a:buClr>
                          <a:srgbClr val="000000"/>
                        </a:buClr>
                        <a:buSzPts val="1600"/>
                        <a:buFont typeface="Arial"/>
                        <a:buNone/>
                      </a:pPr>
                      <a:r>
                        <a:t/>
                      </a:r>
                      <a:endParaRPr sz="2000" u="none" cap="none" strike="noStrike">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1600"/>
                        <a:buFont typeface="Arial"/>
                        <a:buNone/>
                      </a:pPr>
                      <a:r>
                        <a:rPr lang="pl-PL" sz="2000" u="none" cap="none" strike="noStrike">
                          <a:latin typeface="Calibri"/>
                          <a:ea typeface="Calibri"/>
                          <a:cs typeface="Calibri"/>
                          <a:sym typeface="Calibri"/>
                        </a:rPr>
                        <a:t>→</a:t>
                      </a:r>
                      <a:endParaRPr sz="2000" u="none" cap="none" strike="noStrike">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pl-PL" sz="2000" u="none" cap="none" strike="noStrike">
                          <a:latin typeface="Calibri"/>
                          <a:ea typeface="Calibri"/>
                          <a:cs typeface="Calibri"/>
                          <a:sym typeface="Calibri"/>
                        </a:rPr>
                        <a:t>the revelation</a:t>
                      </a:r>
                      <a:endParaRPr sz="2000" u="none" cap="none" strike="noStrike">
                        <a:latin typeface="Calibri"/>
                        <a:ea typeface="Calibri"/>
                        <a:cs typeface="Calibri"/>
                        <a:sym typeface="Calibri"/>
                      </a:endParaRPr>
                    </a:p>
                  </a:txBody>
                  <a:tcPr marT="45725" marB="45725" marR="91450" marL="91450"/>
                </a:tc>
              </a:tr>
            </a:tbl>
          </a:graphicData>
        </a:graphic>
      </p:graphicFrame>
      <p:graphicFrame>
        <p:nvGraphicFramePr>
          <p:cNvPr id="420" name="Google Shape;420;p8"/>
          <p:cNvGraphicFramePr/>
          <p:nvPr/>
        </p:nvGraphicFramePr>
        <p:xfrm>
          <a:off x="1384190" y="4576766"/>
          <a:ext cx="3000000" cy="3000000"/>
        </p:xfrm>
        <a:graphic>
          <a:graphicData uri="http://schemas.openxmlformats.org/drawingml/2006/table">
            <a:tbl>
              <a:tblPr bandRow="1" firstRow="1">
                <a:noFill/>
                <a:tableStyleId>{322FB1AD-452D-418F-8AB0-F80BBDBA4F93}</a:tableStyleId>
              </a:tblPr>
              <a:tblGrid>
                <a:gridCol w="3048000"/>
                <a:gridCol w="3048000"/>
              </a:tblGrid>
              <a:tr h="370850">
                <a:tc>
                  <a:txBody>
                    <a:bodyPr/>
                    <a:lstStyle/>
                    <a:p>
                      <a:pPr indent="0" lvl="0" marL="0" marR="0" rtl="0" algn="l">
                        <a:lnSpc>
                          <a:spcPct val="100000"/>
                        </a:lnSpc>
                        <a:spcBef>
                          <a:spcPts val="0"/>
                        </a:spcBef>
                        <a:spcAft>
                          <a:spcPts val="0"/>
                        </a:spcAft>
                        <a:buClr>
                          <a:srgbClr val="000000"/>
                        </a:buClr>
                        <a:buSzPts val="1400"/>
                        <a:buFont typeface="Arial"/>
                        <a:buNone/>
                      </a:pPr>
                      <a:r>
                        <a:rPr b="0" lang="pl-PL" sz="2000" u="none" cap="none" strike="noStrike">
                          <a:solidFill>
                            <a:schemeClr val="dk1"/>
                          </a:solidFill>
                          <a:latin typeface="Calibri"/>
                          <a:ea typeface="Calibri"/>
                          <a:cs typeface="Calibri"/>
                          <a:sym typeface="Calibri"/>
                        </a:rPr>
                        <a:t>sensitive</a:t>
                      </a:r>
                      <a:endParaRPr sz="2000" u="none" cap="none" strike="noStrike">
                        <a:latin typeface="Calibri"/>
                        <a:ea typeface="Calibri"/>
                        <a:cs typeface="Calibri"/>
                        <a:sym typeface="Calibri"/>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lang="pl-PL" sz="2000" u="none" cap="none" strike="noStrike">
                          <a:solidFill>
                            <a:schemeClr val="dk1"/>
                          </a:solidFill>
                          <a:latin typeface="Calibri"/>
                          <a:ea typeface="Calibri"/>
                          <a:cs typeface="Calibri"/>
                          <a:sym typeface="Calibri"/>
                        </a:rPr>
                        <a:t>the repulsion</a:t>
                      </a:r>
                      <a:endParaRPr b="0" sz="2000" u="none" cap="none" strike="noStrike">
                        <a:solidFill>
                          <a:schemeClr val="dk1"/>
                        </a:solidFill>
                        <a:latin typeface="Calibri"/>
                        <a:ea typeface="Calibri"/>
                        <a:cs typeface="Calibri"/>
                        <a:sym typeface="Calibri"/>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pl-PL" sz="2000" u="none" cap="none" strike="noStrike">
                          <a:latin typeface="Calibri"/>
                          <a:ea typeface="Calibri"/>
                          <a:cs typeface="Calibri"/>
                          <a:sym typeface="Calibri"/>
                        </a:rPr>
                        <a:t>achieve</a:t>
                      </a:r>
                      <a:endParaRPr sz="2000" u="none" cap="none" strike="noStrike">
                        <a:latin typeface="Calibri"/>
                        <a:ea typeface="Calibri"/>
                        <a:cs typeface="Calibri"/>
                        <a:sym typeface="Calibri"/>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pl-PL" sz="2000" u="none" cap="none" strike="noStrike">
                          <a:latin typeface="Calibri"/>
                          <a:ea typeface="Calibri"/>
                          <a:cs typeface="Calibri"/>
                          <a:sym typeface="Calibri"/>
                        </a:rPr>
                        <a:t>the revelation</a:t>
                      </a:r>
                      <a:endParaRPr sz="2000" u="none" cap="none" strike="noStrike">
                        <a:latin typeface="Calibri"/>
                        <a:ea typeface="Calibri"/>
                        <a:cs typeface="Calibri"/>
                        <a:sym typeface="Calibri"/>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pl-PL" sz="2000" u="none" cap="none" strike="noStrike">
                          <a:latin typeface="Calibri"/>
                          <a:ea typeface="Calibri"/>
                          <a:cs typeface="Calibri"/>
                          <a:sym typeface="Calibri"/>
                        </a:rPr>
                        <a:t>to reveal</a:t>
                      </a:r>
                      <a:endParaRPr sz="2000" u="none" cap="none" strike="noStrike">
                        <a:latin typeface="Calibri"/>
                        <a:ea typeface="Calibri"/>
                        <a:cs typeface="Calibri"/>
                        <a:sym typeface="Calibri"/>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pl-PL" sz="2000" u="none" cap="none" strike="noStrike">
                          <a:latin typeface="Calibri"/>
                          <a:ea typeface="Calibri"/>
                          <a:cs typeface="Calibri"/>
                          <a:sym typeface="Calibri"/>
                        </a:rPr>
                        <a:t>the sensitivity</a:t>
                      </a:r>
                      <a:endParaRPr sz="2000" u="none" cap="none" strike="noStrike">
                        <a:latin typeface="Calibri"/>
                        <a:ea typeface="Calibri"/>
                        <a:cs typeface="Calibri"/>
                        <a:sym typeface="Calibri"/>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370850">
                <a:tc>
                  <a:txBody>
                    <a:bodyPr/>
                    <a:lstStyle/>
                    <a:p>
                      <a:pPr indent="0" lvl="0" marL="0" marR="0" rtl="0" algn="l">
                        <a:lnSpc>
                          <a:spcPct val="100000"/>
                        </a:lnSpc>
                        <a:spcBef>
                          <a:spcPts val="0"/>
                        </a:spcBef>
                        <a:spcAft>
                          <a:spcPts val="0"/>
                        </a:spcAft>
                        <a:buClr>
                          <a:srgbClr val="000000"/>
                        </a:buClr>
                        <a:buSzPts val="1400"/>
                        <a:buFont typeface="Arial"/>
                        <a:buNone/>
                      </a:pPr>
                      <a:r>
                        <a:rPr lang="pl-PL" sz="2000" u="none" cap="none" strike="noStrike">
                          <a:latin typeface="Calibri"/>
                          <a:ea typeface="Calibri"/>
                          <a:cs typeface="Calibri"/>
                          <a:sym typeface="Calibri"/>
                        </a:rPr>
                        <a:t>to repulse</a:t>
                      </a:r>
                      <a:endParaRPr sz="2000" u="none" cap="none" strike="noStrike">
                        <a:latin typeface="Calibri"/>
                        <a:ea typeface="Calibri"/>
                        <a:cs typeface="Calibri"/>
                        <a:sym typeface="Calibri"/>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pl-PL" sz="2000" u="none" cap="none" strike="noStrike">
                          <a:latin typeface="Calibri"/>
                          <a:ea typeface="Calibri"/>
                          <a:cs typeface="Calibri"/>
                          <a:sym typeface="Calibri"/>
                        </a:rPr>
                        <a:t>the achievement</a:t>
                      </a:r>
                      <a:endParaRPr sz="2000" u="none" cap="none" strike="noStrike">
                        <a:latin typeface="Calibri"/>
                        <a:ea typeface="Calibri"/>
                        <a:cs typeface="Calibri"/>
                        <a:sym typeface="Calibri"/>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bl>
          </a:graphicData>
        </a:graphic>
      </p:graphicFrame>
      <p:cxnSp>
        <p:nvCxnSpPr>
          <p:cNvPr id="421" name="Google Shape;421;p8"/>
          <p:cNvCxnSpPr/>
          <p:nvPr/>
        </p:nvCxnSpPr>
        <p:spPr>
          <a:xfrm flipH="1" rot="10800000">
            <a:off x="2484348" y="4765689"/>
            <a:ext cx="1728192" cy="360040"/>
          </a:xfrm>
          <a:prstGeom prst="straightConnector1">
            <a:avLst/>
          </a:prstGeom>
          <a:noFill/>
          <a:ln cap="flat" cmpd="sng" w="9525">
            <a:solidFill>
              <a:schemeClr val="dk1"/>
            </a:solidFill>
            <a:prstDash val="solid"/>
            <a:round/>
            <a:headEnd len="sm" w="sm" type="none"/>
            <a:tailEnd len="med" w="med" type="triangle"/>
          </a:ln>
        </p:spPr>
      </p:cxnSp>
      <p:sp>
        <p:nvSpPr>
          <p:cNvPr id="422" name="Google Shape;422;p8"/>
          <p:cNvSpPr txBox="1"/>
          <p:nvPr/>
        </p:nvSpPr>
        <p:spPr>
          <a:xfrm>
            <a:off x="0" y="0"/>
            <a:ext cx="8527200" cy="1565400"/>
          </a:xfrm>
          <a:prstGeom prst="rect">
            <a:avLst/>
          </a:prstGeom>
          <a:noFill/>
          <a:ln>
            <a:noFill/>
          </a:ln>
        </p:spPr>
        <p:txBody>
          <a:bodyPr anchorCtr="0" anchor="t" bIns="91425" lIns="91425" spcFirstLastPara="1" rIns="91425" wrap="square" tIns="91425">
            <a:spAutoFit/>
          </a:bodyPr>
          <a:lstStyle/>
          <a:p>
            <a:pPr indent="0" lvl="0" marL="914400" marR="0" rtl="0" algn="ctr">
              <a:lnSpc>
                <a:spcPct val="115000"/>
              </a:lnSpc>
              <a:spcBef>
                <a:spcPts val="1200"/>
              </a:spcBef>
              <a:spcAft>
                <a:spcPts val="0"/>
              </a:spcAft>
              <a:buClr>
                <a:srgbClr val="000000"/>
              </a:buClr>
              <a:buSzPts val="3600"/>
              <a:buFont typeface="Arial"/>
              <a:buNone/>
            </a:pPr>
            <a:r>
              <a:rPr b="0" i="0" lang="pl-PL" sz="3800" u="none" cap="none" strike="noStrike">
                <a:solidFill>
                  <a:schemeClr val="dk1"/>
                </a:solidFill>
                <a:latin typeface="Calibri"/>
                <a:ea typeface="Calibri"/>
                <a:cs typeface="Calibri"/>
                <a:sym typeface="Calibri"/>
              </a:rPr>
              <a:t>Notions of scaffolding: </a:t>
            </a:r>
            <a:endParaRPr b="0" i="0" sz="3800" u="none" cap="none" strike="noStrike">
              <a:solidFill>
                <a:schemeClr val="dk1"/>
              </a:solidFill>
              <a:latin typeface="Calibri"/>
              <a:ea typeface="Calibri"/>
              <a:cs typeface="Calibri"/>
              <a:sym typeface="Calibri"/>
            </a:endParaRPr>
          </a:p>
          <a:p>
            <a:pPr indent="0" lvl="0" marL="914400" marR="0" rtl="0" algn="ctr">
              <a:lnSpc>
                <a:spcPct val="115000"/>
              </a:lnSpc>
              <a:spcBef>
                <a:spcPts val="1200"/>
              </a:spcBef>
              <a:spcAft>
                <a:spcPts val="1200"/>
              </a:spcAft>
              <a:buClr>
                <a:srgbClr val="000000"/>
              </a:buClr>
              <a:buSzPts val="3000"/>
              <a:buFont typeface="Arial"/>
              <a:buNone/>
            </a:pPr>
            <a:r>
              <a:rPr b="0" i="0" lang="pl-PL" sz="3600" u="none" cap="none" strike="noStrike">
                <a:solidFill>
                  <a:schemeClr val="dk1"/>
                </a:solidFill>
                <a:latin typeface="Calibri"/>
                <a:ea typeface="Calibri"/>
                <a:cs typeface="Calibri"/>
                <a:sym typeface="Calibri"/>
              </a:rPr>
              <a:t>selection and sequencing of tasks</a:t>
            </a:r>
            <a:endParaRPr b="0" i="0" sz="3600" u="none" cap="none" strike="noStrike">
              <a:solidFill>
                <a:srgbClr val="000000"/>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g165ae74e6aa_0_8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914400" rtl="0" algn="ctr">
              <a:lnSpc>
                <a:spcPct val="115000"/>
              </a:lnSpc>
              <a:spcBef>
                <a:spcPts val="1200"/>
              </a:spcBef>
              <a:spcAft>
                <a:spcPts val="0"/>
              </a:spcAft>
              <a:buClr>
                <a:schemeClr val="dk1"/>
              </a:buClr>
              <a:buSzPts val="990"/>
              <a:buNone/>
            </a:pPr>
            <a:r>
              <a:rPr lang="pl-PL" sz="3800"/>
              <a:t>Notions of scaffolding: </a:t>
            </a:r>
            <a:endParaRPr sz="3800"/>
          </a:p>
          <a:p>
            <a:pPr indent="0" lvl="0" marL="914400" rtl="0" algn="ctr">
              <a:lnSpc>
                <a:spcPct val="115000"/>
              </a:lnSpc>
              <a:spcBef>
                <a:spcPts val="1200"/>
              </a:spcBef>
              <a:spcAft>
                <a:spcPts val="1200"/>
              </a:spcAft>
              <a:buClr>
                <a:schemeClr val="dk1"/>
              </a:buClr>
              <a:buSzPts val="990"/>
              <a:buFont typeface="Arial"/>
              <a:buNone/>
            </a:pPr>
            <a:r>
              <a:rPr lang="pl-PL" sz="3600"/>
              <a:t>mediational texts</a:t>
            </a:r>
            <a:endParaRPr sz="3600"/>
          </a:p>
        </p:txBody>
      </p:sp>
      <p:sp>
        <p:nvSpPr>
          <p:cNvPr id="428" name="Google Shape;428;g165ae74e6aa_0_8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just">
              <a:lnSpc>
                <a:spcPct val="115000"/>
              </a:lnSpc>
              <a:spcBef>
                <a:spcPts val="0"/>
              </a:spcBef>
              <a:spcAft>
                <a:spcPts val="0"/>
              </a:spcAft>
              <a:buNone/>
            </a:pPr>
            <a:r>
              <a:rPr lang="pl-PL" sz="2250"/>
              <a:t>Provide access to information from instrumental texts or artefacts (reflections sheets with linguistic and conceptual support for the individual reporting by students and experiments) </a:t>
            </a:r>
            <a:endParaRPr sz="2250"/>
          </a:p>
          <a:p>
            <a:pPr indent="-378389" lvl="0" marL="457200" rtl="0" algn="l">
              <a:lnSpc>
                <a:spcPct val="115000"/>
              </a:lnSpc>
              <a:spcBef>
                <a:spcPts val="0"/>
              </a:spcBef>
              <a:spcAft>
                <a:spcPts val="0"/>
              </a:spcAft>
              <a:buClr>
                <a:schemeClr val="lt1"/>
              </a:buClr>
              <a:buSzPct val="66233"/>
              <a:buAutoNum type="arabicPeriod"/>
            </a:pPr>
            <a:r>
              <a:rPr lang="pl-PL" sz="3850">
                <a:solidFill>
                  <a:schemeClr val="lt1"/>
                </a:solidFill>
                <a:latin typeface="Verdana"/>
                <a:ea typeface="Verdana"/>
                <a:cs typeface="Verdana"/>
                <a:sym typeface="Verdana"/>
              </a:rPr>
              <a:t>Think through the difficulty of </a:t>
            </a:r>
            <a:r>
              <a:rPr lang="pl-PL" sz="2550">
                <a:solidFill>
                  <a:schemeClr val="lt1"/>
                </a:solidFill>
              </a:rPr>
              <a:t>exercises and their instructions</a:t>
            </a:r>
            <a:endParaRPr sz="2550">
              <a:solidFill>
                <a:schemeClr val="lt1"/>
              </a:solidFill>
            </a:endParaRPr>
          </a:p>
          <a:p>
            <a:pPr indent="-378427" lvl="0" marL="457200" rtl="0" algn="l">
              <a:lnSpc>
                <a:spcPct val="115000"/>
              </a:lnSpc>
              <a:spcBef>
                <a:spcPts val="0"/>
              </a:spcBef>
              <a:spcAft>
                <a:spcPts val="0"/>
              </a:spcAft>
              <a:buClr>
                <a:schemeClr val="lt1"/>
              </a:buClr>
              <a:buSzPct val="100000"/>
              <a:buAutoNum type="arabicPeriod"/>
            </a:pPr>
            <a:r>
              <a:rPr lang="pl-PL" sz="2550">
                <a:solidFill>
                  <a:schemeClr val="lt1"/>
                </a:solidFill>
              </a:rPr>
              <a:t>Include other languages that pupils know</a:t>
            </a:r>
            <a:endParaRPr sz="2550">
              <a:solidFill>
                <a:schemeClr val="lt1"/>
              </a:solidFill>
            </a:endParaRPr>
          </a:p>
          <a:p>
            <a:pPr indent="-378427" lvl="0" marL="457200" rtl="0" algn="l">
              <a:lnSpc>
                <a:spcPct val="115000"/>
              </a:lnSpc>
              <a:spcBef>
                <a:spcPts val="0"/>
              </a:spcBef>
              <a:spcAft>
                <a:spcPts val="0"/>
              </a:spcAft>
              <a:buClr>
                <a:schemeClr val="lt1"/>
              </a:buClr>
              <a:buSzPct val="100000"/>
              <a:buAutoNum type="arabicPeriod"/>
            </a:pPr>
            <a:r>
              <a:rPr lang="pl-PL" sz="2550">
                <a:solidFill>
                  <a:schemeClr val="lt1"/>
                </a:solidFill>
              </a:rPr>
              <a:t>Include language exercises into the general pool of exercises</a:t>
            </a:r>
            <a:endParaRPr sz="2550">
              <a:solidFill>
                <a:schemeClr val="lt1"/>
              </a:solidFill>
            </a:endParaRPr>
          </a:p>
          <a:p>
            <a:pPr indent="-378427" lvl="0" marL="457200" rtl="0" algn="l">
              <a:lnSpc>
                <a:spcPct val="115000"/>
              </a:lnSpc>
              <a:spcBef>
                <a:spcPts val="0"/>
              </a:spcBef>
              <a:spcAft>
                <a:spcPts val="0"/>
              </a:spcAft>
              <a:buClr>
                <a:schemeClr val="lt1"/>
              </a:buClr>
              <a:buSzPct val="100000"/>
              <a:buAutoNum type="arabicPeriod"/>
            </a:pPr>
            <a:r>
              <a:rPr lang="pl-PL" sz="2550">
                <a:solidFill>
                  <a:schemeClr val="lt1"/>
                </a:solidFill>
              </a:rPr>
              <a:t>Help students acquire functional language for a given subject, e.g. in biology - describing functions/systems/organisms; in history – giving the cause-event-consequences reasoning</a:t>
            </a:r>
            <a:endParaRPr sz="2550">
              <a:solidFill>
                <a:schemeClr val="lt1"/>
              </a:solidFill>
            </a:endParaRPr>
          </a:p>
          <a:p>
            <a:pPr indent="-228600" lvl="0" marL="457200" rtl="0" algn="l">
              <a:lnSpc>
                <a:spcPct val="100000"/>
              </a:lnSpc>
              <a:spcBef>
                <a:spcPts val="360"/>
              </a:spcBef>
              <a:spcAft>
                <a:spcPts val="0"/>
              </a:spcAft>
              <a:buClr>
                <a:schemeClr val="dk1"/>
              </a:buClr>
              <a:buSzPct val="60812"/>
              <a:buNone/>
            </a:pPr>
            <a:r>
              <a:t/>
            </a: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Arial"/>
              <a:buNone/>
            </a:pPr>
            <a:r>
              <a:rPr lang="pl-PL" sz="3800"/>
              <a:t>(Re-)Activation</a:t>
            </a:r>
            <a:endParaRPr sz="3800"/>
          </a:p>
        </p:txBody>
      </p:sp>
      <p:sp>
        <p:nvSpPr>
          <p:cNvPr id="118" name="Google Shape;118;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259080" lvl="0" marL="342900" rtl="0" algn="l">
              <a:lnSpc>
                <a:spcPct val="100000"/>
              </a:lnSpc>
              <a:spcBef>
                <a:spcPts val="0"/>
              </a:spcBef>
              <a:spcAft>
                <a:spcPts val="0"/>
              </a:spcAft>
              <a:buClr>
                <a:srgbClr val="000000"/>
              </a:buClr>
              <a:buSzPts val="2100"/>
              <a:buFont typeface="Calibri"/>
              <a:buChar char="•"/>
            </a:pPr>
            <a:r>
              <a:rPr lang="pl-PL" sz="2400" u="sng">
                <a:solidFill>
                  <a:srgbClr val="000000"/>
                </a:solidFill>
              </a:rPr>
              <a:t>THINK:</a:t>
            </a:r>
            <a:r>
              <a:rPr lang="pl-PL" sz="2100">
                <a:solidFill>
                  <a:srgbClr val="000000"/>
                </a:solidFill>
              </a:rPr>
              <a:t> Note 5 key points from workshop 2 </a:t>
            </a:r>
            <a:r>
              <a:rPr lang="pl-PL" sz="2100"/>
              <a:t>which are implemented in the movie</a:t>
            </a:r>
            <a:r>
              <a:rPr lang="pl-PL" sz="2100">
                <a:solidFill>
                  <a:srgbClr val="000000"/>
                </a:solidFill>
              </a:rPr>
              <a:t> or on </a:t>
            </a:r>
            <a:r>
              <a:rPr lang="pl-PL" sz="2100"/>
              <a:t>worksheet 1.</a:t>
            </a:r>
            <a:endParaRPr sz="2100"/>
          </a:p>
          <a:p>
            <a:pPr indent="0" lvl="0" marL="457200" rtl="0" algn="l">
              <a:lnSpc>
                <a:spcPct val="100000"/>
              </a:lnSpc>
              <a:spcBef>
                <a:spcPts val="0"/>
              </a:spcBef>
              <a:spcAft>
                <a:spcPts val="0"/>
              </a:spcAft>
              <a:buClr>
                <a:srgbClr val="000000"/>
              </a:buClr>
              <a:buSzPts val="1800"/>
              <a:buNone/>
            </a:pPr>
            <a:r>
              <a:rPr lang="pl-PL" sz="2100">
                <a:solidFill>
                  <a:srgbClr val="000000"/>
                </a:solidFill>
              </a:rPr>
              <a:t>→ 5 minutes</a:t>
            </a:r>
            <a:endParaRPr sz="2100"/>
          </a:p>
          <a:p>
            <a:pPr indent="0" lvl="0" marL="457200" rtl="0" algn="l">
              <a:lnSpc>
                <a:spcPct val="100000"/>
              </a:lnSpc>
              <a:spcBef>
                <a:spcPts val="0"/>
              </a:spcBef>
              <a:spcAft>
                <a:spcPts val="0"/>
              </a:spcAft>
              <a:buClr>
                <a:srgbClr val="000000"/>
              </a:buClr>
              <a:buSzPts val="1800"/>
              <a:buNone/>
            </a:pPr>
            <a:r>
              <a:t/>
            </a:r>
            <a:endParaRPr sz="2100">
              <a:solidFill>
                <a:srgbClr val="000000"/>
              </a:solidFill>
            </a:endParaRPr>
          </a:p>
          <a:p>
            <a:pPr indent="-258524" lvl="0" marL="342900" rtl="0" algn="l">
              <a:lnSpc>
                <a:spcPct val="100000"/>
              </a:lnSpc>
              <a:spcBef>
                <a:spcPts val="0"/>
              </a:spcBef>
              <a:spcAft>
                <a:spcPts val="0"/>
              </a:spcAft>
              <a:buClr>
                <a:srgbClr val="000000"/>
              </a:buClr>
              <a:buSzPts val="2100"/>
              <a:buFont typeface="Calibri"/>
              <a:buChar char="•"/>
            </a:pPr>
            <a:r>
              <a:rPr lang="pl-PL" sz="2400" u="sng">
                <a:solidFill>
                  <a:srgbClr val="000000"/>
                </a:solidFill>
              </a:rPr>
              <a:t>PAIR:</a:t>
            </a:r>
            <a:r>
              <a:rPr lang="pl-PL" sz="2100">
                <a:solidFill>
                  <a:srgbClr val="000000"/>
                </a:solidFill>
              </a:rPr>
              <a:t> </a:t>
            </a:r>
            <a:r>
              <a:rPr lang="pl-PL" sz="2100">
                <a:solidFill>
                  <a:srgbClr val="C00000"/>
                </a:solidFill>
              </a:rPr>
              <a:t>Compare your key points with those of your seat neighbour. Choose together the 3 most important key points.</a:t>
            </a:r>
            <a:endParaRPr sz="2100">
              <a:solidFill>
                <a:srgbClr val="C00000"/>
              </a:solidFill>
            </a:endParaRPr>
          </a:p>
          <a:p>
            <a:pPr indent="0" lvl="0" marL="457200" rtl="0" algn="l">
              <a:lnSpc>
                <a:spcPct val="100000"/>
              </a:lnSpc>
              <a:spcBef>
                <a:spcPts val="0"/>
              </a:spcBef>
              <a:spcAft>
                <a:spcPts val="0"/>
              </a:spcAft>
              <a:buClr>
                <a:srgbClr val="000000"/>
              </a:buClr>
              <a:buSzPts val="1800"/>
              <a:buNone/>
            </a:pPr>
            <a:r>
              <a:rPr lang="pl-PL" sz="2100">
                <a:solidFill>
                  <a:srgbClr val="000000"/>
                </a:solidFill>
              </a:rPr>
              <a:t>→ 5 minutes</a:t>
            </a:r>
            <a:endParaRPr sz="2100"/>
          </a:p>
          <a:p>
            <a:pPr indent="-139700" lvl="0" marL="342900" rtl="0" algn="l">
              <a:lnSpc>
                <a:spcPct val="100000"/>
              </a:lnSpc>
              <a:spcBef>
                <a:spcPts val="0"/>
              </a:spcBef>
              <a:spcAft>
                <a:spcPts val="0"/>
              </a:spcAft>
              <a:buClr>
                <a:schemeClr val="dk1"/>
              </a:buClr>
              <a:buSzPts val="3200"/>
              <a:buNone/>
            </a:pPr>
            <a:r>
              <a:t/>
            </a:r>
            <a:endParaRPr/>
          </a:p>
          <a:p>
            <a:pPr indent="-139700" lvl="0" marL="342900" rtl="0" algn="l">
              <a:lnSpc>
                <a:spcPct val="100000"/>
              </a:lnSpc>
              <a:spcBef>
                <a:spcPts val="640"/>
              </a:spcBef>
              <a:spcAft>
                <a:spcPts val="0"/>
              </a:spcAft>
              <a:buClr>
                <a:schemeClr val="dk1"/>
              </a:buClr>
              <a:buSzPts val="3200"/>
              <a:buNone/>
            </a:pPr>
            <a:r>
              <a:t/>
            </a:r>
            <a:endParaRPr/>
          </a:p>
        </p:txBody>
      </p:sp>
      <p:sp>
        <p:nvSpPr>
          <p:cNvPr id="119" name="Google Shape;1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g165ae74e6aa_0_90"/>
          <p:cNvSpPr txBox="1"/>
          <p:nvPr>
            <p:ph type="title"/>
          </p:nvPr>
        </p:nvSpPr>
        <p:spPr>
          <a:xfrm>
            <a:off x="457200" y="45718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1200"/>
              </a:spcBef>
              <a:spcAft>
                <a:spcPts val="0"/>
              </a:spcAft>
              <a:buSzPts val="1800"/>
              <a:buNone/>
            </a:pPr>
            <a:r>
              <a:rPr lang="pl-PL" sz="3800"/>
              <a:t>Notions of scaffolding: </a:t>
            </a:r>
            <a:endParaRPr sz="3800"/>
          </a:p>
          <a:p>
            <a:pPr indent="0" lvl="0" marL="0" rtl="0" algn="ctr">
              <a:lnSpc>
                <a:spcPct val="115000"/>
              </a:lnSpc>
              <a:spcBef>
                <a:spcPts val="1200"/>
              </a:spcBef>
              <a:spcAft>
                <a:spcPts val="1200"/>
              </a:spcAft>
              <a:buSzPts val="1800"/>
              <a:buNone/>
            </a:pPr>
            <a:r>
              <a:rPr lang="pl-PL" sz="3600"/>
              <a:t>metalinguistic and metacognitive awareness</a:t>
            </a:r>
            <a:endParaRPr sz="3600"/>
          </a:p>
        </p:txBody>
      </p:sp>
      <p:sp>
        <p:nvSpPr>
          <p:cNvPr id="434" name="Google Shape;434;g165ae74e6aa_0_90"/>
          <p:cNvSpPr txBox="1"/>
          <p:nvPr>
            <p:ph idx="1" type="body"/>
          </p:nvPr>
        </p:nvSpPr>
        <p:spPr>
          <a:xfrm>
            <a:off x="457200" y="1838325"/>
            <a:ext cx="8229600" cy="4526100"/>
          </a:xfrm>
          <a:prstGeom prst="rect">
            <a:avLst/>
          </a:prstGeom>
          <a:noFill/>
          <a:ln>
            <a:noFill/>
          </a:ln>
        </p:spPr>
        <p:txBody>
          <a:bodyPr anchorCtr="0" anchor="t" bIns="45700" lIns="91425" spcFirstLastPara="1" rIns="91425" wrap="square" tIns="45700">
            <a:normAutofit lnSpcReduction="10000"/>
          </a:bodyPr>
          <a:lstStyle/>
          <a:p>
            <a:pPr indent="0" lvl="0" marL="914400" rtl="0" algn="l">
              <a:lnSpc>
                <a:spcPct val="100000"/>
              </a:lnSpc>
              <a:spcBef>
                <a:spcPts val="0"/>
              </a:spcBef>
              <a:spcAft>
                <a:spcPts val="0"/>
              </a:spcAft>
              <a:buSzPts val="1946"/>
              <a:buNone/>
            </a:pPr>
            <a:r>
              <a:t/>
            </a:r>
            <a:endParaRPr sz="3000"/>
          </a:p>
          <a:p>
            <a:pPr indent="-348898" lvl="0" marL="914400" rtl="0" algn="l">
              <a:lnSpc>
                <a:spcPct val="100000"/>
              </a:lnSpc>
              <a:spcBef>
                <a:spcPts val="0"/>
              </a:spcBef>
              <a:spcAft>
                <a:spcPts val="0"/>
              </a:spcAft>
              <a:buClr>
                <a:srgbClr val="000000"/>
              </a:buClr>
              <a:buSzPts val="2119"/>
              <a:buFont typeface="Calibri"/>
              <a:buChar char="●"/>
            </a:pPr>
            <a:r>
              <a:rPr lang="pl-PL" sz="2119"/>
              <a:t>The target is the content, but teaching the content of the lesson should focus also on the language related to that content! </a:t>
            </a:r>
            <a:endParaRPr sz="2119"/>
          </a:p>
          <a:p>
            <a:pPr indent="-348898" lvl="0" marL="914400" rtl="0" algn="just">
              <a:lnSpc>
                <a:spcPct val="100000"/>
              </a:lnSpc>
              <a:spcBef>
                <a:spcPts val="0"/>
              </a:spcBef>
              <a:spcAft>
                <a:spcPts val="0"/>
              </a:spcAft>
              <a:buSzPts val="2119"/>
              <a:buFont typeface="Calibri"/>
              <a:buChar char="●"/>
            </a:pPr>
            <a:r>
              <a:rPr lang="pl-PL" sz="2119"/>
              <a:t>Focus in particular on notions of register and genre (e.g. investigate a science topic by drawing on Internet information but, at the same time, analyse the language choices made by the writers of these Internet texts </a:t>
            </a:r>
            <a:endParaRPr sz="2119"/>
          </a:p>
          <a:p>
            <a:pPr indent="-348898" lvl="0" marL="914400" rtl="0" algn="l">
              <a:lnSpc>
                <a:spcPct val="100000"/>
              </a:lnSpc>
              <a:spcBef>
                <a:spcPts val="0"/>
              </a:spcBef>
              <a:spcAft>
                <a:spcPts val="0"/>
              </a:spcAft>
              <a:buSzPts val="2119"/>
              <a:buFont typeface="Calibri"/>
              <a:buChar char="●"/>
            </a:pPr>
            <a:r>
              <a:rPr lang="pl-PL" sz="2119"/>
              <a:t>Draw students’ attention to the use of emotive vocabulary, rhetorical questions and the choice of powerful visual images in the texts </a:t>
            </a:r>
            <a:endParaRPr sz="2119"/>
          </a:p>
          <a:p>
            <a:pPr indent="-348898" lvl="0" marL="914400" rtl="0" algn="l">
              <a:lnSpc>
                <a:spcPct val="100000"/>
              </a:lnSpc>
              <a:spcBef>
                <a:spcPts val="0"/>
              </a:spcBef>
              <a:spcAft>
                <a:spcPts val="0"/>
              </a:spcAft>
              <a:buSzPts val="2119"/>
              <a:buFont typeface="Calibri"/>
              <a:buChar char="●"/>
            </a:pPr>
            <a:r>
              <a:rPr lang="pl-PL" sz="2119"/>
              <a:t>Offer texts and exercises to compare languages and use strategies of translanguaging</a:t>
            </a:r>
            <a:endParaRPr sz="2119"/>
          </a:p>
          <a:p>
            <a:pPr indent="-228600" lvl="0" marL="457200" rtl="0" algn="l">
              <a:lnSpc>
                <a:spcPct val="100000"/>
              </a:lnSpc>
              <a:spcBef>
                <a:spcPts val="360"/>
              </a:spcBef>
              <a:spcAft>
                <a:spcPts val="0"/>
              </a:spcAft>
              <a:buClr>
                <a:schemeClr val="dk1"/>
              </a:buClr>
              <a:buSzPts val="1946"/>
              <a:buNone/>
            </a:pPr>
            <a:r>
              <a:t/>
            </a:r>
            <a:endParaRPr>
              <a:latin typeface="Verdana"/>
              <a:ea typeface="Verdana"/>
              <a:cs typeface="Verdana"/>
              <a:sym typeface="Verdana"/>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g165ae74e6aa_0_10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t/>
            </a:r>
            <a:endParaRPr sz="3800">
              <a:solidFill>
                <a:srgbClr val="000000"/>
              </a:solidFill>
            </a:endParaRPr>
          </a:p>
          <a:p>
            <a:pPr indent="0" lvl="0" marL="0" rtl="0" algn="ctr">
              <a:lnSpc>
                <a:spcPct val="115000"/>
              </a:lnSpc>
              <a:spcBef>
                <a:spcPts val="1200"/>
              </a:spcBef>
              <a:spcAft>
                <a:spcPts val="0"/>
              </a:spcAft>
              <a:buClr>
                <a:schemeClr val="dk1"/>
              </a:buClr>
              <a:buSzPts val="1100"/>
              <a:buFont typeface="Arial"/>
              <a:buNone/>
            </a:pPr>
            <a:r>
              <a:rPr lang="pl-PL" sz="3800"/>
              <a:t>Notions of scaffolding:</a:t>
            </a:r>
            <a:endParaRPr sz="3800"/>
          </a:p>
          <a:p>
            <a:pPr indent="0" lvl="0" marL="0" rtl="0" algn="ctr">
              <a:lnSpc>
                <a:spcPct val="115000"/>
              </a:lnSpc>
              <a:spcBef>
                <a:spcPts val="1200"/>
              </a:spcBef>
              <a:spcAft>
                <a:spcPts val="0"/>
              </a:spcAft>
              <a:buClr>
                <a:schemeClr val="dk1"/>
              </a:buClr>
              <a:buSzPts val="1100"/>
              <a:buFont typeface="Arial"/>
              <a:buNone/>
            </a:pPr>
            <a:r>
              <a:rPr lang="pl-PL" sz="3600"/>
              <a:t>metalinguistic and metacognitive awareness (in grammar adjustment)</a:t>
            </a:r>
            <a:endParaRPr sz="3600"/>
          </a:p>
        </p:txBody>
      </p:sp>
      <p:sp>
        <p:nvSpPr>
          <p:cNvPr id="440" name="Google Shape;440;g165ae74e6aa_0_100"/>
          <p:cNvSpPr txBox="1"/>
          <p:nvPr>
            <p:ph idx="1" type="body"/>
          </p:nvPr>
        </p:nvSpPr>
        <p:spPr>
          <a:xfrm>
            <a:off x="457200" y="2476350"/>
            <a:ext cx="8229600" cy="3650100"/>
          </a:xfrm>
          <a:prstGeom prst="rect">
            <a:avLst/>
          </a:prstGeom>
          <a:noFill/>
          <a:ln>
            <a:noFill/>
          </a:ln>
        </p:spPr>
        <p:txBody>
          <a:bodyPr anchorCtr="0" anchor="t" bIns="45700" lIns="91425" spcFirstLastPara="1" rIns="91425" wrap="square" tIns="45700">
            <a:normAutofit fontScale="70000" lnSpcReduction="10000"/>
          </a:bodyPr>
          <a:lstStyle/>
          <a:p>
            <a:pPr indent="0" lvl="0" marL="0" rtl="0" algn="just">
              <a:lnSpc>
                <a:spcPct val="100000"/>
              </a:lnSpc>
              <a:spcBef>
                <a:spcPts val="0"/>
              </a:spcBef>
              <a:spcAft>
                <a:spcPts val="0"/>
              </a:spcAft>
              <a:buSzPct val="96000"/>
              <a:buNone/>
            </a:pPr>
            <a:r>
              <a:rPr lang="pl-PL" sz="3000"/>
              <a:t>Help students acquire functional language for a given subject ( e.g. in biology students often need to describe bodily functions/ systems/ organisms)</a:t>
            </a:r>
            <a:endParaRPr sz="3000"/>
          </a:p>
          <a:p>
            <a:pPr indent="0" lvl="0" marL="0" rtl="0" algn="just">
              <a:lnSpc>
                <a:spcPct val="115000"/>
              </a:lnSpc>
              <a:spcBef>
                <a:spcPts val="1200"/>
              </a:spcBef>
              <a:spcAft>
                <a:spcPts val="0"/>
              </a:spcAft>
              <a:buSzPct val="96000"/>
              <a:buNone/>
            </a:pPr>
            <a:r>
              <a:rPr lang="pl-PL" sz="3000"/>
              <a:t>Draw students‘ attention to grammatical forms which are less frequent in other languages. To illustrate, in Polish, there are relatively many diminutives, which  are used in language specific of subjects, e.g. </a:t>
            </a:r>
            <a:r>
              <a:rPr i="1" lang="pl-PL" sz="3000"/>
              <a:t>most</a:t>
            </a:r>
            <a:r>
              <a:rPr lang="pl-PL" sz="3000"/>
              <a:t> (Eng. </a:t>
            </a:r>
            <a:r>
              <a:rPr i="1" lang="pl-PL" sz="3000"/>
              <a:t>bridge</a:t>
            </a:r>
            <a:r>
              <a:rPr lang="pl-PL" sz="3000"/>
              <a:t>) – </a:t>
            </a:r>
            <a:r>
              <a:rPr i="1" lang="pl-PL" sz="3000"/>
              <a:t>mostek</a:t>
            </a:r>
            <a:r>
              <a:rPr lang="pl-PL" sz="3000"/>
              <a:t> (Eng. </a:t>
            </a:r>
            <a:r>
              <a:rPr i="1" lang="pl-PL" sz="3000"/>
              <a:t>little bridge</a:t>
            </a:r>
            <a:r>
              <a:rPr lang="pl-PL" sz="3000"/>
              <a:t>); </a:t>
            </a:r>
            <a:r>
              <a:rPr i="1" lang="pl-PL" sz="3000"/>
              <a:t>młot</a:t>
            </a:r>
            <a:r>
              <a:rPr lang="pl-PL" sz="3000"/>
              <a:t> (Eng. </a:t>
            </a:r>
            <a:r>
              <a:rPr i="1" lang="pl-PL" sz="3000"/>
              <a:t>a hammer</a:t>
            </a:r>
            <a:r>
              <a:rPr lang="pl-PL" sz="3000"/>
              <a:t>) – </a:t>
            </a:r>
            <a:r>
              <a:rPr i="1" lang="pl-PL" sz="3000"/>
              <a:t>młotek </a:t>
            </a:r>
            <a:r>
              <a:rPr lang="pl-PL" sz="3000"/>
              <a:t>(Eng. little hammer) – </a:t>
            </a:r>
            <a:r>
              <a:rPr i="1" lang="pl-PL" sz="3000"/>
              <a:t>młoteczek </a:t>
            </a:r>
            <a:r>
              <a:rPr lang="pl-PL" sz="3000"/>
              <a:t>(Eng. tiny little hammer).</a:t>
            </a:r>
            <a:endParaRPr sz="3000"/>
          </a:p>
          <a:p>
            <a:pPr indent="0" lvl="0" marL="0" rtl="0" algn="l">
              <a:lnSpc>
                <a:spcPct val="100000"/>
              </a:lnSpc>
              <a:spcBef>
                <a:spcPts val="0"/>
              </a:spcBef>
              <a:spcAft>
                <a:spcPts val="0"/>
              </a:spcAft>
              <a:buSzPct val="112941"/>
              <a:buNone/>
            </a:pPr>
            <a:r>
              <a:t/>
            </a:r>
            <a:endParaRPr sz="2550">
              <a:latin typeface="Verdana"/>
              <a:ea typeface="Verdana"/>
              <a:cs typeface="Verdana"/>
              <a:sym typeface="Verdana"/>
            </a:endParaRPr>
          </a:p>
          <a:p>
            <a:pPr indent="-228600" lvl="0" marL="457200" rtl="0" algn="l">
              <a:lnSpc>
                <a:spcPct val="100000"/>
              </a:lnSpc>
              <a:spcBef>
                <a:spcPts val="360"/>
              </a:spcBef>
              <a:spcAft>
                <a:spcPts val="0"/>
              </a:spcAft>
              <a:buClr>
                <a:schemeClr val="dk1"/>
              </a:buClr>
              <a:buSzPct val="60810"/>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g165ae74e6aa_0_10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rPr lang="pl-PL" sz="3800"/>
              <a:t>Creative space for group work</a:t>
            </a:r>
            <a:endParaRPr sz="3800"/>
          </a:p>
        </p:txBody>
      </p:sp>
      <p:sp>
        <p:nvSpPr>
          <p:cNvPr id="446" name="Google Shape;446;g165ae74e6aa_0_10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362079" lvl="0" marL="914400" rtl="0" algn="just">
              <a:lnSpc>
                <a:spcPct val="110000"/>
              </a:lnSpc>
              <a:spcBef>
                <a:spcPts val="0"/>
              </a:spcBef>
              <a:spcAft>
                <a:spcPts val="0"/>
              </a:spcAft>
              <a:buClr>
                <a:srgbClr val="000000"/>
              </a:buClr>
              <a:buSzPts val="2100"/>
              <a:buFont typeface="Calibri"/>
              <a:buChar char="●"/>
            </a:pPr>
            <a:r>
              <a:rPr lang="pl-PL" sz="2100"/>
              <a:t>Form working groups by finding participants with the same picture or the same subject.</a:t>
            </a:r>
            <a:endParaRPr sz="2100"/>
          </a:p>
          <a:p>
            <a:pPr indent="-362075" lvl="0" marL="914400" rtl="0" algn="just">
              <a:lnSpc>
                <a:spcPct val="110000"/>
              </a:lnSpc>
              <a:spcBef>
                <a:spcPts val="0"/>
              </a:spcBef>
              <a:spcAft>
                <a:spcPts val="0"/>
              </a:spcAft>
              <a:buSzPts val="2100"/>
              <a:buFont typeface="Calibri"/>
              <a:buChar char="●"/>
            </a:pPr>
            <a:r>
              <a:rPr lang="pl-PL" sz="2100"/>
              <a:t>Use notions/features of scaffolding and general hints for material design introduced in the 2. part of the workshop and listed on the worksheet 3 and worksheet 4 while preparing a part of a lesson based on a text of your schoolbook.</a:t>
            </a:r>
            <a:endParaRPr sz="2100"/>
          </a:p>
          <a:p>
            <a:pPr indent="-362075" lvl="0" marL="914400" rtl="0" algn="just">
              <a:lnSpc>
                <a:spcPct val="110000"/>
              </a:lnSpc>
              <a:spcBef>
                <a:spcPts val="0"/>
              </a:spcBef>
              <a:spcAft>
                <a:spcPts val="0"/>
              </a:spcAft>
              <a:buSzPts val="2100"/>
              <a:buFont typeface="Calibri"/>
              <a:buChar char="●"/>
            </a:pPr>
            <a:r>
              <a:rPr lang="pl-PL" sz="2100"/>
              <a:t>You can choose any topic, text, task and principles of Subject Specific Language-Sensitive Teaching with selected aspects of scaffolding</a:t>
            </a:r>
            <a:endParaRPr sz="2100"/>
          </a:p>
          <a:p>
            <a:pPr indent="0" lvl="0" marL="0" rtl="0" algn="just">
              <a:lnSpc>
                <a:spcPct val="110000"/>
              </a:lnSpc>
              <a:spcBef>
                <a:spcPts val="0"/>
              </a:spcBef>
              <a:spcAft>
                <a:spcPts val="0"/>
              </a:spcAft>
              <a:buSzPts val="1945"/>
              <a:buNone/>
            </a:pPr>
            <a:r>
              <a:rPr lang="pl-PL" sz="2100"/>
              <a:t>→ time: 20 minutes</a:t>
            </a:r>
            <a:endParaRPr sz="2100"/>
          </a:p>
          <a:p>
            <a:pPr indent="-228600" lvl="0" marL="457200" rtl="0" algn="just">
              <a:lnSpc>
                <a:spcPct val="100000"/>
              </a:lnSpc>
              <a:spcBef>
                <a:spcPts val="360"/>
              </a:spcBef>
              <a:spcAft>
                <a:spcPts val="0"/>
              </a:spcAft>
              <a:buClr>
                <a:schemeClr val="dk1"/>
              </a:buClr>
              <a:buSzPts val="1946"/>
              <a:buNone/>
            </a:pPr>
            <a:r>
              <a:t/>
            </a:r>
            <a:endParaRPr sz="21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g165ae74e6aa_0_1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1800"/>
              <a:buNone/>
            </a:pPr>
            <a:r>
              <a:rPr lang="pl-PL" sz="3800"/>
              <a:t>Discussion &amp; Reflection</a:t>
            </a:r>
            <a:endParaRPr sz="3800"/>
          </a:p>
        </p:txBody>
      </p:sp>
      <p:sp>
        <p:nvSpPr>
          <p:cNvPr id="452" name="Google Shape;452;g165ae74e6aa_0_11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p>
            <a:pPr indent="-361950" lvl="0" marL="914400" rtl="0" algn="just">
              <a:lnSpc>
                <a:spcPct val="110000"/>
              </a:lnSpc>
              <a:spcBef>
                <a:spcPts val="0"/>
              </a:spcBef>
              <a:spcAft>
                <a:spcPts val="0"/>
              </a:spcAft>
              <a:buClr>
                <a:srgbClr val="000000"/>
              </a:buClr>
              <a:buSzPts val="2100"/>
              <a:buFont typeface="Calibri"/>
              <a:buChar char="●"/>
            </a:pPr>
            <a:r>
              <a:rPr lang="pl-PL" sz="2100"/>
              <a:t>How and why did you use the features/notions of scaffolding?</a:t>
            </a:r>
            <a:endParaRPr sz="2100"/>
          </a:p>
          <a:p>
            <a:pPr indent="-361950" lvl="0" marL="914400" rtl="0" algn="just">
              <a:lnSpc>
                <a:spcPct val="110000"/>
              </a:lnSpc>
              <a:spcBef>
                <a:spcPts val="0"/>
              </a:spcBef>
              <a:spcAft>
                <a:spcPts val="0"/>
              </a:spcAft>
              <a:buSzPts val="2100"/>
              <a:buFont typeface="Calibri"/>
              <a:buChar char="●"/>
            </a:pPr>
            <a:r>
              <a:rPr lang="pl-PL" sz="2100"/>
              <a:t>What do you think are advantages of subject-specific language-sensitive teachings in your subject?</a:t>
            </a:r>
            <a:endParaRPr sz="2100"/>
          </a:p>
          <a:p>
            <a:pPr indent="-361950" lvl="0" marL="914400" rtl="0" algn="just">
              <a:lnSpc>
                <a:spcPct val="110000"/>
              </a:lnSpc>
              <a:spcBef>
                <a:spcPts val="0"/>
              </a:spcBef>
              <a:spcAft>
                <a:spcPts val="0"/>
              </a:spcAft>
              <a:buSzPts val="2100"/>
              <a:buFont typeface="Calibri"/>
              <a:buChar char="●"/>
            </a:pPr>
            <a:r>
              <a:rPr lang="pl-PL" sz="2100"/>
              <a:t>What kind of problems might occur in subject-specific language-sensitive teaching in your subject?</a:t>
            </a:r>
            <a:endParaRPr sz="2100"/>
          </a:p>
          <a:p>
            <a:pPr indent="-228600" lvl="0" marL="457200" rtl="0" algn="just">
              <a:lnSpc>
                <a:spcPct val="100000"/>
              </a:lnSpc>
              <a:spcBef>
                <a:spcPts val="360"/>
              </a:spcBef>
              <a:spcAft>
                <a:spcPts val="0"/>
              </a:spcAft>
              <a:buClr>
                <a:schemeClr val="dk1"/>
              </a:buClr>
              <a:buSzPts val="1946"/>
              <a:buNone/>
            </a:pPr>
            <a:r>
              <a:t/>
            </a:r>
            <a:endParaRPr sz="21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g28d8f34980b_0_264"/>
          <p:cNvSpPr txBox="1"/>
          <p:nvPr>
            <p:ph type="title"/>
          </p:nvPr>
        </p:nvSpPr>
        <p:spPr>
          <a:xfrm>
            <a:off x="560286" y="114619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15000"/>
              </a:lnSpc>
              <a:spcBef>
                <a:spcPts val="400"/>
              </a:spcBef>
              <a:spcAft>
                <a:spcPts val="0"/>
              </a:spcAft>
              <a:buClr>
                <a:schemeClr val="dk1"/>
              </a:buClr>
              <a:buSzPct val="25779"/>
              <a:buFont typeface="Arial"/>
              <a:buNone/>
            </a:pPr>
            <a:r>
              <a:rPr lang="pl-PL" sz="4266"/>
              <a:t>Thank you for your attention!</a:t>
            </a:r>
            <a:br>
              <a:rPr lang="pl-PL" sz="4266"/>
            </a:br>
            <a:r>
              <a:rPr lang="pl-PL" sz="4266"/>
              <a:t> Dziękujemy za uwagę!</a:t>
            </a:r>
            <a:endParaRPr sz="4266"/>
          </a:p>
          <a:p>
            <a:pPr indent="0" lvl="0" marL="0" rtl="0" algn="ctr">
              <a:lnSpc>
                <a:spcPct val="115000"/>
              </a:lnSpc>
              <a:spcBef>
                <a:spcPts val="0"/>
              </a:spcBef>
              <a:spcAft>
                <a:spcPts val="0"/>
              </a:spcAft>
              <a:buClr>
                <a:schemeClr val="dk1"/>
              </a:buClr>
              <a:buSzPct val="25779"/>
              <a:buFont typeface="Arial"/>
              <a:buNone/>
            </a:pPr>
            <a:r>
              <a:rPr lang="pl-PL" sz="4266"/>
              <a:t>  Ευχαριστώ για την προσοχή σας!</a:t>
            </a:r>
            <a:endParaRPr sz="4266"/>
          </a:p>
          <a:p>
            <a:pPr indent="0" lvl="0" marL="0" rtl="0" algn="ctr">
              <a:lnSpc>
                <a:spcPct val="100000"/>
              </a:lnSpc>
              <a:spcBef>
                <a:spcPts val="0"/>
              </a:spcBef>
              <a:spcAft>
                <a:spcPts val="0"/>
              </a:spcAft>
              <a:buClr>
                <a:schemeClr val="dk1"/>
              </a:buClr>
              <a:buSzPct val="100000"/>
              <a:buFont typeface="Verdana"/>
              <a:buNone/>
            </a:pPr>
            <a:r>
              <a:t/>
            </a:r>
            <a:endParaRPr>
              <a:latin typeface="Verdana"/>
              <a:ea typeface="Verdana"/>
              <a:cs typeface="Verdana"/>
              <a:sym typeface="Verdana"/>
            </a:endParaRPr>
          </a:p>
        </p:txBody>
      </p:sp>
      <p:pic>
        <p:nvPicPr>
          <p:cNvPr id="458" name="Google Shape;458;g28d8f34980b_0_264"/>
          <p:cNvPicPr preferRelativeResize="0"/>
          <p:nvPr/>
        </p:nvPicPr>
        <p:blipFill rotWithShape="1">
          <a:blip r:embed="rId3">
            <a:alphaModFix/>
          </a:blip>
          <a:srcRect b="0" l="0" r="0" t="0"/>
          <a:stretch/>
        </p:blipFill>
        <p:spPr>
          <a:xfrm>
            <a:off x="2635475" y="3038575"/>
            <a:ext cx="4079200" cy="302895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34"/>
          <p:cNvSpPr txBox="1"/>
          <p:nvPr>
            <p:ph type="title"/>
          </p:nvPr>
        </p:nvSpPr>
        <p:spPr>
          <a:xfrm>
            <a:off x="457200" y="147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pl-PL" sz="3800"/>
              <a:t>References</a:t>
            </a:r>
            <a:endParaRPr sz="3800"/>
          </a:p>
        </p:txBody>
      </p:sp>
      <p:sp>
        <p:nvSpPr>
          <p:cNvPr id="464" name="Google Shape;464;p34"/>
          <p:cNvSpPr txBox="1"/>
          <p:nvPr>
            <p:ph idx="1" type="body"/>
          </p:nvPr>
        </p:nvSpPr>
        <p:spPr>
          <a:xfrm>
            <a:off x="536575" y="1102375"/>
            <a:ext cx="8229600" cy="5002500"/>
          </a:xfrm>
          <a:prstGeom prst="rect">
            <a:avLst/>
          </a:prstGeom>
          <a:noFill/>
          <a:ln>
            <a:noFill/>
          </a:ln>
        </p:spPr>
        <p:txBody>
          <a:bodyPr anchorCtr="0" anchor="t" bIns="45700" lIns="91425" spcFirstLastPara="1" rIns="91425" wrap="square" tIns="45700">
            <a:noAutofit/>
          </a:bodyPr>
          <a:lstStyle/>
          <a:p>
            <a:pPr indent="-323850" lvl="0" marL="457200" rtl="0" algn="just">
              <a:lnSpc>
                <a:spcPct val="105000"/>
              </a:lnSpc>
              <a:spcBef>
                <a:spcPts val="0"/>
              </a:spcBef>
              <a:spcAft>
                <a:spcPts val="0"/>
              </a:spcAft>
              <a:buClr>
                <a:srgbClr val="000000"/>
              </a:buClr>
              <a:buSzPts val="1500"/>
              <a:buFont typeface="Calibri"/>
              <a:buChar char="•"/>
            </a:pPr>
            <a:r>
              <a:rPr lang="pl-PL" sz="1500"/>
              <a:t>Achugra, M./ Schleppengrell, M./ Oteiza, T. (2007): Engaging teachers in language analysis: A functional linguistics approach to reflective literacy. Under: https://www.semanticscholar.org/paper/Engaging-teachers-in-language-analysis%3A-A-approach-Achugar-Schleppegrell/9bacf5cfb403e158c0bcde893581915e9b41cc23</a:t>
            </a:r>
            <a:endParaRPr sz="1500"/>
          </a:p>
          <a:p>
            <a:pPr indent="-323850" lvl="0" marL="457200" rtl="0" algn="just">
              <a:lnSpc>
                <a:spcPct val="105000"/>
              </a:lnSpc>
              <a:spcBef>
                <a:spcPts val="0"/>
              </a:spcBef>
              <a:spcAft>
                <a:spcPts val="0"/>
              </a:spcAft>
              <a:buClr>
                <a:srgbClr val="000000"/>
              </a:buClr>
              <a:buSzPts val="1500"/>
              <a:buFont typeface="Calibri"/>
              <a:buChar char="•"/>
            </a:pPr>
            <a:r>
              <a:rPr lang="pl-PL" sz="1500"/>
              <a:t>Bruner, Jerome S .(1978): 'The Role of Dialogue in Language Acquisition'. In Sinclair, A, larvella, R &amp; Levelt, W J M. (Hrsg.): </a:t>
            </a:r>
            <a:r>
              <a:rPr i="1" lang="pl-PL" sz="1500"/>
              <a:t>The Child's Conception of Language</a:t>
            </a:r>
            <a:r>
              <a:rPr lang="pl-PL" sz="1500"/>
              <a:t>. Springer: New York.</a:t>
            </a:r>
            <a:endParaRPr sz="1500"/>
          </a:p>
          <a:p>
            <a:pPr indent="-323942" lvl="0" marL="457200" rtl="0" algn="just">
              <a:lnSpc>
                <a:spcPct val="110000"/>
              </a:lnSpc>
              <a:spcBef>
                <a:spcPts val="0"/>
              </a:spcBef>
              <a:spcAft>
                <a:spcPts val="0"/>
              </a:spcAft>
              <a:buClr>
                <a:srgbClr val="000000"/>
              </a:buClr>
              <a:buSzPts val="1500"/>
              <a:buFont typeface="Calibri"/>
              <a:buChar char="•"/>
            </a:pPr>
            <a:r>
              <a:rPr lang="pl-PL" sz="1500"/>
              <a:t>Derewianka, B. / Jones, P. (2010): From traditional grammar to functional grammar: bridging the divide. In: </a:t>
            </a:r>
            <a:r>
              <a:rPr i="1" lang="pl-PL" sz="1500"/>
              <a:t>NALDIC Quarterly</a:t>
            </a:r>
            <a:r>
              <a:rPr lang="pl-PL" sz="1500"/>
              <a:t>, 8 (1), 6–17.</a:t>
            </a:r>
            <a:endParaRPr sz="1500"/>
          </a:p>
          <a:p>
            <a:pPr indent="-323850" lvl="0" marL="457200" rtl="0" algn="just">
              <a:lnSpc>
                <a:spcPct val="105000"/>
              </a:lnSpc>
              <a:spcBef>
                <a:spcPts val="0"/>
              </a:spcBef>
              <a:spcAft>
                <a:spcPts val="0"/>
              </a:spcAft>
              <a:buSzPts val="1500"/>
              <a:buFont typeface="Calibri"/>
              <a:buChar char="•"/>
            </a:pPr>
            <a:r>
              <a:rPr lang="pl-PL" sz="1500"/>
              <a:t>Gibbons, P. (2002): </a:t>
            </a:r>
            <a:r>
              <a:rPr i="1" lang="pl-PL" sz="1500"/>
              <a:t>Scaffolding Language, Scaffolding Learning. Teaching Second Language Learners in the Mainstream Classroom</a:t>
            </a:r>
            <a:r>
              <a:rPr lang="pl-PL" sz="1500"/>
              <a:t>. Portsmouth, NH: Heinemann.</a:t>
            </a:r>
            <a:endParaRPr sz="1500"/>
          </a:p>
          <a:p>
            <a:pPr indent="-323942" lvl="0" marL="457200" rtl="0" algn="just">
              <a:lnSpc>
                <a:spcPct val="110000"/>
              </a:lnSpc>
              <a:spcBef>
                <a:spcPts val="0"/>
              </a:spcBef>
              <a:spcAft>
                <a:spcPts val="0"/>
              </a:spcAft>
              <a:buClr>
                <a:srgbClr val="000000"/>
              </a:buClr>
              <a:buSzPts val="1500"/>
              <a:buFont typeface="Calibri"/>
              <a:buChar char="•"/>
            </a:pPr>
            <a:r>
              <a:rPr lang="pl-PL" sz="1500"/>
              <a:t>Gibbons, P. (2009): </a:t>
            </a:r>
            <a:r>
              <a:rPr i="1" lang="pl-PL" sz="1500"/>
              <a:t>English Learners, Academic Literacy, and Thinking. Learning in the Challenge Zone</a:t>
            </a:r>
            <a:r>
              <a:rPr lang="pl-PL" sz="1500"/>
              <a:t>. Portsmouth: Heinemann.</a:t>
            </a:r>
            <a:endParaRPr sz="1500"/>
          </a:p>
          <a:p>
            <a:pPr indent="-323923" lvl="0" marL="457200" rtl="0" algn="just">
              <a:lnSpc>
                <a:spcPct val="110000"/>
              </a:lnSpc>
              <a:spcBef>
                <a:spcPts val="0"/>
              </a:spcBef>
              <a:spcAft>
                <a:spcPts val="0"/>
              </a:spcAft>
              <a:buClr>
                <a:srgbClr val="000000"/>
              </a:buClr>
              <a:buSzPts val="1500"/>
              <a:buFont typeface="Calibri"/>
              <a:buChar char="•"/>
            </a:pPr>
            <a:r>
              <a:rPr lang="pl-PL" sz="1500"/>
              <a:t>Gibbons, P. (2015): </a:t>
            </a:r>
            <a:r>
              <a:rPr i="1" lang="pl-PL" sz="1500"/>
              <a:t>Scaffolding Language, Scaffolding Learning. Teaching English Language Learners in the Mainstream Classroom</a:t>
            </a:r>
            <a:r>
              <a:rPr lang="pl-PL" sz="1500"/>
              <a:t>, 2</a:t>
            </a:r>
            <a:r>
              <a:rPr baseline="30000" lang="pl-PL" sz="1500"/>
              <a:t>nd</a:t>
            </a:r>
            <a:r>
              <a:rPr lang="pl-PL" sz="1500"/>
              <a:t> Ed. Portsmouth, NH: Heinemann.</a:t>
            </a:r>
            <a:endParaRPr sz="1500"/>
          </a:p>
          <a:p>
            <a:pPr indent="-323942" lvl="0" marL="457200" rtl="0" algn="just">
              <a:lnSpc>
                <a:spcPct val="110000"/>
              </a:lnSpc>
              <a:spcBef>
                <a:spcPts val="0"/>
              </a:spcBef>
              <a:spcAft>
                <a:spcPts val="0"/>
              </a:spcAft>
              <a:buClr>
                <a:srgbClr val="000000"/>
              </a:buClr>
              <a:buSzPts val="1500"/>
              <a:buFont typeface="Calibri"/>
              <a:buChar char="•"/>
            </a:pPr>
            <a:r>
              <a:rPr lang="pl-PL" sz="1500"/>
              <a:t>Halliday, M. A. K. (1978). </a:t>
            </a:r>
            <a:r>
              <a:rPr i="1" lang="pl-PL" sz="1500"/>
              <a:t>Language as social semiotic. The social interpretation of language and meaning. </a:t>
            </a:r>
            <a:r>
              <a:rPr lang="pl-PL" sz="1500"/>
              <a:t>London: Edward Arnol</a:t>
            </a:r>
            <a:endParaRPr sz="1500"/>
          </a:p>
          <a:p>
            <a:pPr indent="-323942" lvl="0" marL="457200" rtl="0" algn="just">
              <a:lnSpc>
                <a:spcPct val="110000"/>
              </a:lnSpc>
              <a:spcBef>
                <a:spcPts val="0"/>
              </a:spcBef>
              <a:spcAft>
                <a:spcPts val="0"/>
              </a:spcAft>
              <a:buClr>
                <a:srgbClr val="000000"/>
              </a:buClr>
              <a:buSzPts val="1500"/>
              <a:buFont typeface="Calibri"/>
              <a:buChar char="•"/>
            </a:pPr>
            <a:r>
              <a:rPr lang="pl-PL" sz="1500"/>
              <a:t>Halliday, M. A. K. (1985). </a:t>
            </a:r>
            <a:r>
              <a:rPr lang="pl-PL" sz="1500">
                <a:solidFill>
                  <a:srgbClr val="232323"/>
                </a:solidFill>
                <a:highlight>
                  <a:srgbClr val="FFFFFF"/>
                </a:highlight>
              </a:rPr>
              <a:t>An Introduction to Functional Grammar (1st ed.). London: Edward Arnold</a:t>
            </a:r>
            <a:endParaRPr sz="1500">
              <a:solidFill>
                <a:srgbClr val="232323"/>
              </a:solidFill>
              <a:highlight>
                <a:srgbClr val="FFFFFF"/>
              </a:highlight>
            </a:endParaRPr>
          </a:p>
          <a:p>
            <a:pPr indent="-323850" lvl="0" marL="457200" rtl="0" algn="just">
              <a:lnSpc>
                <a:spcPct val="105000"/>
              </a:lnSpc>
              <a:spcBef>
                <a:spcPts val="0"/>
              </a:spcBef>
              <a:spcAft>
                <a:spcPts val="0"/>
              </a:spcAft>
              <a:buClr>
                <a:srgbClr val="232323"/>
              </a:buClr>
              <a:buSzPts val="1500"/>
              <a:buFont typeface="Calibri"/>
              <a:buChar char="•"/>
            </a:pPr>
            <a:r>
              <a:rPr lang="pl-PL" sz="1500"/>
              <a:t>Hammond, J.; Gibbons, P. (2001): What is scaffolding? In: Hammon, Jennifer (Hrsg.): Scaffolding: Teaching and Learning in Language and Literacy Education. Newton: PTA, 13–26.</a:t>
            </a:r>
            <a:endParaRPr sz="1500">
              <a:solidFill>
                <a:srgbClr val="232323"/>
              </a:solidFill>
              <a:highlight>
                <a:srgbClr val="FFFFFF"/>
              </a:highlight>
            </a:endParaRPr>
          </a:p>
          <a:p>
            <a:pPr indent="0" lvl="0" marL="457200" rtl="0" algn="just">
              <a:lnSpc>
                <a:spcPct val="110000"/>
              </a:lnSpc>
              <a:spcBef>
                <a:spcPts val="0"/>
              </a:spcBef>
              <a:spcAft>
                <a:spcPts val="0"/>
              </a:spcAft>
              <a:buSzPts val="1800"/>
              <a:buNone/>
            </a:pPr>
            <a:r>
              <a:t/>
            </a:r>
            <a:endParaRPr sz="1500"/>
          </a:p>
          <a:p>
            <a:pPr indent="0" lvl="0" marL="457200" rtl="0" algn="just">
              <a:lnSpc>
                <a:spcPct val="110000"/>
              </a:lnSpc>
              <a:spcBef>
                <a:spcPts val="400"/>
              </a:spcBef>
              <a:spcAft>
                <a:spcPts val="0"/>
              </a:spcAft>
              <a:buSzPts val="1452"/>
              <a:buNone/>
            </a:pPr>
            <a:r>
              <a:t/>
            </a:r>
            <a:endParaRPr sz="15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35"/>
          <p:cNvSpPr txBox="1"/>
          <p:nvPr>
            <p:ph type="title"/>
          </p:nvPr>
        </p:nvSpPr>
        <p:spPr>
          <a:xfrm>
            <a:off x="457200" y="-12"/>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pl-PL" sz="3800"/>
              <a:t>References</a:t>
            </a:r>
            <a:endParaRPr>
              <a:latin typeface="Verdana"/>
              <a:ea typeface="Verdana"/>
              <a:cs typeface="Verdana"/>
              <a:sym typeface="Verdana"/>
            </a:endParaRPr>
          </a:p>
        </p:txBody>
      </p:sp>
      <p:sp>
        <p:nvSpPr>
          <p:cNvPr id="470" name="Google Shape;470;p35"/>
          <p:cNvSpPr txBox="1"/>
          <p:nvPr>
            <p:ph idx="1" type="body"/>
          </p:nvPr>
        </p:nvSpPr>
        <p:spPr>
          <a:xfrm>
            <a:off x="552450" y="1143001"/>
            <a:ext cx="8229600" cy="4820700"/>
          </a:xfrm>
          <a:prstGeom prst="rect">
            <a:avLst/>
          </a:prstGeom>
          <a:noFill/>
          <a:ln>
            <a:noFill/>
          </a:ln>
        </p:spPr>
        <p:txBody>
          <a:bodyPr anchorCtr="0" anchor="t" bIns="45700" lIns="91425" spcFirstLastPara="1" rIns="91425" wrap="square" tIns="45700">
            <a:noAutofit/>
          </a:bodyPr>
          <a:lstStyle/>
          <a:p>
            <a:pPr indent="-311214" lvl="0" marL="457200" rtl="0" algn="just">
              <a:lnSpc>
                <a:spcPct val="110000"/>
              </a:lnSpc>
              <a:spcBef>
                <a:spcPts val="0"/>
              </a:spcBef>
              <a:spcAft>
                <a:spcPts val="0"/>
              </a:spcAft>
              <a:buClr>
                <a:srgbClr val="000000"/>
              </a:buClr>
              <a:buSzPts val="1300"/>
              <a:buFont typeface="Calibri"/>
              <a:buChar char="•"/>
            </a:pPr>
            <a:r>
              <a:rPr lang="pl-PL" sz="1300"/>
              <a:t>Hammond, J./ Gibbons, P. (2005). Putting scaffolding to work: The contribution of scaffolding in articulating ESL education. </a:t>
            </a:r>
            <a:r>
              <a:rPr i="1" lang="pl-PL" sz="1300"/>
              <a:t>Prospect</a:t>
            </a:r>
            <a:r>
              <a:rPr lang="pl-PL" sz="1300"/>
              <a:t>, 20(1), 6–30.</a:t>
            </a:r>
            <a:endParaRPr sz="1300"/>
          </a:p>
          <a:p>
            <a:pPr indent="-311214" lvl="0" marL="457200" rtl="0" algn="just">
              <a:lnSpc>
                <a:spcPct val="115000"/>
              </a:lnSpc>
              <a:spcBef>
                <a:spcPts val="0"/>
              </a:spcBef>
              <a:spcAft>
                <a:spcPts val="0"/>
              </a:spcAft>
              <a:buClr>
                <a:srgbClr val="000000"/>
              </a:buClr>
              <a:buSzPts val="1300"/>
              <a:buFont typeface="Calibri"/>
              <a:buChar char="•"/>
            </a:pPr>
            <a:r>
              <a:rPr lang="pl-PL" sz="1300"/>
              <a:t>Huang, J./Normandia, B. (2008): Comprehending and Solving Word Problems in Mathematics: Beyond Key Words. In: Fang, Zhihui; Schleppegrell, Mary J. (Ed.): </a:t>
            </a:r>
            <a:r>
              <a:rPr i="1" lang="pl-PL" sz="1300"/>
              <a:t>Reading in Secondary Content Areas. A language-based pedagogy</a:t>
            </a:r>
            <a:r>
              <a:rPr lang="pl-PL" sz="1300"/>
              <a:t>. Ann Arbor: University of Michigan Press.</a:t>
            </a:r>
            <a:endParaRPr sz="1300"/>
          </a:p>
          <a:p>
            <a:pPr indent="-311214" lvl="0" marL="457200" rtl="0" algn="just">
              <a:lnSpc>
                <a:spcPct val="115000"/>
              </a:lnSpc>
              <a:spcBef>
                <a:spcPts val="0"/>
              </a:spcBef>
              <a:spcAft>
                <a:spcPts val="0"/>
              </a:spcAft>
              <a:buClr>
                <a:srgbClr val="000000"/>
              </a:buClr>
              <a:buSzPts val="1300"/>
              <a:buFont typeface="Calibri"/>
              <a:buChar char="•"/>
            </a:pPr>
            <a:r>
              <a:rPr lang="pl-PL" sz="1300"/>
              <a:t>Jeuk, S. (2015): Deutsch als Zweitsprache in der Schule. Grundlagen - Diagnose - Förderung. 3. Auflage. Stuttgart: Kohlhammer Verlag (Lehren und Lernen).</a:t>
            </a:r>
            <a:endParaRPr sz="1300"/>
          </a:p>
          <a:p>
            <a:pPr indent="-311214" lvl="0" marL="457200" rtl="0" algn="just">
              <a:lnSpc>
                <a:spcPct val="115000"/>
              </a:lnSpc>
              <a:spcBef>
                <a:spcPts val="0"/>
              </a:spcBef>
              <a:spcAft>
                <a:spcPts val="0"/>
              </a:spcAft>
              <a:buSzPts val="1300"/>
              <a:buFont typeface="Calibri"/>
              <a:buChar char="•"/>
            </a:pPr>
            <a:r>
              <a:rPr lang="pl-PL" sz="1300"/>
              <a:t>Kniffka, G. (2010). Scaffolding. In: proDaZ. Deutsch als Zweitsprache in allen Fächern. Under:  </a:t>
            </a:r>
            <a:r>
              <a:rPr lang="pl-PL" sz="1300" u="sng">
                <a:solidFill>
                  <a:schemeClr val="hlink"/>
                </a:solidFill>
                <a:hlinkClick r:id="rId3"/>
              </a:rPr>
              <a:t>https://docplayer.org/29178271-Scaffolding-gabriele-kniffka-november-2010.html</a:t>
            </a:r>
            <a:endParaRPr sz="1300"/>
          </a:p>
          <a:p>
            <a:pPr indent="-311214" lvl="0" marL="457200" rtl="0" algn="just">
              <a:lnSpc>
                <a:spcPct val="115000"/>
              </a:lnSpc>
              <a:spcBef>
                <a:spcPts val="0"/>
              </a:spcBef>
              <a:spcAft>
                <a:spcPts val="0"/>
              </a:spcAft>
              <a:buSzPts val="1300"/>
              <a:buFont typeface="Calibri"/>
              <a:buChar char="•"/>
            </a:pPr>
            <a:r>
              <a:rPr lang="pl-PL" sz="1300"/>
              <a:t>Kniffka, G. (2012). Scaffolding - Möglichkeiten, im Fachunterricht sprachliche Kompetenzen zu vermitteln. In: M. Michalak/ M. Kuchenreuther (Hrsg.). Grundlagen der Sprachdidaktik Deutsch als Zweitsprache. Baltmannweiler: Schneider Verlag Hohengehren, 208-225.</a:t>
            </a:r>
            <a:endParaRPr sz="1300"/>
          </a:p>
          <a:p>
            <a:pPr indent="-311214" lvl="0" marL="457200" rtl="0" algn="just">
              <a:lnSpc>
                <a:spcPct val="115000"/>
              </a:lnSpc>
              <a:spcBef>
                <a:spcPts val="0"/>
              </a:spcBef>
              <a:spcAft>
                <a:spcPts val="0"/>
              </a:spcAft>
              <a:buClr>
                <a:srgbClr val="000000"/>
              </a:buClr>
              <a:buSzPts val="1300"/>
              <a:buFont typeface="Calibri"/>
              <a:buChar char="•"/>
            </a:pPr>
            <a:r>
              <a:rPr lang="pl-PL" sz="1300">
                <a:solidFill>
                  <a:srgbClr val="222222"/>
                </a:solidFill>
                <a:highlight>
                  <a:srgbClr val="FFFFFF"/>
                </a:highlight>
              </a:rPr>
              <a:t>Little, D. / Kirwan, D. (2020). </a:t>
            </a:r>
            <a:r>
              <a:rPr i="1" lang="pl-PL" sz="1300">
                <a:solidFill>
                  <a:srgbClr val="222222"/>
                </a:solidFill>
                <a:highlight>
                  <a:srgbClr val="FFFFFF"/>
                </a:highlight>
              </a:rPr>
              <a:t>Engaging with linguistic diversity: A study of educational inclusion in an Irish primary school</a:t>
            </a:r>
            <a:r>
              <a:rPr lang="pl-PL" sz="1300">
                <a:solidFill>
                  <a:srgbClr val="222222"/>
                </a:solidFill>
                <a:highlight>
                  <a:srgbClr val="FFFFFF"/>
                </a:highlight>
              </a:rPr>
              <a:t>. Oxford: Bloomsbury Publishing.</a:t>
            </a:r>
            <a:endParaRPr sz="1300">
              <a:solidFill>
                <a:srgbClr val="222222"/>
              </a:solidFill>
              <a:highlight>
                <a:srgbClr val="FFFFFF"/>
              </a:highlight>
            </a:endParaRPr>
          </a:p>
          <a:p>
            <a:pPr indent="-311214" lvl="0" marL="457200" rtl="0" algn="just">
              <a:lnSpc>
                <a:spcPct val="115000"/>
              </a:lnSpc>
              <a:spcBef>
                <a:spcPts val="0"/>
              </a:spcBef>
              <a:spcAft>
                <a:spcPts val="0"/>
              </a:spcAft>
              <a:buClr>
                <a:srgbClr val="000000"/>
              </a:buClr>
              <a:buSzPts val="1300"/>
              <a:buFont typeface="Calibri"/>
              <a:buChar char="•"/>
            </a:pPr>
            <a:r>
              <a:rPr lang="pl-PL" sz="1300"/>
              <a:t>Mariani, L. (1997). Teacher support and teacher challenge in promoting learner autonomy. </a:t>
            </a:r>
            <a:r>
              <a:rPr i="1" lang="pl-PL" sz="1300"/>
              <a:t>Perspectives</a:t>
            </a:r>
            <a:r>
              <a:rPr lang="pl-PL" sz="1300"/>
              <a:t>, 23(2), 5–19.</a:t>
            </a:r>
            <a:endParaRPr sz="1300"/>
          </a:p>
          <a:p>
            <a:pPr indent="-311214" lvl="0" marL="457200" rtl="0" algn="just">
              <a:lnSpc>
                <a:spcPct val="115000"/>
              </a:lnSpc>
              <a:spcBef>
                <a:spcPts val="0"/>
              </a:spcBef>
              <a:spcAft>
                <a:spcPts val="0"/>
              </a:spcAft>
              <a:buClr>
                <a:srgbClr val="000000"/>
              </a:buClr>
              <a:buSzPts val="1300"/>
              <a:buFont typeface="Calibri"/>
              <a:buChar char="•"/>
            </a:pPr>
            <a:r>
              <a:rPr lang="pl-PL" sz="1300"/>
              <a:t>Schmölzer-Eibinger (2013): Sprache als Medium des Lernens im Fach. In: M.  Becker-Mrotzek, K. Schramm, E. Thürmann und H. J. Vollmer (Hg.): Sprache im Fach. Sprachlichkeit und fachliches Lernen. Münster: Waxmann Verlag: 25–40.</a:t>
            </a:r>
            <a:endParaRPr sz="1300"/>
          </a:p>
          <a:p>
            <a:pPr indent="-311214" lvl="0" marL="457200" rtl="0" algn="just">
              <a:lnSpc>
                <a:spcPct val="115000"/>
              </a:lnSpc>
              <a:spcBef>
                <a:spcPts val="0"/>
              </a:spcBef>
              <a:spcAft>
                <a:spcPts val="0"/>
              </a:spcAft>
              <a:buClr>
                <a:srgbClr val="000000"/>
              </a:buClr>
              <a:buSzPts val="1300"/>
              <a:buFont typeface="Calibri"/>
              <a:buChar char="•"/>
            </a:pPr>
            <a:r>
              <a:rPr lang="pl-PL" sz="1300"/>
              <a:t>Thürmann, Eike; Vollmer, Helmut Johannes (2017): Sprachliche Dimensionen fachlichen Lernens. In: Michael H. Becker-Mrotzek/ J. Roth,  /C.  Lohmann (Hg.): Sprachliche Bildung - Grundlagen und Handlungsfelder. Unter Mitarbeit von Stefanie Bredthauer. Münster, New York: Waxmann (Sprachliche Bildung, Band 1): 299–320.</a:t>
            </a:r>
            <a:endParaRPr sz="1300">
              <a:solidFill>
                <a:srgbClr val="000000"/>
              </a:solidFill>
            </a:endParaRPr>
          </a:p>
          <a:p>
            <a:pPr indent="-228600" lvl="0" marL="457200" rtl="0" algn="just">
              <a:lnSpc>
                <a:spcPct val="100000"/>
              </a:lnSpc>
              <a:spcBef>
                <a:spcPts val="360"/>
              </a:spcBef>
              <a:spcAft>
                <a:spcPts val="0"/>
              </a:spcAft>
              <a:buClr>
                <a:schemeClr val="dk1"/>
              </a:buClr>
              <a:buSzPts val="1800"/>
              <a:buNone/>
            </a:pPr>
            <a:r>
              <a:t/>
            </a:r>
            <a:endParaRPr sz="13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g277fd96a166_0_81"/>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Calibri"/>
              <a:buNone/>
            </a:pPr>
            <a:r>
              <a:rPr lang="pl-PL" sz="4400">
                <a:latin typeface="Calibri"/>
                <a:ea typeface="Calibri"/>
                <a:cs typeface="Calibri"/>
                <a:sym typeface="Calibri"/>
              </a:rPr>
              <a:t>CERTIFICATES</a:t>
            </a:r>
            <a:br>
              <a:rPr lang="pl-PL" sz="4400">
                <a:latin typeface="Calibri"/>
                <a:ea typeface="Calibri"/>
                <a:cs typeface="Calibri"/>
                <a:sym typeface="Calibri"/>
              </a:rPr>
            </a:br>
            <a:endParaRPr/>
          </a:p>
        </p:txBody>
      </p:sp>
      <p:sp>
        <p:nvSpPr>
          <p:cNvPr id="476" name="Google Shape;476;g277fd96a166_0_81"/>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rgbClr val="888888"/>
              </a:buClr>
              <a:buSzPts val="2000"/>
              <a:buNone/>
            </a:pPr>
            <a:r>
              <a:rPr lang="pl-PL" sz="3000"/>
              <a:t>Thank you for your participation</a:t>
            </a:r>
            <a:endParaRPr sz="3000"/>
          </a:p>
        </p:txBody>
      </p:sp>
      <p:sp>
        <p:nvSpPr>
          <p:cNvPr id="477" name="Google Shape;477;g277fd96a166_0_8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Arial"/>
              <a:buNone/>
            </a:pPr>
            <a:r>
              <a:rPr lang="pl-PL" sz="3800"/>
              <a:t>(Re-)Activation</a:t>
            </a:r>
            <a:endParaRPr sz="3800"/>
          </a:p>
        </p:txBody>
      </p:sp>
      <p:sp>
        <p:nvSpPr>
          <p:cNvPr id="125" name="Google Shape;125;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274320" lvl="0" marL="342900" rtl="0" algn="l">
              <a:lnSpc>
                <a:spcPct val="100000"/>
              </a:lnSpc>
              <a:spcBef>
                <a:spcPts val="0"/>
              </a:spcBef>
              <a:spcAft>
                <a:spcPts val="0"/>
              </a:spcAft>
              <a:buClr>
                <a:srgbClr val="000000"/>
              </a:buClr>
              <a:buSzPts val="2100"/>
              <a:buFont typeface="Calibri"/>
              <a:buChar char="•"/>
            </a:pPr>
            <a:r>
              <a:rPr lang="pl-PL" sz="2400" u="sng">
                <a:solidFill>
                  <a:srgbClr val="000000"/>
                </a:solidFill>
              </a:rPr>
              <a:t>THINK:</a:t>
            </a:r>
            <a:r>
              <a:rPr lang="pl-PL" sz="2100">
                <a:solidFill>
                  <a:srgbClr val="000000"/>
                </a:solidFill>
              </a:rPr>
              <a:t> Note 5 key points from workshop 2 </a:t>
            </a:r>
            <a:r>
              <a:rPr lang="pl-PL" sz="2100"/>
              <a:t>which are implemented in the movie or on worksheet 1).</a:t>
            </a:r>
            <a:endParaRPr sz="2100"/>
          </a:p>
          <a:p>
            <a:pPr indent="0" lvl="0" marL="457200" rtl="0" algn="l">
              <a:lnSpc>
                <a:spcPct val="100000"/>
              </a:lnSpc>
              <a:spcBef>
                <a:spcPts val="0"/>
              </a:spcBef>
              <a:spcAft>
                <a:spcPts val="0"/>
              </a:spcAft>
              <a:buClr>
                <a:srgbClr val="000000"/>
              </a:buClr>
              <a:buSzPts val="1800"/>
              <a:buNone/>
            </a:pPr>
            <a:r>
              <a:rPr lang="pl-PL" sz="2100">
                <a:solidFill>
                  <a:srgbClr val="000000"/>
                </a:solidFill>
              </a:rPr>
              <a:t>→ 5 minutes</a:t>
            </a:r>
            <a:endParaRPr sz="2100"/>
          </a:p>
          <a:p>
            <a:pPr indent="0" lvl="0" marL="457200" rtl="0" algn="l">
              <a:lnSpc>
                <a:spcPct val="100000"/>
              </a:lnSpc>
              <a:spcBef>
                <a:spcPts val="0"/>
              </a:spcBef>
              <a:spcAft>
                <a:spcPts val="0"/>
              </a:spcAft>
              <a:buClr>
                <a:srgbClr val="000000"/>
              </a:buClr>
              <a:buSzPts val="1800"/>
              <a:buNone/>
            </a:pPr>
            <a:r>
              <a:t/>
            </a:r>
            <a:endParaRPr sz="2100">
              <a:solidFill>
                <a:srgbClr val="000000"/>
              </a:solidFill>
            </a:endParaRPr>
          </a:p>
          <a:p>
            <a:pPr indent="-273764" lvl="0" marL="342900" rtl="0" algn="l">
              <a:lnSpc>
                <a:spcPct val="100000"/>
              </a:lnSpc>
              <a:spcBef>
                <a:spcPts val="0"/>
              </a:spcBef>
              <a:spcAft>
                <a:spcPts val="0"/>
              </a:spcAft>
              <a:buClr>
                <a:srgbClr val="000000"/>
              </a:buClr>
              <a:buSzPts val="2100"/>
              <a:buFont typeface="Calibri"/>
              <a:buChar char="•"/>
            </a:pPr>
            <a:r>
              <a:rPr lang="pl-PL" sz="2400" u="sng">
                <a:solidFill>
                  <a:srgbClr val="000000"/>
                </a:solidFill>
              </a:rPr>
              <a:t>PAIR:</a:t>
            </a:r>
            <a:r>
              <a:rPr lang="pl-PL" sz="2100">
                <a:solidFill>
                  <a:srgbClr val="000000"/>
                </a:solidFill>
              </a:rPr>
              <a:t> Compare your key points with those of your seat neighbour. Choose together the 3 most important key points.</a:t>
            </a:r>
            <a:endParaRPr sz="2100"/>
          </a:p>
          <a:p>
            <a:pPr indent="0" lvl="0" marL="457200" rtl="0" algn="l">
              <a:lnSpc>
                <a:spcPct val="100000"/>
              </a:lnSpc>
              <a:spcBef>
                <a:spcPts val="0"/>
              </a:spcBef>
              <a:spcAft>
                <a:spcPts val="0"/>
              </a:spcAft>
              <a:buClr>
                <a:srgbClr val="000000"/>
              </a:buClr>
              <a:buSzPts val="1800"/>
              <a:buNone/>
            </a:pPr>
            <a:r>
              <a:rPr lang="pl-PL" sz="2100">
                <a:solidFill>
                  <a:srgbClr val="000000"/>
                </a:solidFill>
              </a:rPr>
              <a:t>→ 5 minutes</a:t>
            </a:r>
            <a:endParaRPr sz="2100"/>
          </a:p>
          <a:p>
            <a:pPr indent="0" lvl="0" marL="457200" rtl="0" algn="l">
              <a:lnSpc>
                <a:spcPct val="100000"/>
              </a:lnSpc>
              <a:spcBef>
                <a:spcPts val="0"/>
              </a:spcBef>
              <a:spcAft>
                <a:spcPts val="0"/>
              </a:spcAft>
              <a:buClr>
                <a:srgbClr val="000000"/>
              </a:buClr>
              <a:buSzPts val="1800"/>
              <a:buNone/>
            </a:pPr>
            <a:r>
              <a:t/>
            </a:r>
            <a:endParaRPr sz="2100">
              <a:solidFill>
                <a:srgbClr val="000000"/>
              </a:solidFill>
            </a:endParaRPr>
          </a:p>
          <a:p>
            <a:pPr indent="-273764" lvl="0" marL="342900" rtl="0" algn="l">
              <a:lnSpc>
                <a:spcPct val="100000"/>
              </a:lnSpc>
              <a:spcBef>
                <a:spcPts val="0"/>
              </a:spcBef>
              <a:spcAft>
                <a:spcPts val="0"/>
              </a:spcAft>
              <a:buClr>
                <a:srgbClr val="000000"/>
              </a:buClr>
              <a:buSzPts val="2100"/>
              <a:buFont typeface="Calibri"/>
              <a:buChar char="•"/>
            </a:pPr>
            <a:r>
              <a:rPr lang="pl-PL" sz="2400" u="sng">
                <a:solidFill>
                  <a:srgbClr val="000000"/>
                </a:solidFill>
              </a:rPr>
              <a:t>SHARE:</a:t>
            </a:r>
            <a:r>
              <a:rPr lang="pl-PL" sz="2100">
                <a:solidFill>
                  <a:srgbClr val="000000"/>
                </a:solidFill>
              </a:rPr>
              <a:t> </a:t>
            </a:r>
            <a:r>
              <a:rPr lang="pl-PL" sz="2100">
                <a:solidFill>
                  <a:schemeClr val="accent2"/>
                </a:solidFill>
              </a:rPr>
              <a:t>Collect your key points in the group and sort them by topics.</a:t>
            </a:r>
            <a:endParaRPr sz="2100">
              <a:solidFill>
                <a:schemeClr val="accent2"/>
              </a:solidFill>
            </a:endParaRPr>
          </a:p>
          <a:p>
            <a:pPr indent="0" lvl="0" marL="457200" rtl="0" algn="l">
              <a:lnSpc>
                <a:spcPct val="100000"/>
              </a:lnSpc>
              <a:spcBef>
                <a:spcPts val="0"/>
              </a:spcBef>
              <a:spcAft>
                <a:spcPts val="0"/>
              </a:spcAft>
              <a:buClr>
                <a:srgbClr val="000000"/>
              </a:buClr>
              <a:buSzPts val="1800"/>
              <a:buNone/>
            </a:pPr>
            <a:r>
              <a:rPr lang="pl-PL" sz="2100">
                <a:solidFill>
                  <a:srgbClr val="000000"/>
                </a:solidFill>
              </a:rPr>
              <a:t>→ 5 minutes</a:t>
            </a:r>
            <a:endParaRPr sz="2100"/>
          </a:p>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pl-PL" sz="3800"/>
              <a:t>Language learning in class</a:t>
            </a:r>
            <a:endParaRPr sz="3800"/>
          </a:p>
        </p:txBody>
      </p:sp>
      <p:sp>
        <p:nvSpPr>
          <p:cNvPr id="131" name="Google Shape;131;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SzPts val="1800"/>
              <a:buNone/>
            </a:pPr>
            <a:r>
              <a:t/>
            </a:r>
            <a:endParaRPr sz="2100">
              <a:solidFill>
                <a:srgbClr val="000000"/>
              </a:solidFill>
            </a:endParaRPr>
          </a:p>
          <a:p>
            <a:pPr indent="-366417" lvl="0" marL="457200" rtl="0" algn="just">
              <a:lnSpc>
                <a:spcPct val="90000"/>
              </a:lnSpc>
              <a:spcBef>
                <a:spcPts val="0"/>
              </a:spcBef>
              <a:spcAft>
                <a:spcPts val="0"/>
              </a:spcAft>
              <a:buClr>
                <a:srgbClr val="000000"/>
              </a:buClr>
              <a:buSzPts val="2100"/>
              <a:buFont typeface="Calibri"/>
              <a:buChar char="•"/>
            </a:pPr>
            <a:r>
              <a:rPr lang="pl-PL" sz="2100">
                <a:solidFill>
                  <a:srgbClr val="000000"/>
                </a:solidFill>
              </a:rPr>
              <a:t>Language is a fundamental element of every class </a:t>
            </a:r>
            <a:endParaRPr sz="2100">
              <a:solidFill>
                <a:srgbClr val="000000"/>
              </a:solidFill>
            </a:endParaRPr>
          </a:p>
          <a:p>
            <a:pPr indent="-366417" lvl="0" marL="457200" rtl="0" algn="just">
              <a:lnSpc>
                <a:spcPct val="90000"/>
              </a:lnSpc>
              <a:spcBef>
                <a:spcPts val="0"/>
              </a:spcBef>
              <a:spcAft>
                <a:spcPts val="0"/>
              </a:spcAft>
              <a:buClr>
                <a:srgbClr val="000000"/>
              </a:buClr>
              <a:buSzPts val="2100"/>
              <a:buFont typeface="Calibri"/>
              <a:buChar char="•"/>
            </a:pPr>
            <a:r>
              <a:rPr lang="pl-PL" sz="2100">
                <a:solidFill>
                  <a:srgbClr val="000000"/>
                </a:solidFill>
              </a:rPr>
              <a:t>Language competencies of pupils are very important because they are condition for:</a:t>
            </a:r>
            <a:endParaRPr sz="2100"/>
          </a:p>
          <a:p>
            <a:pPr indent="-366417" lvl="1" marL="914400" rtl="0" algn="just">
              <a:lnSpc>
                <a:spcPct val="90000"/>
              </a:lnSpc>
              <a:spcBef>
                <a:spcPts val="1800"/>
              </a:spcBef>
              <a:spcAft>
                <a:spcPts val="0"/>
              </a:spcAft>
              <a:buClr>
                <a:srgbClr val="000000"/>
              </a:buClr>
              <a:buSzPts val="2100"/>
              <a:buFont typeface="Calibri"/>
              <a:buChar char="–"/>
            </a:pPr>
            <a:r>
              <a:rPr lang="pl-PL" sz="2100">
                <a:solidFill>
                  <a:srgbClr val="000000"/>
                </a:solidFill>
              </a:rPr>
              <a:t>their success in school (understanding of texts and tasks in textbooks, teachers and peers)			</a:t>
            </a:r>
            <a:endParaRPr sz="2100">
              <a:solidFill>
                <a:srgbClr val="000000"/>
              </a:solidFill>
            </a:endParaRPr>
          </a:p>
          <a:p>
            <a:pPr indent="-317205" lvl="1" marL="914400" rtl="0" algn="just">
              <a:lnSpc>
                <a:spcPct val="90000"/>
              </a:lnSpc>
              <a:spcBef>
                <a:spcPts val="1800"/>
              </a:spcBef>
              <a:spcAft>
                <a:spcPts val="0"/>
              </a:spcAft>
              <a:buClr>
                <a:srgbClr val="000000"/>
              </a:buClr>
              <a:buSzPts val="1325"/>
              <a:buFont typeface="Verdana"/>
              <a:buChar char="–"/>
            </a:pPr>
            <a:r>
              <a:rPr lang="pl-PL" sz="2100">
                <a:solidFill>
                  <a:srgbClr val="000000"/>
                </a:solidFill>
              </a:rPr>
              <a:t>their participation in class of all subjects	(taking active part in classroom discussions, talking with teachers and other students)</a:t>
            </a:r>
            <a:r>
              <a:rPr lang="pl-PL" sz="1695">
                <a:solidFill>
                  <a:srgbClr val="000000"/>
                </a:solidFill>
                <a:latin typeface="Verdana"/>
                <a:ea typeface="Verdana"/>
                <a:cs typeface="Verdana"/>
                <a:sym typeface="Verdana"/>
              </a:rPr>
              <a:t>						</a:t>
            </a:r>
            <a:endParaRPr sz="2990">
              <a:latin typeface="Verdana"/>
              <a:ea typeface="Verdana"/>
              <a:cs typeface="Verdana"/>
              <a:sym typeface="Verdana"/>
            </a:endParaRPr>
          </a:p>
          <a:p>
            <a:pPr indent="0" lvl="0" marL="457200" rtl="0" algn="l">
              <a:lnSpc>
                <a:spcPct val="90000"/>
              </a:lnSpc>
              <a:spcBef>
                <a:spcPts val="1800"/>
              </a:spcBef>
              <a:spcAft>
                <a:spcPts val="0"/>
              </a:spcAft>
              <a:buSzPts val="1800"/>
              <a:buNone/>
            </a:pPr>
            <a:r>
              <a:rPr lang="pl-PL" sz="1695">
                <a:solidFill>
                  <a:srgbClr val="000000"/>
                </a:solidFill>
                <a:latin typeface="Verdana"/>
                <a:ea typeface="Verdana"/>
                <a:cs typeface="Verdana"/>
                <a:sym typeface="Verdana"/>
              </a:rPr>
              <a:t> 	</a:t>
            </a:r>
            <a:endParaRPr sz="3359">
              <a:latin typeface="Verdana"/>
              <a:ea typeface="Verdana"/>
              <a:cs typeface="Verdana"/>
              <a:sym typeface="Verdana"/>
            </a:endParaRPr>
          </a:p>
          <a:p>
            <a:pPr indent="457200" lvl="0" marL="914400" rtl="0" algn="l">
              <a:lnSpc>
                <a:spcPct val="90000"/>
              </a:lnSpc>
              <a:spcBef>
                <a:spcPts val="1800"/>
              </a:spcBef>
              <a:spcAft>
                <a:spcPts val="0"/>
              </a:spcAft>
              <a:buClr>
                <a:srgbClr val="000000"/>
              </a:buClr>
              <a:buSzPts val="1800"/>
              <a:buNone/>
            </a:pPr>
            <a:r>
              <a:t/>
            </a:r>
            <a:endParaRPr sz="296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pl-PL" sz="3800"/>
              <a:t>Which language?</a:t>
            </a:r>
            <a:endParaRPr sz="3800"/>
          </a:p>
        </p:txBody>
      </p:sp>
      <p:sp>
        <p:nvSpPr>
          <p:cNvPr id="137" name="Google Shape;137;p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55000"/>
          </a:bodyPr>
          <a:lstStyle/>
          <a:p>
            <a:pPr indent="-379933" lvl="0" marL="457200" rtl="0" algn="just">
              <a:lnSpc>
                <a:spcPct val="110000"/>
              </a:lnSpc>
              <a:spcBef>
                <a:spcPts val="0"/>
              </a:spcBef>
              <a:spcAft>
                <a:spcPts val="0"/>
              </a:spcAft>
              <a:buClr>
                <a:srgbClr val="000000"/>
              </a:buClr>
              <a:buSzPct val="100000"/>
              <a:buFont typeface="Calibri"/>
              <a:buChar char="•"/>
            </a:pPr>
            <a:r>
              <a:rPr lang="pl-PL" sz="4350">
                <a:solidFill>
                  <a:srgbClr val="000000"/>
                </a:solidFill>
              </a:rPr>
              <a:t>We are NOT talking about</a:t>
            </a:r>
            <a:endParaRPr sz="4350">
              <a:solidFill>
                <a:srgbClr val="000000"/>
              </a:solidFill>
            </a:endParaRPr>
          </a:p>
          <a:p>
            <a:pPr indent="-361411" lvl="1" marL="914400" rtl="0" algn="just">
              <a:lnSpc>
                <a:spcPct val="110000"/>
              </a:lnSpc>
              <a:spcBef>
                <a:spcPts val="0"/>
              </a:spcBef>
              <a:spcAft>
                <a:spcPts val="0"/>
              </a:spcAft>
              <a:buClr>
                <a:srgbClr val="000000"/>
              </a:buClr>
              <a:buSzPct val="100000"/>
              <a:buFont typeface="Calibri"/>
              <a:buChar char="–"/>
            </a:pPr>
            <a:r>
              <a:rPr lang="pl-PL" sz="3822">
                <a:solidFill>
                  <a:srgbClr val="000000"/>
                </a:solidFill>
              </a:rPr>
              <a:t>teaching grammar </a:t>
            </a:r>
            <a:endParaRPr sz="3822"/>
          </a:p>
          <a:p>
            <a:pPr indent="-361411" lvl="1" marL="914400" rtl="0" algn="just">
              <a:lnSpc>
                <a:spcPct val="110000"/>
              </a:lnSpc>
              <a:spcBef>
                <a:spcPts val="0"/>
              </a:spcBef>
              <a:spcAft>
                <a:spcPts val="0"/>
              </a:spcAft>
              <a:buClr>
                <a:srgbClr val="000000"/>
              </a:buClr>
              <a:buSzPct val="100000"/>
              <a:buFont typeface="Calibri"/>
              <a:buChar char="–"/>
            </a:pPr>
            <a:r>
              <a:rPr lang="pl-PL" sz="3822">
                <a:solidFill>
                  <a:srgbClr val="000000"/>
                </a:solidFill>
              </a:rPr>
              <a:t>teaching language basic skills (e.g. plural, genus, articles, tenses)</a:t>
            </a:r>
            <a:endParaRPr sz="3822"/>
          </a:p>
          <a:p>
            <a:pPr indent="0" lvl="0" marL="0" rtl="0" algn="just">
              <a:lnSpc>
                <a:spcPct val="110000"/>
              </a:lnSpc>
              <a:spcBef>
                <a:spcPts val="1800"/>
              </a:spcBef>
              <a:spcAft>
                <a:spcPts val="0"/>
              </a:spcAft>
              <a:buClr>
                <a:srgbClr val="000000"/>
              </a:buClr>
              <a:buSzPct val="47367"/>
              <a:buNone/>
            </a:pPr>
            <a:r>
              <a:rPr i="1" lang="pl-PL" sz="3800">
                <a:solidFill>
                  <a:srgbClr val="000000"/>
                </a:solidFill>
              </a:rPr>
              <a:t>→ that is the task of language teaching</a:t>
            </a:r>
            <a:endParaRPr sz="3800"/>
          </a:p>
          <a:p>
            <a:pPr indent="0" lvl="0" marL="0" rtl="0" algn="just">
              <a:lnSpc>
                <a:spcPct val="110000"/>
              </a:lnSpc>
              <a:spcBef>
                <a:spcPts val="1800"/>
              </a:spcBef>
              <a:spcAft>
                <a:spcPts val="0"/>
              </a:spcAft>
              <a:buClr>
                <a:srgbClr val="000000"/>
              </a:buClr>
              <a:buSzPct val="90000"/>
              <a:buNone/>
            </a:pPr>
            <a:r>
              <a:t/>
            </a:r>
            <a:endParaRPr i="1" sz="2000">
              <a:solidFill>
                <a:srgbClr val="000000"/>
              </a:solidFill>
            </a:endParaRPr>
          </a:p>
          <a:p>
            <a:pPr indent="-382763" lvl="0" marL="457200" rtl="0" algn="just">
              <a:lnSpc>
                <a:spcPct val="110000"/>
              </a:lnSpc>
              <a:spcBef>
                <a:spcPts val="1800"/>
              </a:spcBef>
              <a:spcAft>
                <a:spcPts val="0"/>
              </a:spcAft>
              <a:buClr>
                <a:srgbClr val="000000"/>
              </a:buClr>
              <a:buSzPct val="100000"/>
              <a:buFont typeface="Calibri"/>
              <a:buChar char="•"/>
            </a:pPr>
            <a:r>
              <a:rPr lang="pl-PL" sz="4431">
                <a:solidFill>
                  <a:srgbClr val="000000"/>
                </a:solidFill>
              </a:rPr>
              <a:t>We are talking about</a:t>
            </a:r>
            <a:endParaRPr sz="4431"/>
          </a:p>
          <a:p>
            <a:pPr indent="-362016" lvl="1" marL="914400" rtl="0" algn="just">
              <a:lnSpc>
                <a:spcPct val="110000"/>
              </a:lnSpc>
              <a:spcBef>
                <a:spcPts val="0"/>
              </a:spcBef>
              <a:spcAft>
                <a:spcPts val="0"/>
              </a:spcAft>
              <a:buClr>
                <a:srgbClr val="000000"/>
              </a:buClr>
              <a:buSzPct val="100000"/>
              <a:buFont typeface="Calibri"/>
              <a:buChar char="–"/>
            </a:pPr>
            <a:r>
              <a:rPr lang="pl-PL" sz="3836">
                <a:solidFill>
                  <a:srgbClr val="000000"/>
                </a:solidFill>
              </a:rPr>
              <a:t>subject specific language and its functions</a:t>
            </a:r>
            <a:endParaRPr sz="3836"/>
          </a:p>
          <a:p>
            <a:pPr indent="-362016" lvl="1" marL="914400" rtl="0" algn="just">
              <a:lnSpc>
                <a:spcPct val="110000"/>
              </a:lnSpc>
              <a:spcBef>
                <a:spcPts val="0"/>
              </a:spcBef>
              <a:spcAft>
                <a:spcPts val="0"/>
              </a:spcAft>
              <a:buClr>
                <a:srgbClr val="000000"/>
              </a:buClr>
              <a:buSzPct val="100000"/>
              <a:buFont typeface="Calibri"/>
              <a:buChar char="–"/>
            </a:pPr>
            <a:r>
              <a:rPr lang="pl-PL" sz="3836">
                <a:solidFill>
                  <a:srgbClr val="000000"/>
                </a:solidFill>
              </a:rPr>
              <a:t>which is interwoven with content</a:t>
            </a:r>
            <a:endParaRPr sz="3836"/>
          </a:p>
          <a:p>
            <a:pPr indent="0" lvl="0" marL="0" rtl="0" algn="just">
              <a:lnSpc>
                <a:spcPct val="110000"/>
              </a:lnSpc>
              <a:spcBef>
                <a:spcPts val="1800"/>
              </a:spcBef>
              <a:spcAft>
                <a:spcPts val="0"/>
              </a:spcAft>
              <a:buClr>
                <a:srgbClr val="000000"/>
              </a:buClr>
              <a:buSzPct val="46260"/>
              <a:buNone/>
            </a:pPr>
            <a:r>
              <a:rPr i="1" lang="pl-PL" sz="3890">
                <a:solidFill>
                  <a:srgbClr val="000000"/>
                </a:solidFill>
              </a:rPr>
              <a:t>→ that can NOT be the task of language teaching, because it can only be taught in combination with the subject content</a:t>
            </a:r>
            <a:endParaRPr sz="229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141be56870b_0_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None/>
            </a:pPr>
            <a:r>
              <a:rPr lang="pl-PL" sz="3800"/>
              <a:t>Which language?</a:t>
            </a:r>
            <a:endParaRPr sz="3800"/>
          </a:p>
        </p:txBody>
      </p:sp>
      <p:sp>
        <p:nvSpPr>
          <p:cNvPr id="143" name="Google Shape;143;g141be56870b_0_7"/>
          <p:cNvSpPr txBox="1"/>
          <p:nvPr>
            <p:ph idx="1" type="body"/>
          </p:nvPr>
        </p:nvSpPr>
        <p:spPr>
          <a:xfrm>
            <a:off x="457200" y="1311250"/>
            <a:ext cx="8229600" cy="4526100"/>
          </a:xfrm>
          <a:prstGeom prst="rect">
            <a:avLst/>
          </a:prstGeom>
          <a:noFill/>
          <a:ln>
            <a:noFill/>
          </a:ln>
        </p:spPr>
        <p:txBody>
          <a:bodyPr anchorCtr="0" anchor="t" bIns="45700" lIns="91425" spcFirstLastPara="1" rIns="91425" wrap="square" tIns="45700">
            <a:normAutofit lnSpcReduction="10000"/>
          </a:bodyPr>
          <a:lstStyle/>
          <a:p>
            <a:pPr indent="-380999" lvl="0" marL="457200" rtl="0" algn="just">
              <a:lnSpc>
                <a:spcPct val="110000"/>
              </a:lnSpc>
              <a:spcBef>
                <a:spcPts val="1800"/>
              </a:spcBef>
              <a:spcAft>
                <a:spcPts val="0"/>
              </a:spcAft>
              <a:buSzPts val="2400"/>
              <a:buChar char="●"/>
            </a:pPr>
            <a:r>
              <a:rPr lang="pl-PL" sz="2400">
                <a:solidFill>
                  <a:srgbClr val="000000"/>
                </a:solidFill>
              </a:rPr>
              <a:t>We are talking about</a:t>
            </a:r>
            <a:r>
              <a:rPr lang="pl-PL" sz="2400"/>
              <a:t> </a:t>
            </a:r>
            <a:r>
              <a:rPr lang="pl-PL" sz="2400">
                <a:solidFill>
                  <a:srgbClr val="000000"/>
                </a:solidFill>
              </a:rPr>
              <a:t>subject specific language which is interwoven with content</a:t>
            </a:r>
            <a:endParaRPr sz="2400"/>
          </a:p>
          <a:p>
            <a:pPr indent="0" lvl="0" marL="0" rtl="0" algn="just">
              <a:lnSpc>
                <a:spcPct val="110000"/>
              </a:lnSpc>
              <a:spcBef>
                <a:spcPts val="1800"/>
              </a:spcBef>
              <a:spcAft>
                <a:spcPts val="0"/>
              </a:spcAft>
              <a:buClr>
                <a:srgbClr val="000000"/>
              </a:buClr>
              <a:buSzPts val="1800"/>
              <a:buNone/>
            </a:pPr>
            <a:r>
              <a:rPr i="1" lang="pl-PL" sz="2100">
                <a:solidFill>
                  <a:srgbClr val="000000"/>
                </a:solidFill>
              </a:rPr>
              <a:t>→ that can NOT be the task of language teaching, because it can only be taught in combination with the subject content</a:t>
            </a:r>
            <a:endParaRPr i="1" sz="2100">
              <a:solidFill>
                <a:srgbClr val="000000"/>
              </a:solidFill>
            </a:endParaRPr>
          </a:p>
          <a:p>
            <a:pPr indent="0" lvl="0" marL="0" rtl="0" algn="just">
              <a:lnSpc>
                <a:spcPct val="110000"/>
              </a:lnSpc>
              <a:spcBef>
                <a:spcPts val="1800"/>
              </a:spcBef>
              <a:spcAft>
                <a:spcPts val="0"/>
              </a:spcAft>
              <a:buClr>
                <a:srgbClr val="000000"/>
              </a:buClr>
              <a:buSzPts val="1800"/>
              <a:buNone/>
            </a:pPr>
            <a:r>
              <a:rPr i="1" lang="pl-PL" sz="2100">
                <a:solidFill>
                  <a:srgbClr val="000000"/>
                </a:solidFill>
              </a:rPr>
              <a:t>→ What is that kind of language?</a:t>
            </a:r>
            <a:endParaRPr i="1" sz="2100">
              <a:solidFill>
                <a:srgbClr val="000000"/>
              </a:solidFill>
            </a:endParaRPr>
          </a:p>
          <a:p>
            <a:pPr indent="0" lvl="0" marL="0" rtl="0" algn="just">
              <a:lnSpc>
                <a:spcPct val="110000"/>
              </a:lnSpc>
              <a:spcBef>
                <a:spcPts val="1800"/>
              </a:spcBef>
              <a:spcAft>
                <a:spcPts val="0"/>
              </a:spcAft>
              <a:buClr>
                <a:srgbClr val="000000"/>
              </a:buClr>
              <a:buSzPts val="1800"/>
              <a:buNone/>
            </a:pPr>
            <a:r>
              <a:rPr i="1" lang="pl-PL" sz="2400">
                <a:solidFill>
                  <a:srgbClr val="000000"/>
                </a:solidFill>
              </a:rPr>
              <a:t>Exercise: </a:t>
            </a:r>
            <a:endParaRPr i="1" sz="2400">
              <a:solidFill>
                <a:srgbClr val="000000"/>
              </a:solidFill>
            </a:endParaRPr>
          </a:p>
          <a:p>
            <a:pPr indent="0" lvl="0" marL="457200" rtl="0" algn="just">
              <a:lnSpc>
                <a:spcPct val="110000"/>
              </a:lnSpc>
              <a:spcBef>
                <a:spcPts val="1800"/>
              </a:spcBef>
              <a:spcAft>
                <a:spcPts val="0"/>
              </a:spcAft>
              <a:buSzPts val="2323"/>
              <a:buNone/>
            </a:pPr>
            <a:r>
              <a:rPr i="1" lang="pl-PL" sz="2100">
                <a:solidFill>
                  <a:srgbClr val="C00000"/>
                </a:solidFill>
              </a:rPr>
              <a:t>Screen your subject-specific schoolbooks and find some specific expression/sentence for your own subject (hint: Make sure to focus not only on vocabulary!)</a:t>
            </a:r>
            <a:endParaRPr i="1" sz="2100">
              <a:solidFill>
                <a:srgbClr val="C00000"/>
              </a:solidFill>
            </a:endParaRPr>
          </a:p>
          <a:p>
            <a:pPr indent="-228600" lvl="0" marL="457200" rtl="0" algn="l">
              <a:lnSpc>
                <a:spcPct val="100000"/>
              </a:lnSpc>
              <a:spcBef>
                <a:spcPts val="360"/>
              </a:spcBef>
              <a:spcAft>
                <a:spcPts val="0"/>
              </a:spcAft>
              <a:buClr>
                <a:schemeClr val="dk1"/>
              </a:buClr>
              <a:buSzPts val="1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otyw pakietu Office">
  <a:themeElements>
    <a:clrScheme name="Pakie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yw pakietu Office">
  <a:themeElements>
    <a:clrScheme name="Pakie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Sylwia A</dc:creator>
</cp:coreProperties>
</file>