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56" roundtripDataSignature="AMtx7mj77DgbWlU8tDiIcXjKcslJsMqUH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ABDEFC4-4F65-4227-8FBE-87BB941D384F}">
  <a:tblStyle styleId="{DABDEFC4-4F65-4227-8FBE-87BB941D384F}"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12" Type="http://schemas.openxmlformats.org/officeDocument/2006/relationships/slide" Target="slides/slide6.xml"/><Relationship Id="rId56" Type="http://customschemas.google.com/relationships/presentationmetadata" Target="meta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a:t>Information on this workshop:</a:t>
            </a:r>
            <a:endParaRPr/>
          </a:p>
          <a:p>
            <a:pPr indent="0" lvl="0" marL="0" rtl="0" algn="l">
              <a:lnSpc>
                <a:spcPct val="107916"/>
              </a:lnSpc>
              <a:spcBef>
                <a:spcPts val="0"/>
              </a:spcBef>
              <a:spcAft>
                <a:spcPts val="1200"/>
              </a:spcAft>
              <a:buClr>
                <a:schemeClr val="dk1"/>
              </a:buClr>
              <a:buSzPts val="1100"/>
              <a:buFont typeface="Arial"/>
              <a:buNone/>
            </a:pPr>
            <a:r>
              <a:rPr lang="en-GB" sz="1100"/>
              <a:t>This workshop is designed for teachers who are interested in multilingual practices in the foreign language classroom. It provides a space in which all participants can equally discuss these practices and develop concepts for their own classrooms and teaching together. The workshop introduces several important concepts, such as different theories of Language Acquisition, Intercomprehension and the Native Speaker. Participants will have the opportunity to jointly design concepts to foster multilingual practices in their own classrooms  and school communities.</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511caf0ded_1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40"/>
              </a:spcBef>
              <a:spcAft>
                <a:spcPts val="0"/>
              </a:spcAft>
              <a:buSzPts val="1100"/>
              <a:buNone/>
            </a:pPr>
            <a:r>
              <a:rPr lang="en-GB" sz="1100"/>
              <a:t>How we understand certain terms is influenced by our experiences, and languages develop under the influence of social situations. Accordingly, being multilingual does not only mean to know the structure and vocabulary of more than one language but also to act in the respective linguistic and social environment.</a:t>
            </a:r>
            <a:endParaRPr sz="1100"/>
          </a:p>
          <a:p>
            <a:pPr indent="0" lvl="0" marL="0" rtl="0" algn="l">
              <a:lnSpc>
                <a:spcPct val="115000"/>
              </a:lnSpc>
              <a:spcBef>
                <a:spcPts val="440"/>
              </a:spcBef>
              <a:spcAft>
                <a:spcPts val="0"/>
              </a:spcAft>
              <a:buClr>
                <a:schemeClr val="dk1"/>
              </a:buClr>
              <a:buSzPts val="1100"/>
              <a:buFont typeface="Arial"/>
              <a:buNone/>
            </a:pPr>
            <a:r>
              <a:rPr lang="en-GB" sz="1100"/>
              <a:t>This exercise is intended to show that even under a seemingly unambiguous term like 'a bus', different ideas and associations are possible and common, as these are based on different previous experiences and (societal) imprints. Participants are supposed to share ideas in small groups or with a partner, and describe what comes to their mind - or even look for a picture on their computer/phone and show it around.</a:t>
            </a:r>
            <a:endParaRPr sz="1100"/>
          </a:p>
        </p:txBody>
      </p:sp>
      <p:sp>
        <p:nvSpPr>
          <p:cNvPr id="145" name="Google Shape;145;g2511caf0ded_1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511caf0ded_1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2511caf0ded_1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After the exchange in groups, you can use these pictures to illustrate how different ‘a bus’ can look like.</a:t>
            </a:r>
            <a:endParaRPr/>
          </a:p>
        </p:txBody>
      </p:sp>
      <p:sp>
        <p:nvSpPr>
          <p:cNvPr id="152" name="Google Shape;152;g2511caf0ded_1_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511caf0ded_1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The ambiguity of different expressions can be illustrated even better by much more abstract concepts like "freedom." While the previous exercise was more about a different look and different functions of buses, concepts and terms like "freedom" can be viewed, defined, and described very differently, especially in light of recent events concerning the COVID pandemic. </a:t>
            </a:r>
            <a:endParaRPr/>
          </a:p>
        </p:txBody>
      </p:sp>
      <p:sp>
        <p:nvSpPr>
          <p:cNvPr id="164" name="Google Shape;164;g2511caf0ded_1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511caf0ded_1_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2511caf0ded_1_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You can use these pictures to address certain aspects that have come up in the discussion.</a:t>
            </a:r>
            <a:endParaRPr/>
          </a:p>
        </p:txBody>
      </p:sp>
      <p:sp>
        <p:nvSpPr>
          <p:cNvPr id="171" name="Google Shape;171;g2511caf0ded_1_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511caf0ded_1_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 name="Google Shape;183;g2511caf0ded_1_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4c1721eba6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GB"/>
              <a:t>This part is supposed to critically discuss the term ‘native speaker’ and its implications for FLT.</a:t>
            </a:r>
            <a:endParaRPr/>
          </a:p>
        </p:txBody>
      </p:sp>
      <p:sp>
        <p:nvSpPr>
          <p:cNvPr id="189" name="Google Shape;189;g24c1721eba6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e47663701c_0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GB"/>
              <a:t>Heller (1999: 271) coined the term “parallel monolingualism”, in which </a:t>
            </a:r>
            <a:r>
              <a:rPr i="1" lang="en-GB"/>
              <a:t>each variety must conform to certain prescriptive norms </a:t>
            </a:r>
            <a:r>
              <a:rPr lang="en-GB"/>
              <a:t>(Creese/Blackledge 2010: 106). Multilingual repertoires, on the other hand, are constructed during practical activities and connected to various sociocultural settings. They can be described as rather dynamic and the languages within these repertoires are interconnected and cannot be entirely separated from one another. </a:t>
            </a:r>
            <a:endParaRPr/>
          </a:p>
        </p:txBody>
      </p:sp>
      <p:sp>
        <p:nvSpPr>
          <p:cNvPr id="195" name="Google Shape;195;g1e47663701c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0f7d8ef719_6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This activity is supposed to make participants aware of their assumptions about the concepts of “the native speaker” in foreign language teaching and learning.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In the foreign language classroom, there is often an assumption that so-called “native speakers” are more competent in the language they are teaching. These native speakers are also more likely to succeed on the job market, as it seems that the most important qualification for a foreign language teacher is that they can demonstrate native-like language competencies. Foreign language teachers who cannot be considered as “native speakers” often experience discrimination on the job market. Moreover, it is not uncommon for them to view themselves as less qualified than someone who teaches their native language. </a:t>
            </a:r>
            <a:endParaRPr/>
          </a:p>
          <a:p>
            <a:pPr indent="0" lvl="0" marL="0" rtl="0" algn="l">
              <a:lnSpc>
                <a:spcPct val="100000"/>
              </a:lnSpc>
              <a:spcBef>
                <a:spcPts val="0"/>
              </a:spcBef>
              <a:spcAft>
                <a:spcPts val="0"/>
              </a:spcAft>
              <a:buSzPts val="1400"/>
              <a:buNone/>
            </a:pPr>
            <a:r>
              <a:rPr lang="en-GB"/>
              <a:t>Instead of talking about “native” language, the terms “L1” or “first language” would be preferred today. Nevertheless, these terms naturally maintain the power imbalance between “first language speakers” and “language learners”. Slides 25-27 are optional and offer an alternative model of looking at different language users. </a:t>
            </a:r>
            <a:endParaRPr/>
          </a:p>
        </p:txBody>
      </p:sp>
      <p:sp>
        <p:nvSpPr>
          <p:cNvPr id="201" name="Google Shape;201;g20f7d8ef719_6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512437830b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Ideally, there are both “native” and “non-native” teachers in the workshop. Together, they discuss grammatical/linguistic constructions that can be considered difficult, or that are not even clearly defined, in the language in which the workshop is taught: Worksheet 2. The examples on the slides refer to the English language but need to be replaced with examples from the language used in the workshop, they cannot simply be translated. </a:t>
            </a:r>
            <a:endParaRPr/>
          </a:p>
        </p:txBody>
      </p:sp>
      <p:sp>
        <p:nvSpPr>
          <p:cNvPr id="207" name="Google Shape;207;g2512437830b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4f538df9f9_0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Insert the solution for your language-specific examples on the following slides.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Explanation for this example: </a:t>
            </a:r>
            <a:r>
              <a:rPr b="1" i="1" lang="en-GB"/>
              <a:t>Both options</a:t>
            </a:r>
            <a:r>
              <a:rPr i="1" lang="en-GB"/>
              <a:t> are correct, as these are so-called collective nouns that are technically defined as singular nouns but refer to groups of people or things. Therefore, they can be used as either singular or plural nouns, depending on the variety of English the speakers use.</a:t>
            </a:r>
            <a:endParaRPr/>
          </a:p>
        </p:txBody>
      </p:sp>
      <p:sp>
        <p:nvSpPr>
          <p:cNvPr id="213" name="Google Shape;213;g24f538df9f9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032cd62dbc_0_0:notes"/>
          <p:cNvSpPr txBox="1"/>
          <p:nvPr>
            <p:ph idx="1" type="body"/>
          </p:nvPr>
        </p:nvSpPr>
        <p:spPr>
          <a:xfrm>
            <a:off x="685802" y="4343405"/>
            <a:ext cx="5486400" cy="41148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300"/>
              <a:buNone/>
            </a:pPr>
            <a:r>
              <a:t/>
            </a:r>
            <a:endParaRPr/>
          </a:p>
        </p:txBody>
      </p:sp>
      <p:sp>
        <p:nvSpPr>
          <p:cNvPr id="95" name="Google Shape;95;g2032cd62dbc_0_0:notes"/>
          <p:cNvSpPr/>
          <p:nvPr>
            <p:ph idx="2" type="sldImg"/>
          </p:nvPr>
        </p:nvSpPr>
        <p:spPr>
          <a:xfrm>
            <a:off x="960888" y="686475"/>
            <a:ext cx="4936200" cy="3428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512437830b_0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Insert the solution for your language-specific examples on the following slides.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Explanation for this example: </a:t>
            </a:r>
            <a:r>
              <a:rPr b="1" i="1" lang="en-GB"/>
              <a:t>Option A </a:t>
            </a:r>
            <a:r>
              <a:rPr i="1" lang="en-GB"/>
              <a:t>is correct as the plural noun in the end (vegetarians) refers to a group of people, so “family” requires a plural verb. </a:t>
            </a:r>
            <a:endParaRPr/>
          </a:p>
        </p:txBody>
      </p:sp>
      <p:sp>
        <p:nvSpPr>
          <p:cNvPr id="219" name="Google Shape;219;g2512437830b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512437830b_0_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Insert the solution for your language-specific examples on the following slides.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Explanation for this example: </a:t>
            </a:r>
            <a:r>
              <a:rPr b="1" i="1" lang="en-GB"/>
              <a:t>Options A and B</a:t>
            </a:r>
            <a:r>
              <a:rPr i="1" lang="en-GB"/>
              <a:t> are correct, even though Option A is more frequently used. In most cases, writers have a choice whether to use a hyphen or not, depending on the context and what they would like to express. Option C is incorrect as a “green house”, without a hyphen, refers to a house painted green. </a:t>
            </a:r>
            <a:endParaRPr/>
          </a:p>
        </p:txBody>
      </p:sp>
      <p:sp>
        <p:nvSpPr>
          <p:cNvPr id="225" name="Google Shape;225;g2512437830b_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512437830b_0_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Insert the solution for your language-specific examples on the following slides.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Explanation for this example: </a:t>
            </a:r>
            <a:r>
              <a:rPr b="1" i="1" lang="en-GB"/>
              <a:t>Option B </a:t>
            </a:r>
            <a:r>
              <a:rPr i="1" lang="en-GB"/>
              <a:t>is correct, as the first option refers to a high number of colored dresses and, therefore, does not say anything about the dresses being exceptionally colorful. </a:t>
            </a:r>
            <a:endParaRPr/>
          </a:p>
        </p:txBody>
      </p:sp>
      <p:sp>
        <p:nvSpPr>
          <p:cNvPr id="231" name="Google Shape;231;g2512437830b_0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512437830b_0_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Insert the solution for your language-specific examples on the following slides.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Explanation for this example: </a:t>
            </a:r>
            <a:r>
              <a:rPr b="1" i="1" lang="en-GB"/>
              <a:t>Both options</a:t>
            </a:r>
            <a:r>
              <a:rPr i="1" lang="en-GB"/>
              <a:t> are correct as it is not clearly defined what a “tense” in the English language actually is. </a:t>
            </a:r>
            <a:endParaRPr/>
          </a:p>
        </p:txBody>
      </p:sp>
      <p:sp>
        <p:nvSpPr>
          <p:cNvPr id="237" name="Google Shape;237;g2512437830b_0_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4f538df9f9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440"/>
              </a:spcBef>
              <a:spcAft>
                <a:spcPts val="0"/>
              </a:spcAft>
              <a:buSzPts val="1400"/>
              <a:buNone/>
            </a:pPr>
            <a:r>
              <a:rPr lang="en-GB" sz="1000">
                <a:latin typeface="Verdana"/>
                <a:ea typeface="Verdana"/>
                <a:cs typeface="Verdana"/>
                <a:sym typeface="Verdana"/>
              </a:rPr>
              <a:t>The “native speaker” is often considered a model speaker whose intuition in the language makes them a natural judge. However, this assumption has been contested by several researchers and alternative ways of judging the proficiency of language learners and teachers have been suggested, such as the concept of multicompetence by Vivian Cook (1999: 191) who states that L2 learners should be viewed as multicompetent language users rather than as deficient native speakers. This section of the workshop is meant to challenge the position of the native speaker in foreign language teaching and possibly think about alternative terms (slides 25-27). </a:t>
            </a:r>
            <a:endParaRPr sz="1000"/>
          </a:p>
        </p:txBody>
      </p:sp>
      <p:sp>
        <p:nvSpPr>
          <p:cNvPr id="243" name="Google Shape;243;g24f538df9f9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0f7d8ef719_6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9" name="Google Shape;249;g20f7d8ef719_6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0f7d8ef719_6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g20f7d8ef719_6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0f7d8ef719_6_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1" name="Google Shape;261;g20f7d8ef719_6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b64e4d4f1a_1_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The participants can discuss their experiences and ideas.</a:t>
            </a:r>
            <a:endParaRPr/>
          </a:p>
        </p:txBody>
      </p:sp>
      <p:sp>
        <p:nvSpPr>
          <p:cNvPr id="267" name="Google Shape;267;g1b64e4d4f1a_1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b64e4d4f1a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There are several reasons to foster multilingualism in your foreign language classroom. First of all, research has shown that students can learn more efficiently when they are allowed to use all kinds of different languages to discuss or talk about the contents of the lesson. Second of all, using their full linguistic repertoire allows students to express their full linguistic abilities and identity, and it creates a classroom that values linguistic human rights. Moreover, this way of communicating is natural to a high number of students. Last but not least, foreign language curricula often demand teachers to educate their students in becoming “multilingual and culturally reflective speakers”, so fostering multilingualism in the classroom is actually in line with the objectives of the foreign language curriculum. </a:t>
            </a:r>
            <a:endParaRPr/>
          </a:p>
        </p:txBody>
      </p:sp>
      <p:sp>
        <p:nvSpPr>
          <p:cNvPr id="274" name="Google Shape;274;g1b64e4d4f1a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This activity helps the participants to get to know each other by making use of their linguistic and semiotic repertoires. The languages have to be adapted to the respective context and group.</a:t>
            </a:r>
            <a:endParaRPr/>
          </a:p>
          <a:p>
            <a:pPr indent="0" lvl="0" marL="0" rtl="0" algn="l">
              <a:lnSpc>
                <a:spcPct val="100000"/>
              </a:lnSpc>
              <a:spcBef>
                <a:spcPts val="0"/>
              </a:spcBef>
              <a:spcAft>
                <a:spcPts val="0"/>
              </a:spcAft>
              <a:buSzPts val="1400"/>
              <a:buNone/>
            </a:pPr>
            <a:r>
              <a:t/>
            </a:r>
            <a:endParaRPr/>
          </a:p>
        </p:txBody>
      </p:sp>
      <p:sp>
        <p:nvSpPr>
          <p:cNvPr id="102" name="Google Shape;10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511caf0ded_1_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For the German context, this has been shown in the extensive DESI survey with 11,000 pupils in Grade 9, where pupils with an L1 other than German learned English as their first foreign language more easily than their monolingual peers. They were about half a school year ahead of their peers in a similar socioeconomic situation (Klieme &amp; Beck 2007; DESI-Konsortium 2008).</a:t>
            </a:r>
            <a:endParaRPr/>
          </a:p>
        </p:txBody>
      </p:sp>
      <p:sp>
        <p:nvSpPr>
          <p:cNvPr id="280" name="Google Shape;280;g2511caf0ded_1_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b64e4d4f1a_1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6" name="Google Shape;286;g1b64e4d4f1a_1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511caf0ded_1_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2" name="Google Shape;292;g2511caf0ded_1_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4c1721eba6_0_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8" name="Google Shape;298;g24c1721eba6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e47663701c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4" name="Google Shape;304;g1e47663701c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50c7d41036_0_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The last part of the workshop contains sample activities that can be used in the foreign language classroom.</a:t>
            </a:r>
            <a:endParaRPr/>
          </a:p>
        </p:txBody>
      </p:sp>
      <p:sp>
        <p:nvSpPr>
          <p:cNvPr id="310" name="Google Shape;310;g250c7d41036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4c1721eba6_0_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Comparing languages can help learners to understand structures in a new language and to develop metalinguistic competences.</a:t>
            </a:r>
            <a:endParaRPr/>
          </a:p>
        </p:txBody>
      </p:sp>
      <p:sp>
        <p:nvSpPr>
          <p:cNvPr id="316" name="Google Shape;316;g24c1721eba6_0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50c7d41036_0_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Intercomprehension is a form of receptive multilingualism within one language family, here: the Germanic languages (also see chapters to receptive multilingualism in Hufeisen &amp; Marx 2014 - EuroComGerm) . Based on the knowledge in two languages from this language family, another language can be analyzed. Here, the participants in the workshop can try to understand the text and then discuss how it worked for them. Based on the participants’ language repertoire, this text can be replaced by a text in another language.</a:t>
            </a:r>
            <a:endParaRPr/>
          </a:p>
        </p:txBody>
      </p:sp>
      <p:sp>
        <p:nvSpPr>
          <p:cNvPr id="323" name="Google Shape;323;g250c7d41036_0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50c7d41036_0_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1200"/>
              </a:spcAft>
              <a:buSzPts val="1100"/>
              <a:buNone/>
            </a:pPr>
            <a:r>
              <a:rPr lang="en-GB"/>
              <a:t>Gerhard Kischel and Horst G. Klein and their teams developed a system of “seven sieves”, seven transfer techniques, to achieve receptive reading competence in a rapid way. </a:t>
            </a:r>
            <a:endParaRPr/>
          </a:p>
        </p:txBody>
      </p:sp>
      <p:sp>
        <p:nvSpPr>
          <p:cNvPr id="329" name="Google Shape;329;g250c7d41036_0_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50c7d41036_0_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5" name="Google Shape;335;g250c7d41036_0_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4c1721eba6_0_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 name="Google Shape;108;g24c1721eba6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50c7d41036_0_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g250c7d41036_0_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50c7d41036_0_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7" name="Google Shape;347;g250c7d41036_0_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50c7d41036_0_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3" name="Google Shape;353;g250c7d41036_0_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50c7d41036_0_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9" name="Google Shape;359;g250c7d41036_0_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50c7d41036_0_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6" name="Google Shape;366;g250c7d41036_0_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50c7d41036_0_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2" name="Google Shape;372;g250c7d41036_0_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8" name="Google Shape;378;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5159a904b0_1_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4" name="Google Shape;384;g25159a904b0_1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5159a904b0_1_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0" name="Google Shape;390;g25159a904b0_1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5188c26a45_0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6" name="Google Shape;396;g25188c26a45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434d2f29f9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 recent understanding of multilingualism encompasses different language constellations, language competencies and ages of onset. Moreover, the focus has moved from competence-based approaches to a use-based understanding of multilingualism. Hence, someone would be considered multilingual if she or she uses more than one language regularly. This can include receptive multilingualism, i.e. someone having listening skills in a language, but cannot speak this language. Interestingly enough, this understanding of multilingualism has been applied in most parts of linguistics for some time now and many teachers might be aware of it but still feel that they or there pupils are not true multilinguals. Monolingual ideals and thus the concept of balanced bilingualism are deeply rooted in the European, rather monolingual, understanding of multilingualism.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With some support by the workshop leader, the participants might become aware of this gap between the understanding of multilingualism in research and their own expectations. Moreover, this discussion allows the participants to share their perspectives on multilingualism and language learning while also reflecting on their own linguistic repertoires.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The answers to the last question (native speaker) can also later serve as a transition to the slides about native speakerness.</a:t>
            </a:r>
            <a:endParaRPr/>
          </a:p>
          <a:p>
            <a:pPr indent="0" lvl="0" marL="0" rtl="0" algn="l">
              <a:lnSpc>
                <a:spcPct val="100000"/>
              </a:lnSpc>
              <a:spcBef>
                <a:spcPts val="0"/>
              </a:spcBef>
              <a:spcAft>
                <a:spcPts val="0"/>
              </a:spcAft>
              <a:buSzPts val="1400"/>
              <a:buNone/>
            </a:pPr>
            <a:r>
              <a:t/>
            </a:r>
            <a:endParaRPr/>
          </a:p>
        </p:txBody>
      </p:sp>
      <p:sp>
        <p:nvSpPr>
          <p:cNvPr id="115" name="Google Shape;115;g2434d2f29f9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434d2f29f9_0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See Worksheet 1</a:t>
            </a:r>
            <a:endParaRPr/>
          </a:p>
          <a:p>
            <a:pPr indent="0" lvl="0" marL="0" rtl="0" algn="l">
              <a:lnSpc>
                <a:spcPct val="100000"/>
              </a:lnSpc>
              <a:spcBef>
                <a:spcPts val="0"/>
              </a:spcBef>
              <a:spcAft>
                <a:spcPts val="0"/>
              </a:spcAft>
              <a:buSzPts val="1400"/>
              <a:buNone/>
            </a:pPr>
            <a:r>
              <a:t/>
            </a:r>
            <a:endParaRPr/>
          </a:p>
          <a:p>
            <a:pPr indent="0" lvl="0" marL="0" rtl="0" algn="l">
              <a:lnSpc>
                <a:spcPct val="115000"/>
              </a:lnSpc>
              <a:spcBef>
                <a:spcPts val="0"/>
              </a:spcBef>
              <a:spcAft>
                <a:spcPts val="0"/>
              </a:spcAft>
              <a:buClr>
                <a:schemeClr val="dk1"/>
              </a:buClr>
              <a:buSzPts val="1100"/>
              <a:buFont typeface="Arial"/>
              <a:buNone/>
            </a:pPr>
            <a:r>
              <a:rPr lang="en-GB"/>
              <a:t>This activity helps participants visualize the presence and use of different languages in the context of their own foreign language classroom. This will also tell a lot about the group – not only which languages the pupils speak, but also which languages the participants speak and actively use when teaching in the classroom.</a:t>
            </a:r>
            <a:endParaRPr/>
          </a:p>
        </p:txBody>
      </p:sp>
      <p:sp>
        <p:nvSpPr>
          <p:cNvPr id="121" name="Google Shape;121;g2434d2f29f9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b64e4d4f1a_1_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GB" sz="1100"/>
              <a:t>Translanguaging is a cross-linguistic phenomenon, where a person uses several languages simultaneously within the same communicative situation. Originally, it referred to the practice in which bilinguals receive information in one language and then use or apply it in the other. In its expanded sense, it refers to the natural and normal ways bilinguals use their languages in their everyday lives to make sense of their bilingual worlds.</a:t>
            </a:r>
            <a:endParaRPr sz="1100"/>
          </a:p>
          <a:p>
            <a:pPr indent="0" lvl="0" marL="0" rtl="0" algn="l">
              <a:lnSpc>
                <a:spcPct val="115000"/>
              </a:lnSpc>
              <a:spcBef>
                <a:spcPts val="0"/>
              </a:spcBef>
              <a:spcAft>
                <a:spcPts val="0"/>
              </a:spcAft>
              <a:buSzPts val="1100"/>
              <a:buNone/>
            </a:pPr>
            <a:r>
              <a:t/>
            </a:r>
            <a:endParaRPr sz="1100"/>
          </a:p>
          <a:p>
            <a:pPr indent="0" lvl="0" marL="0" rtl="0" algn="l">
              <a:lnSpc>
                <a:spcPct val="115000"/>
              </a:lnSpc>
              <a:spcBef>
                <a:spcPts val="0"/>
              </a:spcBef>
              <a:spcAft>
                <a:spcPts val="0"/>
              </a:spcAft>
              <a:buSzPts val="1100"/>
              <a:buNone/>
            </a:pPr>
            <a:r>
              <a:rPr lang="en-GB" sz="1100"/>
              <a:t>In teaching, it refers to pedagogical practices that use multilingualism as a resource and that make space for different voices over the pupils’ entire linguistic repertoire. In the classroom context, this could mean making room for pupils to express themselves in different ways, simultaneously using all languages available to them and other semiotic resources together.</a:t>
            </a:r>
            <a:endParaRPr/>
          </a:p>
        </p:txBody>
      </p:sp>
      <p:sp>
        <p:nvSpPr>
          <p:cNvPr id="127" name="Google Shape;127;g1b64e4d4f1a_1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50c7d41036_0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GB" sz="1100"/>
              <a:t>You can discuss these questions in class or use a polling tool such as mentimeter. It can be helpful for the participants to see how different the perception of SLA is among colleagues.</a:t>
            </a:r>
            <a:endParaRPr sz="1100"/>
          </a:p>
          <a:p>
            <a:pPr indent="0" lvl="0" marL="0" rtl="0" algn="l">
              <a:lnSpc>
                <a:spcPct val="115000"/>
              </a:lnSpc>
              <a:spcBef>
                <a:spcPts val="0"/>
              </a:spcBef>
              <a:spcAft>
                <a:spcPts val="0"/>
              </a:spcAft>
              <a:buSzPts val="1100"/>
              <a:buNone/>
            </a:pPr>
            <a:r>
              <a:t/>
            </a:r>
            <a:endParaRPr sz="1100"/>
          </a:p>
          <a:p>
            <a:pPr indent="0" lvl="0" marL="0" rtl="0" algn="l">
              <a:lnSpc>
                <a:spcPct val="115000"/>
              </a:lnSpc>
              <a:spcBef>
                <a:spcPts val="0"/>
              </a:spcBef>
              <a:spcAft>
                <a:spcPts val="0"/>
              </a:spcAft>
              <a:buSzPts val="1100"/>
              <a:buNone/>
            </a:pPr>
            <a:r>
              <a:rPr lang="en-GB" sz="1100"/>
              <a:t>The first point refers to the identity hypothesis. This is not considered to be true. There are significant differences in the circumstances of L1 and L2 acquisition, a major one being time.</a:t>
            </a:r>
            <a:endParaRPr/>
          </a:p>
        </p:txBody>
      </p:sp>
      <p:sp>
        <p:nvSpPr>
          <p:cNvPr id="133" name="Google Shape;133;g250c7d41036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434d2f29f9_0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11150" lvl="0" marL="457200" rtl="0" algn="l">
              <a:lnSpc>
                <a:spcPct val="100000"/>
              </a:lnSpc>
              <a:spcBef>
                <a:spcPts val="0"/>
              </a:spcBef>
              <a:spcAft>
                <a:spcPts val="0"/>
              </a:spcAft>
              <a:buSzPts val="1300"/>
              <a:buAutoNum type="arabicParenR"/>
            </a:pPr>
            <a:r>
              <a:rPr lang="en-GB" sz="1100"/>
              <a:t>The first statement refers to the identity hypothesis. More recent research has shown that L1 acquisition differs greatly from the acquisition of an L2 in many respects, one of them being the contact time with the language.</a:t>
            </a:r>
            <a:endParaRPr sz="1100"/>
          </a:p>
          <a:p>
            <a:pPr indent="-311150" lvl="0" marL="457200" rtl="0" algn="l">
              <a:lnSpc>
                <a:spcPct val="100000"/>
              </a:lnSpc>
              <a:spcBef>
                <a:spcPts val="0"/>
              </a:spcBef>
              <a:spcAft>
                <a:spcPts val="0"/>
              </a:spcAft>
              <a:buSzPts val="1300"/>
              <a:buAutoNum type="arabicParenR"/>
            </a:pPr>
            <a:r>
              <a:rPr lang="en-GB" sz="1100"/>
              <a:t>The interlanguage hypothesis (Larry Selinker) shows how in the process of language acquisition, the target language contains elements that are not compliant with the respective language standard. At the same time, it conveys a monolingual bias, showing that the language used by learners cannot be considered the target language.</a:t>
            </a:r>
            <a:endParaRPr sz="1100"/>
          </a:p>
          <a:p>
            <a:pPr indent="-311150" lvl="0" marL="457200" rtl="0" algn="l">
              <a:lnSpc>
                <a:spcPct val="100000"/>
              </a:lnSpc>
              <a:spcBef>
                <a:spcPts val="0"/>
              </a:spcBef>
              <a:spcAft>
                <a:spcPts val="0"/>
              </a:spcAft>
              <a:buSzPts val="1300"/>
              <a:buAutoNum type="arabicParenR"/>
            </a:pPr>
            <a:r>
              <a:rPr lang="en-GB" sz="1100"/>
              <a:t>This statement refers to two widespread misconceptions: First, the idea of “fully acquiring” a language is quite vague and based on a monolingual understanding of languages. Second, it is based on the idea that children learn languages effortlessly, while this is not the case for adults. Research has shown that adults have an advantage in acquiring complex grammar while children can learn the pronunciation more easily than adults (Riemer &amp; Wild 2018).</a:t>
            </a:r>
            <a:endParaRPr sz="1100"/>
          </a:p>
          <a:p>
            <a:pPr indent="-311150" lvl="0" marL="457200" rtl="0" algn="l">
              <a:lnSpc>
                <a:spcPct val="100000"/>
              </a:lnSpc>
              <a:spcBef>
                <a:spcPts val="0"/>
              </a:spcBef>
              <a:spcAft>
                <a:spcPts val="0"/>
              </a:spcAft>
              <a:buSzPts val="1300"/>
              <a:buAutoNum type="arabicParenR"/>
            </a:pPr>
            <a:r>
              <a:rPr lang="en-GB" sz="1100"/>
              <a:t>Following a monolingual ideal, forms of language-mixing, such as code-mixing or code-switching, are sometimes associated with deficient language skills. In fact, language-mixing is a regular form of language use in the communication between multilinguals.</a:t>
            </a:r>
            <a:endParaRPr sz="1100"/>
          </a:p>
          <a:p>
            <a:pPr indent="-311150" lvl="0" marL="457200" rtl="0" algn="l">
              <a:lnSpc>
                <a:spcPct val="100000"/>
              </a:lnSpc>
              <a:spcBef>
                <a:spcPts val="0"/>
              </a:spcBef>
              <a:spcAft>
                <a:spcPts val="0"/>
              </a:spcAft>
              <a:buSzPts val="1300"/>
              <a:buAutoNum type="arabicParenR"/>
            </a:pPr>
            <a:r>
              <a:rPr lang="en-GB" sz="1100"/>
              <a:t>This refers to the fact that language acquisition is an individual process, influenced by affective, cognitive and social factors (see for example Riemer 1997).</a:t>
            </a:r>
            <a:endParaRPr sz="1100"/>
          </a:p>
        </p:txBody>
      </p:sp>
      <p:sp>
        <p:nvSpPr>
          <p:cNvPr id="139" name="Google Shape;139;g2434d2f29f9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15" name="Shape 15"/>
        <p:cNvGrpSpPr/>
        <p:nvPr/>
      </p:nvGrpSpPr>
      <p:grpSpPr>
        <a:xfrm>
          <a:off x="0" y="0"/>
          <a:ext cx="0" cy="0"/>
          <a:chOff x="0" y="0"/>
          <a:chExt cx="0" cy="0"/>
        </a:xfrm>
      </p:grpSpPr>
      <p:sp>
        <p:nvSpPr>
          <p:cNvPr id="16" name="Google Shape;16;p3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tekst pionowy" type="vertTx">
  <p:cSld name="VERTICAL_TEXT">
    <p:spTree>
      <p:nvGrpSpPr>
        <p:cNvPr id="72" name="Shape 72"/>
        <p:cNvGrpSpPr/>
        <p:nvPr/>
      </p:nvGrpSpPr>
      <p:grpSpPr>
        <a:xfrm>
          <a:off x="0" y="0"/>
          <a:ext cx="0" cy="0"/>
          <a:chOff x="0" y="0"/>
          <a:chExt cx="0" cy="0"/>
        </a:xfrm>
      </p:grpSpPr>
      <p:sp>
        <p:nvSpPr>
          <p:cNvPr id="73" name="Google Shape;73;p4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4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pionowy i tekst" type="vertTitleAndTx">
  <p:cSld name="VERTICAL_TITLE_AND_VERTICAL_TEXT">
    <p:spTree>
      <p:nvGrpSpPr>
        <p:cNvPr id="78" name="Shape 78"/>
        <p:cNvGrpSpPr/>
        <p:nvPr/>
      </p:nvGrpSpPr>
      <p:grpSpPr>
        <a:xfrm>
          <a:off x="0" y="0"/>
          <a:ext cx="0" cy="0"/>
          <a:chOff x="0" y="0"/>
          <a:chExt cx="0" cy="0"/>
        </a:xfrm>
      </p:grpSpPr>
      <p:sp>
        <p:nvSpPr>
          <p:cNvPr id="79" name="Google Shape;79;p4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4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21" name="Shape 21"/>
        <p:cNvGrpSpPr/>
        <p:nvPr/>
      </p:nvGrpSpPr>
      <p:grpSpPr>
        <a:xfrm>
          <a:off x="0" y="0"/>
          <a:ext cx="0" cy="0"/>
          <a:chOff x="0" y="0"/>
          <a:chExt cx="0" cy="0"/>
        </a:xfrm>
      </p:grpSpPr>
      <p:sp>
        <p:nvSpPr>
          <p:cNvPr id="22" name="Google Shape;22;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wa elementy zawartości" type="twoObj">
  <p:cSld name="TWO_OBJECTS">
    <p:spTree>
      <p:nvGrpSpPr>
        <p:cNvPr id="27" name="Shape 27"/>
        <p:cNvGrpSpPr/>
        <p:nvPr/>
      </p:nvGrpSpPr>
      <p:grpSpPr>
        <a:xfrm>
          <a:off x="0" y="0"/>
          <a:ext cx="0" cy="0"/>
          <a:chOff x="0" y="0"/>
          <a:chExt cx="0" cy="0"/>
        </a:xfrm>
      </p:grpSpPr>
      <p:sp>
        <p:nvSpPr>
          <p:cNvPr id="28" name="Google Shape;28;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0" name="Google Shape;30;p3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1" name="Google Shape;31;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ównanie" type="twoTxTwoObj">
  <p:cSld name="TWO_OBJECTS_WITH_TEXT">
    <p:spTree>
      <p:nvGrpSpPr>
        <p:cNvPr id="34" name="Shape 34"/>
        <p:cNvGrpSpPr/>
        <p:nvPr/>
      </p:nvGrpSpPr>
      <p:grpSpPr>
        <a:xfrm>
          <a:off x="0" y="0"/>
          <a:ext cx="0" cy="0"/>
          <a:chOff x="0" y="0"/>
          <a:chExt cx="0" cy="0"/>
        </a:xfrm>
      </p:grpSpPr>
      <p:sp>
        <p:nvSpPr>
          <p:cNvPr id="35" name="Google Shape;35;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7" name="Google Shape;37;p3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8" name="Google Shape;38;p3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9" name="Google Shape;39;p3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0" name="Google Shape;40;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type="blank">
  <p:cSld name="BLANK">
    <p:spTree>
      <p:nvGrpSpPr>
        <p:cNvPr id="43" name="Shape 43"/>
        <p:cNvGrpSpPr/>
        <p:nvPr/>
      </p:nvGrpSpPr>
      <p:grpSpPr>
        <a:xfrm>
          <a:off x="0" y="0"/>
          <a:ext cx="0" cy="0"/>
          <a:chOff x="0" y="0"/>
          <a:chExt cx="0" cy="0"/>
        </a:xfrm>
      </p:grpSpPr>
      <p:sp>
        <p:nvSpPr>
          <p:cNvPr id="44" name="Google Shape;44;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wartość z podpisem" type="objTx">
  <p:cSld name="OBJECT_WITH_CAPTION_TEXT">
    <p:spTree>
      <p:nvGrpSpPr>
        <p:cNvPr id="47" name="Shape 47"/>
        <p:cNvGrpSpPr/>
        <p:nvPr/>
      </p:nvGrpSpPr>
      <p:grpSpPr>
        <a:xfrm>
          <a:off x="0" y="0"/>
          <a:ext cx="0" cy="0"/>
          <a:chOff x="0" y="0"/>
          <a:chExt cx="0" cy="0"/>
        </a:xfrm>
      </p:grpSpPr>
      <p:sp>
        <p:nvSpPr>
          <p:cNvPr id="48" name="Google Shape;48;p3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3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0" name="Google Shape;50;p3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1" name="Google Shape;51;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type="secHead">
  <p:cSld name="SECTION_HEADER">
    <p:spTree>
      <p:nvGrpSpPr>
        <p:cNvPr id="54" name="Shape 54"/>
        <p:cNvGrpSpPr/>
        <p:nvPr/>
      </p:nvGrpSpPr>
      <p:grpSpPr>
        <a:xfrm>
          <a:off x="0" y="0"/>
          <a:ext cx="0" cy="0"/>
          <a:chOff x="0" y="0"/>
          <a:chExt cx="0" cy="0"/>
        </a:xfrm>
      </p:grpSpPr>
      <p:sp>
        <p:nvSpPr>
          <p:cNvPr id="55" name="Google Shape;55;p3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57" name="Google Shape;57;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lko tytuł" type="titleOnly">
  <p:cSld name="TITLE_ONLY">
    <p:spTree>
      <p:nvGrpSpPr>
        <p:cNvPr id="60" name="Shape 60"/>
        <p:cNvGrpSpPr/>
        <p:nvPr/>
      </p:nvGrpSpPr>
      <p:grpSpPr>
        <a:xfrm>
          <a:off x="0" y="0"/>
          <a:ext cx="0" cy="0"/>
          <a:chOff x="0" y="0"/>
          <a:chExt cx="0" cy="0"/>
        </a:xfrm>
      </p:grpSpPr>
      <p:sp>
        <p:nvSpPr>
          <p:cNvPr id="61" name="Google Shape;61;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az z podpisem" type="picTx">
  <p:cSld name="PICTURE_WITH_CAPTION_TEXT">
    <p:spTree>
      <p:nvGrpSpPr>
        <p:cNvPr id="65" name="Shape 65"/>
        <p:cNvGrpSpPr/>
        <p:nvPr/>
      </p:nvGrpSpPr>
      <p:grpSpPr>
        <a:xfrm>
          <a:off x="0" y="0"/>
          <a:ext cx="0" cy="0"/>
          <a:chOff x="0" y="0"/>
          <a:chExt cx="0" cy="0"/>
        </a:xfrm>
      </p:grpSpPr>
      <p:sp>
        <p:nvSpPr>
          <p:cNvPr id="66" name="Google Shape;66;p4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0"/>
          <p:cNvSpPr/>
          <p:nvPr>
            <p:ph idx="2" type="pic"/>
          </p:nvPr>
        </p:nvSpPr>
        <p:spPr>
          <a:xfrm>
            <a:off x="1792288" y="612775"/>
            <a:ext cx="5486400" cy="4114800"/>
          </a:xfrm>
          <a:prstGeom prst="rect">
            <a:avLst/>
          </a:prstGeom>
          <a:noFill/>
          <a:ln>
            <a:noFill/>
          </a:ln>
        </p:spPr>
      </p:sp>
      <p:sp>
        <p:nvSpPr>
          <p:cNvPr id="68" name="Google Shape;68;p4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0"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g"/><Relationship Id="rId4" Type="http://schemas.openxmlformats.org/officeDocument/2006/relationships/image" Target="../media/image6.jpg"/><Relationship Id="rId9" Type="http://schemas.openxmlformats.org/officeDocument/2006/relationships/image" Target="../media/image13.jpg"/><Relationship Id="rId5" Type="http://schemas.openxmlformats.org/officeDocument/2006/relationships/image" Target="../media/image9.jpg"/><Relationship Id="rId6" Type="http://schemas.openxmlformats.org/officeDocument/2006/relationships/image" Target="../media/image24.jpg"/><Relationship Id="rId7" Type="http://schemas.openxmlformats.org/officeDocument/2006/relationships/image" Target="../media/image14.jpg"/><Relationship Id="rId8"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0"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jpg"/><Relationship Id="rId4" Type="http://schemas.openxmlformats.org/officeDocument/2006/relationships/image" Target="../media/image8.jpg"/><Relationship Id="rId9" Type="http://schemas.openxmlformats.org/officeDocument/2006/relationships/image" Target="../media/image23.png"/><Relationship Id="rId5" Type="http://schemas.openxmlformats.org/officeDocument/2006/relationships/image" Target="../media/image3.jpg"/><Relationship Id="rId6" Type="http://schemas.openxmlformats.org/officeDocument/2006/relationships/image" Target="../media/image22.jpg"/><Relationship Id="rId7" Type="http://schemas.openxmlformats.org/officeDocument/2006/relationships/image" Target="../media/image10.jpg"/><Relationship Id="rId8"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linguapress.com/grammar/points/pointsindex.ht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www.cea.ulg.ac.be/eurocomgerm/texte/nl/index.php"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hyperlink" Target="https://zdb-katalog.de/title.xhtml?zdbid=2241906-8&amp;vol=2017" TargetMode="External"/><Relationship Id="rId4" Type="http://schemas.openxmlformats.org/officeDocument/2006/relationships/hyperlink" Target="http://www.cea.ulg.ac.be/eurocomgerm/texte/nl/index.php"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s://linguapress.com/grammar/points/pointsindex.htm"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hyperlink" Target="http://moodle.daad.d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descr="MaMlise-nagłówek-eng.jpg" id="89" name="Google Shape;89;p1"/>
          <p:cNvPicPr preferRelativeResize="0"/>
          <p:nvPr/>
        </p:nvPicPr>
        <p:blipFill rotWithShape="1">
          <a:blip r:embed="rId3">
            <a:alphaModFix/>
          </a:blip>
          <a:srcRect b="0" l="0" r="0" t="0"/>
          <a:stretch/>
        </p:blipFill>
        <p:spPr>
          <a:xfrm>
            <a:off x="7239" y="26328"/>
            <a:ext cx="9136761" cy="1817804"/>
          </a:xfrm>
          <a:prstGeom prst="rect">
            <a:avLst/>
          </a:prstGeom>
          <a:noFill/>
          <a:ln>
            <a:noFill/>
          </a:ln>
        </p:spPr>
      </p:pic>
      <p:sp>
        <p:nvSpPr>
          <p:cNvPr id="90" name="Google Shape;90;p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223150"/>
              <a:buFont typeface="Verdana"/>
              <a:buNone/>
            </a:pPr>
            <a:r>
              <a:rPr lang="en-GB">
                <a:latin typeface="Verdana"/>
                <a:ea typeface="Verdana"/>
                <a:cs typeface="Verdana"/>
                <a:sym typeface="Verdana"/>
              </a:rPr>
              <a:t>Foreign Language Teaching in Multilingual Contexts</a:t>
            </a:r>
            <a:endParaRPr sz="3600" cap="small">
              <a:latin typeface="Verdana"/>
              <a:ea typeface="Verdana"/>
              <a:cs typeface="Verdana"/>
              <a:sym typeface="Verdana"/>
            </a:endParaRPr>
          </a:p>
        </p:txBody>
      </p:sp>
      <p:sp>
        <p:nvSpPr>
          <p:cNvPr id="91" name="Google Shape;91;p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lnSpc>
                <a:spcPct val="100000"/>
              </a:lnSpc>
              <a:spcBef>
                <a:spcPts val="0"/>
              </a:spcBef>
              <a:spcAft>
                <a:spcPts val="0"/>
              </a:spcAft>
              <a:buClr>
                <a:srgbClr val="888888"/>
              </a:buClr>
              <a:buSzPct val="100000"/>
              <a:buNone/>
            </a:pPr>
            <a:r>
              <a:rPr lang="en-GB"/>
              <a:t>Workshop 4</a:t>
            </a:r>
            <a:endParaRPr/>
          </a:p>
          <a:p>
            <a:pPr indent="0" lvl="0" marL="0" rtl="0" algn="ctr">
              <a:lnSpc>
                <a:spcPct val="100000"/>
              </a:lnSpc>
              <a:spcBef>
                <a:spcPts val="0"/>
              </a:spcBef>
              <a:spcAft>
                <a:spcPts val="0"/>
              </a:spcAft>
              <a:buClr>
                <a:srgbClr val="888888"/>
              </a:buClr>
              <a:buSzPct val="100000"/>
              <a:buNone/>
            </a:pPr>
            <a:r>
              <a:t/>
            </a:r>
            <a:endParaRPr/>
          </a:p>
          <a:p>
            <a:pPr indent="0" lvl="0" marL="0" rtl="0" algn="ctr">
              <a:lnSpc>
                <a:spcPct val="100000"/>
              </a:lnSpc>
              <a:spcBef>
                <a:spcPts val="0"/>
              </a:spcBef>
              <a:spcAft>
                <a:spcPts val="0"/>
              </a:spcAft>
              <a:buClr>
                <a:srgbClr val="888888"/>
              </a:buClr>
              <a:buSzPct val="100000"/>
              <a:buNone/>
            </a:pPr>
            <a:r>
              <a:t/>
            </a:r>
            <a:endParaRPr/>
          </a:p>
          <a:p>
            <a:pPr indent="0" lvl="0" marL="0" rtl="0" algn="ctr">
              <a:lnSpc>
                <a:spcPct val="115000"/>
              </a:lnSpc>
              <a:spcBef>
                <a:spcPts val="400"/>
              </a:spcBef>
              <a:spcAft>
                <a:spcPts val="0"/>
              </a:spcAft>
              <a:buClr>
                <a:schemeClr val="dk1"/>
              </a:buClr>
              <a:buSzPct val="64705"/>
              <a:buNone/>
            </a:pPr>
            <a:r>
              <a:rPr lang="en-GB" sz="1700">
                <a:solidFill>
                  <a:schemeClr val="dk1"/>
                </a:solidFill>
              </a:rPr>
              <a:t>IO2 © 2023 by MaMLiSE is licensed under CC BY-NC-ND 4.0</a:t>
            </a:r>
            <a:endParaRPr/>
          </a:p>
        </p:txBody>
      </p:sp>
      <p:pic>
        <p:nvPicPr>
          <p:cNvPr descr="MaMlise-stopka.jpg" id="92" name="Google Shape;92;p1"/>
          <p:cNvPicPr preferRelativeResize="0"/>
          <p:nvPr/>
        </p:nvPicPr>
        <p:blipFill rotWithShape="1">
          <a:blip r:embed="rId4">
            <a:alphaModFix/>
          </a:blip>
          <a:srcRect b="0" l="0" r="0" t="0"/>
          <a:stretch/>
        </p:blipFill>
        <p:spPr>
          <a:xfrm>
            <a:off x="0" y="5681816"/>
            <a:ext cx="9144000" cy="11761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g2511caf0ded_1_5"/>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Language and meaning</a:t>
            </a:r>
            <a:endParaRPr>
              <a:latin typeface="Verdana"/>
              <a:ea typeface="Verdana"/>
              <a:cs typeface="Verdana"/>
              <a:sym typeface="Verdana"/>
            </a:endParaRPr>
          </a:p>
        </p:txBody>
      </p:sp>
      <p:sp>
        <p:nvSpPr>
          <p:cNvPr id="148" name="Google Shape;148;g2511caf0ded_1_5"/>
          <p:cNvSpPr txBox="1"/>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p>
            <a:pPr indent="0" lvl="0" marL="0" marR="0" rtl="0" algn="l">
              <a:lnSpc>
                <a:spcPct val="115000"/>
              </a:lnSpc>
              <a:spcBef>
                <a:spcPts val="440"/>
              </a:spcBef>
              <a:spcAft>
                <a:spcPts val="0"/>
              </a:spcAft>
              <a:buClr>
                <a:srgbClr val="000000"/>
              </a:buClr>
              <a:buSzPts val="2248"/>
              <a:buFont typeface="Arial"/>
              <a:buNone/>
            </a:pPr>
            <a:r>
              <a:rPr b="0" i="0" lang="en-GB" sz="2248" u="none" cap="none" strike="noStrike">
                <a:solidFill>
                  <a:schemeClr val="dk1"/>
                </a:solidFill>
                <a:latin typeface="Verdana"/>
                <a:ea typeface="Verdana"/>
                <a:cs typeface="Verdana"/>
                <a:sym typeface="Verdana"/>
              </a:rPr>
              <a:t>If you think of a bus, what comes to your mind?</a:t>
            </a:r>
            <a:endParaRPr b="0" i="0" sz="2248" u="none" cap="none" strike="noStrike">
              <a:solidFill>
                <a:schemeClr val="dk1"/>
              </a:solidFill>
              <a:latin typeface="Verdana"/>
              <a:ea typeface="Verdana"/>
              <a:cs typeface="Verdana"/>
              <a:sym typeface="Verdana"/>
            </a:endParaRPr>
          </a:p>
          <a:p>
            <a:pPr indent="0" lvl="0" marL="0" marR="0" rtl="0" algn="l">
              <a:lnSpc>
                <a:spcPct val="115000"/>
              </a:lnSpc>
              <a:spcBef>
                <a:spcPts val="440"/>
              </a:spcBef>
              <a:spcAft>
                <a:spcPts val="0"/>
              </a:spcAft>
              <a:buClr>
                <a:srgbClr val="000000"/>
              </a:buClr>
              <a:buSzPts val="2248"/>
              <a:buFont typeface="Arial"/>
              <a:buNone/>
            </a:pPr>
            <a:r>
              <a:t/>
            </a:r>
            <a:endParaRPr b="0" i="0" sz="2248" u="none" cap="none" strike="noStrike">
              <a:solidFill>
                <a:schemeClr val="dk1"/>
              </a:solidFill>
              <a:latin typeface="Verdana"/>
              <a:ea typeface="Verdana"/>
              <a:cs typeface="Verdana"/>
              <a:sym typeface="Verdana"/>
            </a:endParaRPr>
          </a:p>
          <a:p>
            <a:pPr indent="0" lvl="0" marL="0" marR="0" rtl="0" algn="l">
              <a:lnSpc>
                <a:spcPct val="115000"/>
              </a:lnSpc>
              <a:spcBef>
                <a:spcPts val="440"/>
              </a:spcBef>
              <a:spcAft>
                <a:spcPts val="0"/>
              </a:spcAft>
              <a:buClr>
                <a:srgbClr val="000000"/>
              </a:buClr>
              <a:buSzPts val="2248"/>
              <a:buFont typeface="Arial"/>
              <a:buNone/>
            </a:pPr>
            <a:r>
              <a:t/>
            </a:r>
            <a:endParaRPr b="0" i="0" sz="2248" u="none" cap="none" strike="noStrike">
              <a:solidFill>
                <a:schemeClr val="dk1"/>
              </a:solidFill>
              <a:latin typeface="Verdana"/>
              <a:ea typeface="Verdana"/>
              <a:cs typeface="Verdana"/>
              <a:sym typeface="Verdana"/>
            </a:endParaRPr>
          </a:p>
          <a:p>
            <a:pPr indent="0" lvl="0" marL="0" marR="0" rtl="0" algn="l">
              <a:lnSpc>
                <a:spcPct val="115000"/>
              </a:lnSpc>
              <a:spcBef>
                <a:spcPts val="440"/>
              </a:spcBef>
              <a:spcAft>
                <a:spcPts val="0"/>
              </a:spcAft>
              <a:buClr>
                <a:srgbClr val="000000"/>
              </a:buClr>
              <a:buSzPts val="2248"/>
              <a:buFont typeface="Arial"/>
              <a:buNone/>
            </a:pPr>
            <a:r>
              <a:t/>
            </a:r>
            <a:endParaRPr b="0" i="0" sz="2248" u="none" cap="none" strike="noStrike">
              <a:solidFill>
                <a:schemeClr val="dk1"/>
              </a:solidFill>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g2511caf0ded_1_10"/>
          <p:cNvPicPr preferRelativeResize="0"/>
          <p:nvPr/>
        </p:nvPicPr>
        <p:blipFill rotWithShape="1">
          <a:blip r:embed="rId3">
            <a:alphaModFix/>
          </a:blip>
          <a:srcRect b="7329" l="0" r="21947" t="0"/>
          <a:stretch/>
        </p:blipFill>
        <p:spPr>
          <a:xfrm>
            <a:off x="0" y="0"/>
            <a:ext cx="3333549" cy="2637525"/>
          </a:xfrm>
          <a:prstGeom prst="rect">
            <a:avLst/>
          </a:prstGeom>
          <a:noFill/>
          <a:ln>
            <a:noFill/>
          </a:ln>
        </p:spPr>
      </p:pic>
      <p:pic>
        <p:nvPicPr>
          <p:cNvPr id="155" name="Google Shape;155;g2511caf0ded_1_10"/>
          <p:cNvPicPr preferRelativeResize="0"/>
          <p:nvPr/>
        </p:nvPicPr>
        <p:blipFill rotWithShape="1">
          <a:blip r:embed="rId4">
            <a:alphaModFix/>
          </a:blip>
          <a:srcRect b="0" l="15650" r="23521" t="0"/>
          <a:stretch/>
        </p:blipFill>
        <p:spPr>
          <a:xfrm>
            <a:off x="0" y="2637525"/>
            <a:ext cx="2525850" cy="2767275"/>
          </a:xfrm>
          <a:prstGeom prst="rect">
            <a:avLst/>
          </a:prstGeom>
          <a:noFill/>
          <a:ln>
            <a:noFill/>
          </a:ln>
        </p:spPr>
      </p:pic>
      <p:pic>
        <p:nvPicPr>
          <p:cNvPr id="156" name="Google Shape;156;g2511caf0ded_1_10"/>
          <p:cNvPicPr preferRelativeResize="0"/>
          <p:nvPr/>
        </p:nvPicPr>
        <p:blipFill rotWithShape="1">
          <a:blip r:embed="rId5">
            <a:alphaModFix/>
          </a:blip>
          <a:srcRect b="0" l="0" r="52534" t="43126"/>
          <a:stretch/>
        </p:blipFill>
        <p:spPr>
          <a:xfrm>
            <a:off x="3142625" y="0"/>
            <a:ext cx="3637024" cy="2637525"/>
          </a:xfrm>
          <a:prstGeom prst="rect">
            <a:avLst/>
          </a:prstGeom>
          <a:noFill/>
          <a:ln>
            <a:noFill/>
          </a:ln>
        </p:spPr>
      </p:pic>
      <p:pic>
        <p:nvPicPr>
          <p:cNvPr id="157" name="Google Shape;157;g2511caf0ded_1_10"/>
          <p:cNvPicPr preferRelativeResize="0"/>
          <p:nvPr/>
        </p:nvPicPr>
        <p:blipFill rotWithShape="1">
          <a:blip r:embed="rId6">
            <a:alphaModFix/>
          </a:blip>
          <a:srcRect b="0" l="10178" r="39825" t="31095"/>
          <a:stretch/>
        </p:blipFill>
        <p:spPr>
          <a:xfrm>
            <a:off x="6755200" y="3185075"/>
            <a:ext cx="2388800" cy="2909299"/>
          </a:xfrm>
          <a:prstGeom prst="rect">
            <a:avLst/>
          </a:prstGeom>
          <a:noFill/>
          <a:ln>
            <a:noFill/>
          </a:ln>
        </p:spPr>
      </p:pic>
      <p:pic>
        <p:nvPicPr>
          <p:cNvPr id="158" name="Google Shape;158;g2511caf0ded_1_10"/>
          <p:cNvPicPr preferRelativeResize="0"/>
          <p:nvPr/>
        </p:nvPicPr>
        <p:blipFill rotWithShape="1">
          <a:blip r:embed="rId7">
            <a:alphaModFix/>
          </a:blip>
          <a:srcRect b="16696" l="0" r="5704" t="17957"/>
          <a:stretch/>
        </p:blipFill>
        <p:spPr>
          <a:xfrm>
            <a:off x="2525850" y="2637525"/>
            <a:ext cx="4253798" cy="1705100"/>
          </a:xfrm>
          <a:prstGeom prst="rect">
            <a:avLst/>
          </a:prstGeom>
          <a:noFill/>
          <a:ln>
            <a:noFill/>
          </a:ln>
        </p:spPr>
      </p:pic>
      <p:pic>
        <p:nvPicPr>
          <p:cNvPr id="159" name="Google Shape;159;g2511caf0ded_1_10"/>
          <p:cNvPicPr preferRelativeResize="0"/>
          <p:nvPr/>
        </p:nvPicPr>
        <p:blipFill rotWithShape="1">
          <a:blip r:embed="rId8">
            <a:alphaModFix/>
          </a:blip>
          <a:srcRect b="17685" l="0" r="10095" t="14548"/>
          <a:stretch/>
        </p:blipFill>
        <p:spPr>
          <a:xfrm>
            <a:off x="19800" y="4802050"/>
            <a:ext cx="2961299" cy="1292325"/>
          </a:xfrm>
          <a:prstGeom prst="rect">
            <a:avLst/>
          </a:prstGeom>
          <a:noFill/>
          <a:ln>
            <a:noFill/>
          </a:ln>
        </p:spPr>
      </p:pic>
      <p:pic>
        <p:nvPicPr>
          <p:cNvPr id="160" name="Google Shape;160;g2511caf0ded_1_10"/>
          <p:cNvPicPr preferRelativeResize="0"/>
          <p:nvPr/>
        </p:nvPicPr>
        <p:blipFill rotWithShape="1">
          <a:blip r:embed="rId9">
            <a:alphaModFix/>
          </a:blip>
          <a:srcRect b="0" l="0" r="17491" t="36049"/>
          <a:stretch/>
        </p:blipFill>
        <p:spPr>
          <a:xfrm>
            <a:off x="2525850" y="4342625"/>
            <a:ext cx="4253798" cy="1751750"/>
          </a:xfrm>
          <a:prstGeom prst="rect">
            <a:avLst/>
          </a:prstGeom>
          <a:noFill/>
          <a:ln>
            <a:noFill/>
          </a:ln>
        </p:spPr>
      </p:pic>
      <p:pic>
        <p:nvPicPr>
          <p:cNvPr id="161" name="Google Shape;161;g2511caf0ded_1_10"/>
          <p:cNvPicPr preferRelativeResize="0"/>
          <p:nvPr/>
        </p:nvPicPr>
        <p:blipFill rotWithShape="1">
          <a:blip r:embed="rId10">
            <a:alphaModFix/>
          </a:blip>
          <a:srcRect b="0" l="21577" r="28439" t="0"/>
          <a:stretch/>
        </p:blipFill>
        <p:spPr>
          <a:xfrm>
            <a:off x="6755200" y="0"/>
            <a:ext cx="2388800" cy="31850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2511caf0ded_1_22"/>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Language and meaning</a:t>
            </a:r>
            <a:endParaRPr>
              <a:latin typeface="Verdana"/>
              <a:ea typeface="Verdana"/>
              <a:cs typeface="Verdana"/>
              <a:sym typeface="Verdana"/>
            </a:endParaRPr>
          </a:p>
        </p:txBody>
      </p:sp>
      <p:sp>
        <p:nvSpPr>
          <p:cNvPr id="167" name="Google Shape;167;g2511caf0ded_1_22"/>
          <p:cNvSpPr txBox="1"/>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p>
            <a:pPr indent="0" lvl="0" marL="0" marR="0" rtl="0" algn="l">
              <a:lnSpc>
                <a:spcPct val="115000"/>
              </a:lnSpc>
              <a:spcBef>
                <a:spcPts val="440"/>
              </a:spcBef>
              <a:spcAft>
                <a:spcPts val="0"/>
              </a:spcAft>
              <a:buClr>
                <a:srgbClr val="000000"/>
              </a:buClr>
              <a:buSzPts val="2248"/>
              <a:buFont typeface="Arial"/>
              <a:buNone/>
            </a:pPr>
            <a:r>
              <a:rPr b="0" i="0" lang="en-GB" sz="2248" u="none" cap="none" strike="noStrike">
                <a:solidFill>
                  <a:schemeClr val="dk1"/>
                </a:solidFill>
                <a:latin typeface="Verdana"/>
                <a:ea typeface="Verdana"/>
                <a:cs typeface="Verdana"/>
                <a:sym typeface="Verdana"/>
              </a:rPr>
              <a:t>If you think of freedom, what comes to your mind?</a:t>
            </a:r>
            <a:endParaRPr b="0" i="0" sz="2248" u="none" cap="none" strike="noStrike">
              <a:solidFill>
                <a:schemeClr val="dk1"/>
              </a:solidFill>
              <a:latin typeface="Verdana"/>
              <a:ea typeface="Verdana"/>
              <a:cs typeface="Verdana"/>
              <a:sym typeface="Verdana"/>
            </a:endParaRPr>
          </a:p>
          <a:p>
            <a:pPr indent="0" lvl="0" marL="0" marR="0" rtl="0" algn="l">
              <a:lnSpc>
                <a:spcPct val="115000"/>
              </a:lnSpc>
              <a:spcBef>
                <a:spcPts val="440"/>
              </a:spcBef>
              <a:spcAft>
                <a:spcPts val="0"/>
              </a:spcAft>
              <a:buClr>
                <a:srgbClr val="000000"/>
              </a:buClr>
              <a:buSzPts val="2248"/>
              <a:buFont typeface="Arial"/>
              <a:buNone/>
            </a:pPr>
            <a:r>
              <a:t/>
            </a:r>
            <a:endParaRPr b="0" i="0" sz="2248" u="none" cap="none" strike="noStrike">
              <a:solidFill>
                <a:schemeClr val="dk1"/>
              </a:solidFill>
              <a:latin typeface="Verdana"/>
              <a:ea typeface="Verdana"/>
              <a:cs typeface="Verdana"/>
              <a:sym typeface="Verdana"/>
            </a:endParaRPr>
          </a:p>
          <a:p>
            <a:pPr indent="0" lvl="0" marL="0" marR="0" rtl="0" algn="l">
              <a:lnSpc>
                <a:spcPct val="115000"/>
              </a:lnSpc>
              <a:spcBef>
                <a:spcPts val="440"/>
              </a:spcBef>
              <a:spcAft>
                <a:spcPts val="0"/>
              </a:spcAft>
              <a:buClr>
                <a:srgbClr val="000000"/>
              </a:buClr>
              <a:buSzPts val="2248"/>
              <a:buFont typeface="Arial"/>
              <a:buNone/>
            </a:pPr>
            <a:r>
              <a:t/>
            </a:r>
            <a:endParaRPr b="0" i="0" sz="2248" u="none" cap="none" strike="noStrike">
              <a:solidFill>
                <a:schemeClr val="dk1"/>
              </a:solidFill>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g2511caf0ded_1_27"/>
          <p:cNvPicPr preferRelativeResize="0"/>
          <p:nvPr/>
        </p:nvPicPr>
        <p:blipFill rotWithShape="1">
          <a:blip r:embed="rId3">
            <a:alphaModFix/>
          </a:blip>
          <a:srcRect b="0" l="0" r="42289" t="0"/>
          <a:stretch/>
        </p:blipFill>
        <p:spPr>
          <a:xfrm>
            <a:off x="6417450" y="0"/>
            <a:ext cx="2726550" cy="2520299"/>
          </a:xfrm>
          <a:prstGeom prst="rect">
            <a:avLst/>
          </a:prstGeom>
          <a:noFill/>
          <a:ln>
            <a:noFill/>
          </a:ln>
        </p:spPr>
      </p:pic>
      <p:pic>
        <p:nvPicPr>
          <p:cNvPr id="174" name="Google Shape;174;g2511caf0ded_1_27"/>
          <p:cNvPicPr preferRelativeResize="0"/>
          <p:nvPr/>
        </p:nvPicPr>
        <p:blipFill rotWithShape="1">
          <a:blip r:embed="rId4">
            <a:alphaModFix/>
          </a:blip>
          <a:srcRect b="40997" l="0" r="0" t="4672"/>
          <a:stretch/>
        </p:blipFill>
        <p:spPr>
          <a:xfrm>
            <a:off x="2937050" y="2366425"/>
            <a:ext cx="6206950" cy="1290225"/>
          </a:xfrm>
          <a:prstGeom prst="rect">
            <a:avLst/>
          </a:prstGeom>
          <a:noFill/>
          <a:ln>
            <a:noFill/>
          </a:ln>
        </p:spPr>
      </p:pic>
      <p:pic>
        <p:nvPicPr>
          <p:cNvPr id="175" name="Google Shape;175;g2511caf0ded_1_27"/>
          <p:cNvPicPr preferRelativeResize="0"/>
          <p:nvPr/>
        </p:nvPicPr>
        <p:blipFill rotWithShape="1">
          <a:blip r:embed="rId5">
            <a:alphaModFix/>
          </a:blip>
          <a:srcRect b="0" l="0" r="0" t="0"/>
          <a:stretch/>
        </p:blipFill>
        <p:spPr>
          <a:xfrm>
            <a:off x="6975" y="2366425"/>
            <a:ext cx="2930074" cy="1943124"/>
          </a:xfrm>
          <a:prstGeom prst="rect">
            <a:avLst/>
          </a:prstGeom>
          <a:noFill/>
          <a:ln>
            <a:noFill/>
          </a:ln>
        </p:spPr>
      </p:pic>
      <p:pic>
        <p:nvPicPr>
          <p:cNvPr id="176" name="Google Shape;176;g2511caf0ded_1_27"/>
          <p:cNvPicPr preferRelativeResize="0"/>
          <p:nvPr/>
        </p:nvPicPr>
        <p:blipFill rotWithShape="1">
          <a:blip r:embed="rId6">
            <a:alphaModFix/>
          </a:blip>
          <a:srcRect b="0" l="0" r="15390" t="0"/>
          <a:stretch/>
        </p:blipFill>
        <p:spPr>
          <a:xfrm>
            <a:off x="0" y="0"/>
            <a:ext cx="3313200" cy="2366425"/>
          </a:xfrm>
          <a:prstGeom prst="rect">
            <a:avLst/>
          </a:prstGeom>
          <a:noFill/>
          <a:ln>
            <a:noFill/>
          </a:ln>
        </p:spPr>
      </p:pic>
      <p:pic>
        <p:nvPicPr>
          <p:cNvPr id="177" name="Google Shape;177;g2511caf0ded_1_27"/>
          <p:cNvPicPr preferRelativeResize="0"/>
          <p:nvPr/>
        </p:nvPicPr>
        <p:blipFill rotWithShape="1">
          <a:blip r:embed="rId7">
            <a:alphaModFix/>
          </a:blip>
          <a:srcRect b="0" l="0" r="0" t="26420"/>
          <a:stretch/>
        </p:blipFill>
        <p:spPr>
          <a:xfrm>
            <a:off x="5330725" y="3656650"/>
            <a:ext cx="3813274" cy="2520299"/>
          </a:xfrm>
          <a:prstGeom prst="rect">
            <a:avLst/>
          </a:prstGeom>
          <a:noFill/>
          <a:ln>
            <a:noFill/>
          </a:ln>
        </p:spPr>
      </p:pic>
      <p:pic>
        <p:nvPicPr>
          <p:cNvPr id="178" name="Google Shape;178;g2511caf0ded_1_27"/>
          <p:cNvPicPr preferRelativeResize="0"/>
          <p:nvPr/>
        </p:nvPicPr>
        <p:blipFill rotWithShape="1">
          <a:blip r:embed="rId8">
            <a:alphaModFix/>
          </a:blip>
          <a:srcRect b="2095" l="15153" r="0" t="0"/>
          <a:stretch/>
        </p:blipFill>
        <p:spPr>
          <a:xfrm>
            <a:off x="3212750" y="25500"/>
            <a:ext cx="3204701" cy="2316900"/>
          </a:xfrm>
          <a:prstGeom prst="rect">
            <a:avLst/>
          </a:prstGeom>
          <a:noFill/>
          <a:ln>
            <a:noFill/>
          </a:ln>
        </p:spPr>
      </p:pic>
      <p:pic>
        <p:nvPicPr>
          <p:cNvPr id="179" name="Google Shape;179;g2511caf0ded_1_27"/>
          <p:cNvPicPr preferRelativeResize="0"/>
          <p:nvPr/>
        </p:nvPicPr>
        <p:blipFill rotWithShape="1">
          <a:blip r:embed="rId9">
            <a:alphaModFix/>
          </a:blip>
          <a:srcRect b="0" l="0" r="0" t="0"/>
          <a:stretch/>
        </p:blipFill>
        <p:spPr>
          <a:xfrm>
            <a:off x="6975" y="4111850"/>
            <a:ext cx="3259174" cy="2159201"/>
          </a:xfrm>
          <a:prstGeom prst="rect">
            <a:avLst/>
          </a:prstGeom>
          <a:noFill/>
          <a:ln>
            <a:noFill/>
          </a:ln>
        </p:spPr>
      </p:pic>
      <p:pic>
        <p:nvPicPr>
          <p:cNvPr id="180" name="Google Shape;180;g2511caf0ded_1_27"/>
          <p:cNvPicPr preferRelativeResize="0"/>
          <p:nvPr/>
        </p:nvPicPr>
        <p:blipFill rotWithShape="1">
          <a:blip r:embed="rId10">
            <a:alphaModFix/>
          </a:blip>
          <a:srcRect b="16236" l="0" r="0" t="22862"/>
          <a:stretch/>
        </p:blipFill>
        <p:spPr>
          <a:xfrm>
            <a:off x="2937050" y="3656650"/>
            <a:ext cx="2930074" cy="25202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2511caf0ded_1_39"/>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Multilingual speakers</a:t>
            </a:r>
            <a:endParaRPr>
              <a:latin typeface="Verdana"/>
              <a:ea typeface="Verdana"/>
              <a:cs typeface="Verdana"/>
              <a:sym typeface="Verdana"/>
            </a:endParaRPr>
          </a:p>
        </p:txBody>
      </p:sp>
      <p:sp>
        <p:nvSpPr>
          <p:cNvPr id="186" name="Google Shape;186;g2511caf0ded_1_39"/>
          <p:cNvSpPr txBox="1"/>
          <p:nvPr/>
        </p:nvSpPr>
        <p:spPr>
          <a:xfrm>
            <a:off x="457200" y="1600200"/>
            <a:ext cx="8229600" cy="45261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115000"/>
              </a:lnSpc>
              <a:spcBef>
                <a:spcPts val="440"/>
              </a:spcBef>
              <a:spcAft>
                <a:spcPts val="0"/>
              </a:spcAft>
              <a:buClr>
                <a:srgbClr val="000000"/>
              </a:buClr>
              <a:buSzPts val="2048"/>
              <a:buFont typeface="Arial"/>
              <a:buNone/>
            </a:pPr>
            <a:r>
              <a:rPr b="0" i="0" lang="en-GB" sz="2048" u="none" cap="none" strike="noStrike">
                <a:solidFill>
                  <a:schemeClr val="dk1"/>
                </a:solidFill>
                <a:latin typeface="Verdana"/>
                <a:ea typeface="Verdana"/>
                <a:cs typeface="Verdana"/>
                <a:sym typeface="Verdana"/>
              </a:rPr>
              <a:t>How we understand words is influenced by our experiences, and languages develop under the influence of social situations. Accordingly, being multilingual does not only mean to know the structure and vocabulary of more than one language but also to act in the respective linguistic and social environment.</a:t>
            </a:r>
            <a:endParaRPr b="0" i="0" sz="2048" u="none" cap="none" strike="noStrike">
              <a:solidFill>
                <a:schemeClr val="dk1"/>
              </a:solidFill>
              <a:latin typeface="Verdana"/>
              <a:ea typeface="Verdana"/>
              <a:cs typeface="Verdana"/>
              <a:sym typeface="Verdana"/>
            </a:endParaRPr>
          </a:p>
          <a:p>
            <a:pPr indent="0" lvl="0" marL="914400" marR="0" rtl="0" algn="l">
              <a:lnSpc>
                <a:spcPct val="115000"/>
              </a:lnSpc>
              <a:spcBef>
                <a:spcPts val="440"/>
              </a:spcBef>
              <a:spcAft>
                <a:spcPts val="0"/>
              </a:spcAft>
              <a:buClr>
                <a:srgbClr val="000000"/>
              </a:buClr>
              <a:buSzPts val="2048"/>
              <a:buFont typeface="Arial"/>
              <a:buNone/>
            </a:pPr>
            <a:r>
              <a:t/>
            </a:r>
            <a:endParaRPr b="0" i="0" sz="2048" u="none" cap="none" strike="noStrike">
              <a:solidFill>
                <a:schemeClr val="dk1"/>
              </a:solidFill>
              <a:latin typeface="Verdana"/>
              <a:ea typeface="Verdana"/>
              <a:cs typeface="Verdana"/>
              <a:sym typeface="Verdana"/>
            </a:endParaRPr>
          </a:p>
          <a:p>
            <a:pPr indent="0" lvl="0" marL="457200" marR="0" rtl="0" algn="l">
              <a:lnSpc>
                <a:spcPct val="115000"/>
              </a:lnSpc>
              <a:spcBef>
                <a:spcPts val="440"/>
              </a:spcBef>
              <a:spcAft>
                <a:spcPts val="0"/>
              </a:spcAft>
              <a:buClr>
                <a:srgbClr val="000000"/>
              </a:buClr>
              <a:buSzPts val="2048"/>
              <a:buFont typeface="Arial"/>
              <a:buNone/>
            </a:pPr>
            <a:r>
              <a:rPr b="0" i="0" lang="en-GB" sz="2048" u="none" cap="none" strike="noStrike">
                <a:solidFill>
                  <a:schemeClr val="dk1"/>
                </a:solidFill>
                <a:latin typeface="Verdana"/>
                <a:ea typeface="Verdana"/>
                <a:cs typeface="Verdana"/>
                <a:sym typeface="Verdana"/>
              </a:rPr>
              <a:t>“The ability to operate between languages is not an exercise in playful polyglottism or inconsequential </a:t>
            </a:r>
            <a:r>
              <a:rPr b="0" i="0" lang="en-GB" sz="2048" u="none" cap="none" strike="noStrike">
                <a:solidFill>
                  <a:schemeClr val="dk1"/>
                </a:solidFill>
                <a:latin typeface="Verdana"/>
                <a:ea typeface="Verdana"/>
                <a:cs typeface="Verdana"/>
                <a:sym typeface="Verdana"/>
                <a:extLst>
                  <a:ext uri="http://customooxmlschemas.google.com/">
                    <go:slidesCustomData xmlns:go="http://customooxmlschemas.google.com/" textRoundtripDataId="17"/>
                  </a:ext>
                </a:extLst>
              </a:rPr>
              <a:t>code switching</a:t>
            </a:r>
            <a:r>
              <a:rPr b="0" i="0" lang="en-GB" sz="2048" u="none" cap="none" strike="noStrike">
                <a:solidFill>
                  <a:schemeClr val="dk1"/>
                </a:solidFill>
                <a:latin typeface="Verdana"/>
                <a:ea typeface="Verdana"/>
                <a:cs typeface="Verdana"/>
                <a:sym typeface="Verdana"/>
              </a:rPr>
              <a:t>. It is the much more risky circulation of values across historical and ideological time scales, the negotiation of non-negotiable identities and beliefs” (Kramsch 2010: 18).</a:t>
            </a:r>
            <a:endParaRPr b="0" i="0" sz="2048" u="none" cap="none" strike="noStrike">
              <a:solidFill>
                <a:schemeClr val="dk1"/>
              </a:solidFill>
              <a:latin typeface="Verdana"/>
              <a:ea typeface="Verdana"/>
              <a:cs typeface="Verdana"/>
              <a:sym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24c1721eba6_0_0"/>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The monolingual norm in multilingualism</a:t>
            </a:r>
            <a:endParaRPr>
              <a:latin typeface="Verdana"/>
              <a:ea typeface="Verdana"/>
              <a:cs typeface="Verdana"/>
              <a:sym typeface="Verdana"/>
            </a:endParaRPr>
          </a:p>
        </p:txBody>
      </p:sp>
      <p:sp>
        <p:nvSpPr>
          <p:cNvPr id="192" name="Google Shape;192;g24c1721eba6_0_0"/>
          <p:cNvSpPr txBox="1"/>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p>
            <a:pPr indent="-374650" lvl="0" marL="457200" marR="0" rtl="0" algn="l">
              <a:lnSpc>
                <a:spcPct val="100000"/>
              </a:lnSpc>
              <a:spcBef>
                <a:spcPts val="1000"/>
              </a:spcBef>
              <a:spcAft>
                <a:spcPts val="0"/>
              </a:spcAft>
              <a:buClr>
                <a:schemeClr val="dk1"/>
              </a:buClr>
              <a:buSzPts val="2300"/>
              <a:buFont typeface="Verdana"/>
              <a:buChar char="●"/>
            </a:pPr>
            <a:r>
              <a:rPr b="0" i="0" lang="en-GB" sz="2300" u="none" cap="none" strike="noStrike">
                <a:solidFill>
                  <a:schemeClr val="dk1"/>
                </a:solidFill>
                <a:latin typeface="Verdana"/>
                <a:ea typeface="Verdana"/>
                <a:cs typeface="Verdana"/>
                <a:sym typeface="Verdana"/>
              </a:rPr>
              <a:t>Monolingual bias in Linguistics, Second Language Acquisition Research (SLA) and Foreign Language Teaching (Cook 1992: 577; Kramsch 2000)</a:t>
            </a:r>
            <a:br>
              <a:rPr b="0" i="0" lang="en-GB" sz="2300" u="none" cap="none" strike="noStrike">
                <a:solidFill>
                  <a:schemeClr val="dk1"/>
                </a:solidFill>
                <a:latin typeface="Verdana"/>
                <a:ea typeface="Verdana"/>
                <a:cs typeface="Verdana"/>
                <a:sym typeface="Verdana"/>
              </a:rPr>
            </a:br>
            <a:endParaRPr b="0" i="0" sz="2300" u="none" cap="none" strike="noStrike">
              <a:solidFill>
                <a:schemeClr val="dk1"/>
              </a:solidFill>
              <a:latin typeface="Verdana"/>
              <a:ea typeface="Verdana"/>
              <a:cs typeface="Verdana"/>
              <a:sym typeface="Verdana"/>
            </a:endParaRPr>
          </a:p>
          <a:p>
            <a:pPr indent="-374650" lvl="0" marL="457200" marR="0" rtl="0" algn="l">
              <a:lnSpc>
                <a:spcPct val="100000"/>
              </a:lnSpc>
              <a:spcBef>
                <a:spcPts val="0"/>
              </a:spcBef>
              <a:spcAft>
                <a:spcPts val="0"/>
              </a:spcAft>
              <a:buClr>
                <a:schemeClr val="dk1"/>
              </a:buClr>
              <a:buSzPts val="2300"/>
              <a:buFont typeface="Verdana"/>
              <a:buChar char="●"/>
            </a:pPr>
            <a:r>
              <a:rPr b="0" i="0" lang="en-GB" sz="2300" u="none" cap="none" strike="noStrike">
                <a:solidFill>
                  <a:schemeClr val="dk1"/>
                </a:solidFill>
                <a:latin typeface="Verdana"/>
                <a:ea typeface="Verdana"/>
                <a:cs typeface="Verdana"/>
                <a:sym typeface="Verdana"/>
              </a:rPr>
              <a:t>Many key concepts in SLA such as the ‘native speaker’ and the ‘learner’ perpetuate “an analytic mindset that elevates an idealized 'native' speaker above a stereotypicalized 'nonnative', while viewing the latter as a deficient communicator, limited by an underdeveloped communicative competence” (Firth &amp; Wagner 1997: 285).</a:t>
            </a:r>
            <a:endParaRPr b="0" i="0" sz="2300" u="none" cap="none" strike="noStrike">
              <a:solidFill>
                <a:schemeClr val="dk1"/>
              </a:solidFill>
              <a:latin typeface="Verdana"/>
              <a:ea typeface="Verdana"/>
              <a:cs typeface="Verdana"/>
              <a:sym typeface="Verdana"/>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1e47663701c_0_10"/>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The monolingual norm in multilingualism</a:t>
            </a:r>
            <a:endParaRPr>
              <a:latin typeface="Verdana"/>
              <a:ea typeface="Verdana"/>
              <a:cs typeface="Verdana"/>
              <a:sym typeface="Verdana"/>
            </a:endParaRPr>
          </a:p>
        </p:txBody>
      </p:sp>
      <p:sp>
        <p:nvSpPr>
          <p:cNvPr id="198" name="Google Shape;198;g1e47663701c_0_10"/>
          <p:cNvSpPr txBox="1"/>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a:p>
            <a:pPr indent="-374650" lvl="0" marL="457200" marR="0" rtl="0" algn="l">
              <a:lnSpc>
                <a:spcPct val="100000"/>
              </a:lnSpc>
              <a:spcBef>
                <a:spcPts val="1000"/>
              </a:spcBef>
              <a:spcAft>
                <a:spcPts val="0"/>
              </a:spcAft>
              <a:buClr>
                <a:schemeClr val="dk1"/>
              </a:buClr>
              <a:buSzPts val="2300"/>
              <a:buFont typeface="Verdana"/>
              <a:buChar char="●"/>
            </a:pPr>
            <a:r>
              <a:rPr b="0" i="0" lang="en-GB" sz="2300" u="none" cap="none" strike="noStrike">
                <a:solidFill>
                  <a:schemeClr val="dk1"/>
                </a:solidFill>
                <a:latin typeface="Verdana"/>
                <a:ea typeface="Verdana"/>
                <a:cs typeface="Verdana"/>
                <a:sym typeface="Verdana"/>
              </a:rPr>
              <a:t>These mindsets are historically situated (</a:t>
            </a:r>
            <a:r>
              <a:rPr b="0" i="0" lang="en-GB" sz="23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18"/>
                  </a:ext>
                </a:extLst>
              </a:rPr>
              <a:t>Belz 2003: 211</a:t>
            </a:r>
            <a:r>
              <a:rPr b="0" i="0" lang="en-GB" sz="2300" u="none" cap="none" strike="noStrike">
                <a:solidFill>
                  <a:schemeClr val="dk1"/>
                </a:solidFill>
                <a:latin typeface="Verdana"/>
                <a:ea typeface="Verdana"/>
                <a:cs typeface="Verdana"/>
                <a:sym typeface="Verdana"/>
              </a:rPr>
              <a:t>) and in the European context closely linked with the founding of the nation states in the 19th century.</a:t>
            </a:r>
            <a:br>
              <a:rPr b="0" i="0" lang="en-GB" sz="2300" u="none" cap="none" strike="noStrike">
                <a:solidFill>
                  <a:schemeClr val="dk1"/>
                </a:solidFill>
                <a:latin typeface="Verdana"/>
                <a:ea typeface="Verdana"/>
                <a:cs typeface="Verdana"/>
                <a:sym typeface="Verdana"/>
              </a:rPr>
            </a:br>
            <a:endParaRPr b="0" i="0" sz="2300" u="none" cap="none" strike="noStrike">
              <a:solidFill>
                <a:schemeClr val="dk1"/>
              </a:solidFill>
              <a:latin typeface="Verdana"/>
              <a:ea typeface="Verdana"/>
              <a:cs typeface="Verdana"/>
              <a:sym typeface="Verdana"/>
            </a:endParaRPr>
          </a:p>
          <a:p>
            <a:pPr indent="-374650" lvl="0" marL="457200" marR="0" rtl="0" algn="l">
              <a:lnSpc>
                <a:spcPct val="100000"/>
              </a:lnSpc>
              <a:spcBef>
                <a:spcPts val="0"/>
              </a:spcBef>
              <a:spcAft>
                <a:spcPts val="0"/>
              </a:spcAft>
              <a:buClr>
                <a:schemeClr val="dk1"/>
              </a:buClr>
              <a:buSzPts val="2300"/>
              <a:buFont typeface="Verdana"/>
              <a:buChar char="●"/>
            </a:pPr>
            <a:r>
              <a:rPr b="0" i="0" lang="en-GB" sz="2300" u="none" cap="none" strike="noStrike">
                <a:solidFill>
                  <a:schemeClr val="dk1"/>
                </a:solidFill>
                <a:latin typeface="Verdana"/>
                <a:ea typeface="Verdana"/>
                <a:cs typeface="Verdana"/>
                <a:sym typeface="Verdana"/>
              </a:rPr>
              <a:t>Multilingualism is often conceptualized as “parallel monolingualism” (Heller 1999: 5) instead of multilingual repertoires (Fishman 1967; Grosjean 1989).</a:t>
            </a:r>
            <a:endParaRPr b="0" i="0" sz="2300" u="none" cap="none" strike="noStrike">
              <a:solidFill>
                <a:schemeClr val="dk1"/>
              </a:solidFill>
              <a:latin typeface="Verdana"/>
              <a:ea typeface="Verdana"/>
              <a:cs typeface="Verdana"/>
              <a:sym typeface="Verdan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20f7d8ef719_6_0"/>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The “native speaker”</a:t>
            </a:r>
            <a:r>
              <a:rPr i="1" lang="en-GB">
                <a:latin typeface="Verdana"/>
                <a:ea typeface="Verdana"/>
                <a:cs typeface="Verdana"/>
                <a:sym typeface="Verdana"/>
              </a:rPr>
              <a:t> </a:t>
            </a:r>
            <a:r>
              <a:rPr lang="en-GB">
                <a:latin typeface="Verdana"/>
                <a:ea typeface="Verdana"/>
                <a:cs typeface="Verdana"/>
                <a:sym typeface="Verdana"/>
              </a:rPr>
              <a:t>as a model in FLT?</a:t>
            </a:r>
            <a:endParaRPr>
              <a:latin typeface="Verdana"/>
              <a:ea typeface="Verdana"/>
              <a:cs typeface="Verdana"/>
              <a:sym typeface="Verdana"/>
            </a:endParaRPr>
          </a:p>
        </p:txBody>
      </p:sp>
      <p:sp>
        <p:nvSpPr>
          <p:cNvPr id="204" name="Google Shape;204;g20f7d8ef719_6_0"/>
          <p:cNvSpPr txBox="1"/>
          <p:nvPr/>
        </p:nvSpPr>
        <p:spPr>
          <a:xfrm>
            <a:off x="457200" y="1600200"/>
            <a:ext cx="8229600" cy="4526100"/>
          </a:xfrm>
          <a:prstGeom prst="rect">
            <a:avLst/>
          </a:prstGeom>
          <a:noFill/>
          <a:ln>
            <a:noFill/>
          </a:ln>
        </p:spPr>
        <p:txBody>
          <a:bodyPr anchorCtr="0" anchor="t" bIns="45700" lIns="91425" spcFirstLastPara="1" rIns="91425" wrap="square" tIns="45700">
            <a:normAutofit fontScale="55000" lnSpcReduction="20000"/>
          </a:bodyPr>
          <a:lstStyle/>
          <a:p>
            <a:pPr indent="0" lvl="0" marL="0" marR="0" rtl="0" algn="l">
              <a:lnSpc>
                <a:spcPct val="150000"/>
              </a:lnSpc>
              <a:spcBef>
                <a:spcPts val="440"/>
              </a:spcBef>
              <a:spcAft>
                <a:spcPts val="0"/>
              </a:spcAft>
              <a:buClr>
                <a:srgbClr val="000000"/>
              </a:buClr>
              <a:buSzPct val="80912"/>
              <a:buFont typeface="Arial"/>
              <a:buNone/>
            </a:pPr>
            <a:r>
              <a:rPr b="0" i="0" lang="en-GB" sz="3460" u="none" cap="none" strike="noStrike">
                <a:solidFill>
                  <a:schemeClr val="dk1"/>
                </a:solidFill>
                <a:latin typeface="Verdana"/>
                <a:ea typeface="Verdana"/>
                <a:cs typeface="Verdana"/>
                <a:sym typeface="Verdana"/>
              </a:rPr>
              <a:t>Please discuss the following questions with a partner:</a:t>
            </a:r>
            <a:endParaRPr b="0" i="0" sz="3460" u="none" cap="none" strike="noStrike">
              <a:solidFill>
                <a:schemeClr val="dk1"/>
              </a:solidFill>
              <a:latin typeface="Verdana"/>
              <a:ea typeface="Verdana"/>
              <a:cs typeface="Verdana"/>
              <a:sym typeface="Verdana"/>
            </a:endParaRPr>
          </a:p>
          <a:p>
            <a:pPr indent="-349459" lvl="0" marL="457200" marR="0" rtl="0" algn="l">
              <a:lnSpc>
                <a:spcPct val="150000"/>
              </a:lnSpc>
              <a:spcBef>
                <a:spcPts val="440"/>
              </a:spcBef>
              <a:spcAft>
                <a:spcPts val="0"/>
              </a:spcAft>
              <a:buClr>
                <a:schemeClr val="dk1"/>
              </a:buClr>
              <a:buSzPct val="100000"/>
              <a:buFont typeface="Verdana"/>
              <a:buChar char="●"/>
            </a:pPr>
            <a:r>
              <a:rPr b="0" i="0" lang="en-GB" sz="3460" u="none" cap="none" strike="noStrike">
                <a:solidFill>
                  <a:schemeClr val="dk1"/>
                </a:solidFill>
                <a:latin typeface="Verdana"/>
                <a:ea typeface="Verdana"/>
                <a:cs typeface="Verdana"/>
                <a:sym typeface="Verdana"/>
              </a:rPr>
              <a:t>Think of the situation at your school/institution: are categories such as “native” and “non-native” foreign speakers used among language teachers? Are there any specific tasks/roles that some teachers take on while others might not?</a:t>
            </a:r>
            <a:endParaRPr b="0" i="0" sz="3460" u="none" cap="none" strike="noStrike">
              <a:solidFill>
                <a:schemeClr val="dk1"/>
              </a:solidFill>
              <a:latin typeface="Verdana"/>
              <a:ea typeface="Verdana"/>
              <a:cs typeface="Verdana"/>
              <a:sym typeface="Verdana"/>
            </a:endParaRPr>
          </a:p>
          <a:p>
            <a:pPr indent="-349459" lvl="0" marL="457200" marR="0" rtl="0" algn="l">
              <a:lnSpc>
                <a:spcPct val="150000"/>
              </a:lnSpc>
              <a:spcBef>
                <a:spcPts val="0"/>
              </a:spcBef>
              <a:spcAft>
                <a:spcPts val="0"/>
              </a:spcAft>
              <a:buClr>
                <a:schemeClr val="dk1"/>
              </a:buClr>
              <a:buSzPct val="100000"/>
              <a:buFont typeface="Verdana"/>
              <a:buChar char="●"/>
            </a:pPr>
            <a:r>
              <a:rPr b="0" i="0" lang="en-GB" sz="3460" u="none" cap="none" strike="noStrike">
                <a:solidFill>
                  <a:schemeClr val="dk1"/>
                </a:solidFill>
                <a:highlight>
                  <a:srgbClr val="FFFFFF"/>
                </a:highlight>
                <a:latin typeface="Verdana"/>
                <a:ea typeface="Verdana"/>
                <a:cs typeface="Verdana"/>
                <a:sym typeface="Verdana"/>
              </a:rPr>
              <a:t>What are the students' expectations regarding the teachers' language profiles?</a:t>
            </a:r>
            <a:endParaRPr b="0" i="0" sz="3460" u="none" cap="none" strike="noStrike">
              <a:solidFill>
                <a:schemeClr val="dk1"/>
              </a:solidFill>
              <a:latin typeface="Verdana"/>
              <a:ea typeface="Verdana"/>
              <a:cs typeface="Verdana"/>
              <a:sym typeface="Verdana"/>
            </a:endParaRPr>
          </a:p>
          <a:p>
            <a:pPr indent="-349459" lvl="0" marL="457200" marR="0" rtl="0" algn="l">
              <a:lnSpc>
                <a:spcPct val="150000"/>
              </a:lnSpc>
              <a:spcBef>
                <a:spcPts val="0"/>
              </a:spcBef>
              <a:spcAft>
                <a:spcPts val="0"/>
              </a:spcAft>
              <a:buClr>
                <a:schemeClr val="dk1"/>
              </a:buClr>
              <a:buSzPct val="100000"/>
              <a:buFont typeface="Verdana"/>
              <a:buChar char="●"/>
            </a:pPr>
            <a:r>
              <a:rPr b="0" i="0" lang="en-GB" sz="3460" u="none" cap="none" strike="noStrike">
                <a:solidFill>
                  <a:schemeClr val="dk1"/>
                </a:solidFill>
                <a:latin typeface="Verdana"/>
                <a:ea typeface="Verdana"/>
                <a:cs typeface="Verdana"/>
                <a:sym typeface="Verdana"/>
              </a:rPr>
              <a:t>If you are teaching your “native” language: do you remember a particular experience in class that made you doubt your own “native” language?</a:t>
            </a:r>
            <a:endParaRPr b="0" i="0" sz="2700" u="none" cap="none" strike="noStrike">
              <a:solidFill>
                <a:schemeClr val="dk1"/>
              </a:solidFill>
              <a:latin typeface="Verdana"/>
              <a:ea typeface="Verdana"/>
              <a:cs typeface="Verdana"/>
              <a:sym typeface="Verdana"/>
            </a:endParaRPr>
          </a:p>
          <a:p>
            <a:pPr indent="0" lvl="0" marL="457200" marR="0" rtl="0" algn="l">
              <a:lnSpc>
                <a:spcPct val="150000"/>
              </a:lnSpc>
              <a:spcBef>
                <a:spcPts val="440"/>
              </a:spcBef>
              <a:spcAft>
                <a:spcPts val="0"/>
              </a:spcAft>
              <a:buClr>
                <a:srgbClr val="000000"/>
              </a:buClr>
              <a:buSzPct val="100000"/>
              <a:buFont typeface="Arial"/>
              <a:buNone/>
            </a:pPr>
            <a:r>
              <a:t/>
            </a:r>
            <a:endParaRPr b="0" i="0" sz="2040" u="none" cap="none" strike="noStrike">
              <a:solidFill>
                <a:schemeClr val="dk1"/>
              </a:solidFill>
              <a:latin typeface="Verdana"/>
              <a:ea typeface="Verdana"/>
              <a:cs typeface="Verdana"/>
              <a:sym typeface="Verdan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2512437830b_0_0"/>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The “native speaker”</a:t>
            </a:r>
            <a:r>
              <a:rPr i="1" lang="en-GB">
                <a:latin typeface="Verdana"/>
                <a:ea typeface="Verdana"/>
                <a:cs typeface="Verdana"/>
                <a:sym typeface="Verdana"/>
              </a:rPr>
              <a:t> </a:t>
            </a:r>
            <a:r>
              <a:rPr lang="en-GB">
                <a:latin typeface="Verdana"/>
                <a:ea typeface="Verdana"/>
                <a:cs typeface="Verdana"/>
                <a:sym typeface="Verdana"/>
              </a:rPr>
              <a:t>as a model in FLT?</a:t>
            </a:r>
            <a:endParaRPr>
              <a:latin typeface="Verdana"/>
              <a:ea typeface="Verdana"/>
              <a:cs typeface="Verdana"/>
              <a:sym typeface="Verdana"/>
            </a:endParaRPr>
          </a:p>
        </p:txBody>
      </p:sp>
      <p:sp>
        <p:nvSpPr>
          <p:cNvPr id="210" name="Google Shape;210;g2512437830b_0_0"/>
          <p:cNvSpPr txBox="1"/>
          <p:nvPr/>
        </p:nvSpPr>
        <p:spPr>
          <a:xfrm>
            <a:off x="457200" y="1600200"/>
            <a:ext cx="8229600" cy="4526100"/>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l">
              <a:lnSpc>
                <a:spcPct val="150000"/>
              </a:lnSpc>
              <a:spcBef>
                <a:spcPts val="440"/>
              </a:spcBef>
              <a:spcAft>
                <a:spcPts val="0"/>
              </a:spcAft>
              <a:buClr>
                <a:srgbClr val="000000"/>
              </a:buClr>
              <a:buSzPct val="100000"/>
              <a:buFont typeface="Arial"/>
              <a:buNone/>
            </a:pPr>
            <a:r>
              <a:rPr b="0" i="0" lang="en-GB" sz="2700" u="none" cap="none" strike="noStrike">
                <a:solidFill>
                  <a:schemeClr val="dk1"/>
                </a:solidFill>
                <a:latin typeface="Verdana"/>
                <a:ea typeface="Verdana"/>
                <a:cs typeface="Verdana"/>
                <a:sym typeface="Verdana"/>
              </a:rPr>
              <a:t>Please think about the following question</a:t>
            </a:r>
            <a:r>
              <a:rPr b="0" i="0" lang="en-GB" sz="27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19"/>
                  </a:ext>
                </a:extLst>
              </a:rPr>
              <a:t>:</a:t>
            </a:r>
            <a:endParaRPr b="0" i="0" sz="27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ct val="100000"/>
              <a:buFont typeface="Arial"/>
              <a:buNone/>
            </a:pPr>
            <a:r>
              <a:rPr b="0" i="0" lang="en-GB" sz="2700" u="none" cap="none" strike="noStrike">
                <a:solidFill>
                  <a:schemeClr val="dk1"/>
                </a:solidFill>
                <a:latin typeface="Verdana"/>
                <a:ea typeface="Verdana"/>
                <a:cs typeface="Verdana"/>
                <a:sym typeface="Verdana"/>
              </a:rPr>
              <a:t>What range of linguistic competence have you seen or experienced in “native speakers” of your first language?</a:t>
            </a:r>
            <a:endParaRPr b="0" i="0" sz="27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ct val="100000"/>
              <a:buFont typeface="Arial"/>
              <a:buNone/>
            </a:pPr>
            <a:r>
              <a:t/>
            </a:r>
            <a:endParaRPr b="0" i="0" sz="27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ct val="100000"/>
              <a:buFont typeface="Arial"/>
              <a:buNone/>
            </a:pPr>
            <a:r>
              <a:rPr b="0" i="0" lang="en-GB" sz="2700" u="none" cap="none" strike="noStrike">
                <a:solidFill>
                  <a:schemeClr val="dk1"/>
                </a:solidFill>
                <a:latin typeface="Verdana"/>
                <a:ea typeface="Verdana"/>
                <a:cs typeface="Verdana"/>
                <a:sym typeface="Verdana"/>
              </a:rPr>
              <a:t>After that, please work together in groups and have a look at the worksheet on which you will find some examples with slightly different grammatical and/or lexical features. Please discuss these examples in groups and decide which option(s) is/are correct.</a:t>
            </a:r>
            <a:endParaRPr b="0" i="0" sz="2700" u="none" cap="none" strike="noStrike">
              <a:solidFill>
                <a:schemeClr val="dk1"/>
              </a:solidFill>
              <a:latin typeface="Verdana"/>
              <a:ea typeface="Verdana"/>
              <a:cs typeface="Verdana"/>
              <a:sym typeface="Verdana"/>
            </a:endParaRPr>
          </a:p>
          <a:p>
            <a:pPr indent="0" lvl="0" marL="457200" marR="0" rtl="0" algn="l">
              <a:lnSpc>
                <a:spcPct val="150000"/>
              </a:lnSpc>
              <a:spcBef>
                <a:spcPts val="440"/>
              </a:spcBef>
              <a:spcAft>
                <a:spcPts val="0"/>
              </a:spcAft>
              <a:buClr>
                <a:srgbClr val="000000"/>
              </a:buClr>
              <a:buSzPct val="100000"/>
              <a:buFont typeface="Arial"/>
              <a:buNone/>
            </a:pPr>
            <a:r>
              <a:t/>
            </a:r>
            <a:endParaRPr b="0" i="0" sz="2040" u="none" cap="none" strike="noStrike">
              <a:solidFill>
                <a:schemeClr val="dk1"/>
              </a:solidFill>
              <a:latin typeface="Verdana"/>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g24f538df9f9_0_8"/>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The “native speaker”</a:t>
            </a:r>
            <a:r>
              <a:rPr i="1" lang="en-GB">
                <a:latin typeface="Verdana"/>
                <a:ea typeface="Verdana"/>
                <a:cs typeface="Verdana"/>
                <a:sym typeface="Verdana"/>
              </a:rPr>
              <a:t> </a:t>
            </a:r>
            <a:r>
              <a:rPr lang="en-GB">
                <a:latin typeface="Verdana"/>
                <a:ea typeface="Verdana"/>
                <a:cs typeface="Verdana"/>
                <a:sym typeface="Verdana"/>
              </a:rPr>
              <a:t>as a model in FLT?</a:t>
            </a:r>
            <a:endParaRPr>
              <a:latin typeface="Verdana"/>
              <a:ea typeface="Verdana"/>
              <a:cs typeface="Verdana"/>
              <a:sym typeface="Verdana"/>
            </a:endParaRPr>
          </a:p>
        </p:txBody>
      </p:sp>
      <p:sp>
        <p:nvSpPr>
          <p:cNvPr id="216" name="Google Shape;216;g24f538df9f9_0_8"/>
          <p:cNvSpPr txBox="1"/>
          <p:nvPr/>
        </p:nvSpPr>
        <p:spPr>
          <a:xfrm>
            <a:off x="244425" y="1600200"/>
            <a:ext cx="8442300" cy="4526100"/>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l">
              <a:lnSpc>
                <a:spcPct val="150000"/>
              </a:lnSpc>
              <a:spcBef>
                <a:spcPts val="440"/>
              </a:spcBef>
              <a:spcAft>
                <a:spcPts val="0"/>
              </a:spcAft>
              <a:buClr>
                <a:srgbClr val="000000"/>
              </a:buClr>
              <a:buSzPct val="100000"/>
              <a:buFont typeface="Arial"/>
              <a:buNone/>
            </a:pPr>
            <a:r>
              <a:rPr b="1" i="0" lang="en-GB" sz="21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20"/>
                  </a:ext>
                </a:extLst>
              </a:rPr>
              <a:t>Option A:</a:t>
            </a:r>
            <a:endParaRPr b="1" i="0" sz="2100" u="none" cap="none" strike="noStrike">
              <a:solidFill>
                <a:schemeClr val="dk1"/>
              </a:solidFill>
              <a:latin typeface="Verdana"/>
              <a:ea typeface="Verdana"/>
              <a:cs typeface="Verdana"/>
              <a:sym typeface="Verdana"/>
            </a:endParaRPr>
          </a:p>
          <a:p>
            <a:pPr indent="0" lvl="0" marL="0" marR="88900" rtl="0" algn="l">
              <a:lnSpc>
                <a:spcPct val="115000"/>
              </a:lnSpc>
              <a:spcBef>
                <a:spcPts val="0"/>
              </a:spcBef>
              <a:spcAft>
                <a:spcPts val="0"/>
              </a:spcAft>
              <a:buClr>
                <a:schemeClr val="dk1"/>
              </a:buClr>
              <a:buSzPct val="52380"/>
              <a:buFont typeface="Arial"/>
              <a:buNone/>
            </a:pPr>
            <a:r>
              <a:rPr b="0" i="0" lang="en-GB" sz="2100" u="none" cap="none" strike="noStrike">
                <a:solidFill>
                  <a:schemeClr val="dk1"/>
                </a:solidFill>
                <a:latin typeface="Verdana"/>
                <a:ea typeface="Verdana"/>
                <a:cs typeface="Verdana"/>
                <a:sym typeface="Verdana"/>
              </a:rPr>
              <a:t>The government</a:t>
            </a:r>
            <a:r>
              <a:rPr b="1" i="0" lang="en-GB" sz="2100" u="none" cap="none" strike="noStrike">
                <a:solidFill>
                  <a:srgbClr val="FF0000"/>
                </a:solidFill>
                <a:latin typeface="Verdana"/>
                <a:ea typeface="Verdana"/>
                <a:cs typeface="Verdana"/>
                <a:sym typeface="Verdana"/>
              </a:rPr>
              <a:t> have</a:t>
            </a:r>
            <a:r>
              <a:rPr b="0" i="0" lang="en-GB" sz="2100" u="none" cap="none" strike="noStrike">
                <a:solidFill>
                  <a:srgbClr val="FF0000"/>
                </a:solidFill>
                <a:latin typeface="Verdana"/>
                <a:ea typeface="Verdana"/>
                <a:cs typeface="Verdana"/>
                <a:sym typeface="Verdana"/>
              </a:rPr>
              <a:t> </a:t>
            </a:r>
            <a:r>
              <a:rPr b="0" i="0" lang="en-GB" sz="2100" u="none" cap="none" strike="noStrike">
                <a:solidFill>
                  <a:schemeClr val="dk1"/>
                </a:solidFill>
                <a:latin typeface="Verdana"/>
                <a:ea typeface="Verdana"/>
                <a:cs typeface="Verdana"/>
                <a:sym typeface="Verdana"/>
              </a:rPr>
              <a:t>decided to increase security measures.</a:t>
            </a:r>
            <a:endParaRPr b="0" i="0" sz="2100" u="none" cap="none" strike="noStrike">
              <a:solidFill>
                <a:schemeClr val="dk1"/>
              </a:solidFill>
              <a:latin typeface="Verdana"/>
              <a:ea typeface="Verdana"/>
              <a:cs typeface="Verdana"/>
              <a:sym typeface="Verdana"/>
            </a:endParaRPr>
          </a:p>
          <a:p>
            <a:pPr indent="0" lvl="0" marL="88900" marR="88900" rtl="0" algn="l">
              <a:lnSpc>
                <a:spcPct val="115000"/>
              </a:lnSpc>
              <a:spcBef>
                <a:spcPts val="0"/>
              </a:spcBef>
              <a:spcAft>
                <a:spcPts val="0"/>
              </a:spcAft>
              <a:buClr>
                <a:schemeClr val="dk1"/>
              </a:buClr>
              <a:buSzPct val="52380"/>
              <a:buFont typeface="Arial"/>
              <a:buNone/>
            </a:pPr>
            <a:r>
              <a:rPr b="0" i="0" lang="en-GB" sz="2100" u="none" cap="none" strike="noStrike">
                <a:solidFill>
                  <a:schemeClr val="dk1"/>
                </a:solidFill>
                <a:latin typeface="Verdana"/>
                <a:ea typeface="Verdana"/>
                <a:cs typeface="Verdana"/>
                <a:sym typeface="Verdana"/>
              </a:rPr>
              <a:t> </a:t>
            </a:r>
            <a:endParaRPr b="0" i="0" sz="2100" u="none" cap="none" strike="noStrike">
              <a:solidFill>
                <a:schemeClr val="dk1"/>
              </a:solidFill>
              <a:latin typeface="Verdana"/>
              <a:ea typeface="Verdana"/>
              <a:cs typeface="Verdana"/>
              <a:sym typeface="Verdana"/>
            </a:endParaRPr>
          </a:p>
          <a:p>
            <a:pPr indent="0" lvl="0" marL="0" marR="88900" rtl="0" algn="l">
              <a:lnSpc>
                <a:spcPct val="115000"/>
              </a:lnSpc>
              <a:spcBef>
                <a:spcPts val="0"/>
              </a:spcBef>
              <a:spcAft>
                <a:spcPts val="0"/>
              </a:spcAft>
              <a:buClr>
                <a:schemeClr val="dk1"/>
              </a:buClr>
              <a:buSzPct val="52380"/>
              <a:buFont typeface="Arial"/>
              <a:buNone/>
            </a:pPr>
            <a:r>
              <a:rPr b="1" i="0" lang="en-GB" sz="2100" u="none" cap="none" strike="noStrike">
                <a:solidFill>
                  <a:schemeClr val="dk1"/>
                </a:solidFill>
                <a:latin typeface="Verdana"/>
                <a:ea typeface="Verdana"/>
                <a:cs typeface="Verdana"/>
                <a:sym typeface="Verdana"/>
              </a:rPr>
              <a:t>Option B:</a:t>
            </a:r>
            <a:endParaRPr b="1" i="0" sz="21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ct val="100000"/>
              <a:buFont typeface="Arial"/>
              <a:buNone/>
            </a:pPr>
            <a:r>
              <a:rPr b="0" i="0" lang="en-GB" sz="2100" u="none" cap="none" strike="noStrike">
                <a:solidFill>
                  <a:schemeClr val="dk1"/>
                </a:solidFill>
                <a:latin typeface="Verdana"/>
                <a:ea typeface="Verdana"/>
                <a:cs typeface="Verdana"/>
                <a:sym typeface="Verdana"/>
              </a:rPr>
              <a:t>The government </a:t>
            </a:r>
            <a:r>
              <a:rPr b="1" i="0" lang="en-GB" sz="2100" u="none" cap="none" strike="noStrike">
                <a:solidFill>
                  <a:srgbClr val="FF0000"/>
                </a:solidFill>
                <a:latin typeface="Verdana"/>
                <a:ea typeface="Verdana"/>
                <a:cs typeface="Verdana"/>
                <a:sym typeface="Verdana"/>
              </a:rPr>
              <a:t>has</a:t>
            </a:r>
            <a:r>
              <a:rPr b="0" i="0" lang="en-GB" sz="2100" u="none" cap="none" strike="noStrike">
                <a:solidFill>
                  <a:schemeClr val="dk1"/>
                </a:solidFill>
                <a:latin typeface="Verdana"/>
                <a:ea typeface="Verdana"/>
                <a:cs typeface="Verdana"/>
                <a:sym typeface="Verdana"/>
              </a:rPr>
              <a:t> decided to increase security measures.</a:t>
            </a:r>
            <a:endParaRPr b="0" i="0" sz="21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ct val="100000"/>
              <a:buFont typeface="Arial"/>
              <a:buNone/>
            </a:pPr>
            <a:r>
              <a:t/>
            </a:r>
            <a:endParaRPr b="0" i="0" sz="21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ct val="100000"/>
              <a:buFont typeface="Arial"/>
              <a:buNone/>
            </a:pPr>
            <a:r>
              <a:rPr b="0" i="0" lang="en-GB" sz="2100" u="none" cap="none" strike="noStrike">
                <a:solidFill>
                  <a:schemeClr val="dk1"/>
                </a:solidFill>
                <a:latin typeface="Verdana"/>
                <a:ea typeface="Verdana"/>
                <a:cs typeface="Verdana"/>
                <a:sym typeface="Verdana"/>
              </a:rPr>
              <a:t>-&gt; </a:t>
            </a:r>
            <a:r>
              <a:rPr b="1" i="0" lang="en-GB" sz="2100" u="none" cap="none" strike="noStrike">
                <a:solidFill>
                  <a:schemeClr val="dk1"/>
                </a:solidFill>
                <a:latin typeface="Verdana"/>
                <a:ea typeface="Verdana"/>
                <a:cs typeface="Verdana"/>
                <a:sym typeface="Verdana"/>
              </a:rPr>
              <a:t>Both options</a:t>
            </a:r>
            <a:r>
              <a:rPr b="0" i="0" lang="en-GB" sz="2100" u="none" cap="none" strike="noStrike">
                <a:solidFill>
                  <a:schemeClr val="dk1"/>
                </a:solidFill>
                <a:latin typeface="Verdana"/>
                <a:ea typeface="Verdana"/>
                <a:cs typeface="Verdana"/>
                <a:sym typeface="Verdana"/>
              </a:rPr>
              <a:t> are correct!</a:t>
            </a:r>
            <a:endParaRPr b="0" i="0" sz="21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ct val="100000"/>
              <a:buFont typeface="Arial"/>
              <a:buNone/>
            </a:pPr>
            <a:r>
              <a:t/>
            </a:r>
            <a:endParaRPr b="0" i="0" sz="27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ct val="100000"/>
              <a:buFont typeface="Arial"/>
              <a:buNone/>
            </a:pPr>
            <a:r>
              <a:t/>
            </a:r>
            <a:endParaRPr b="0" i="0" sz="27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ct val="100000"/>
              <a:buFont typeface="Arial"/>
              <a:buNone/>
            </a:pPr>
            <a:r>
              <a:t/>
            </a:r>
            <a:endParaRPr b="0" i="0" sz="2700" u="none" cap="none" strike="noStrike">
              <a:solidFill>
                <a:schemeClr val="dk1"/>
              </a:solidFill>
              <a:latin typeface="Verdana"/>
              <a:ea typeface="Verdana"/>
              <a:cs typeface="Verdana"/>
              <a:sym typeface="Verdana"/>
            </a:endParaRPr>
          </a:p>
          <a:p>
            <a:pPr indent="0" lvl="0" marL="457200" marR="0" rtl="0" algn="l">
              <a:lnSpc>
                <a:spcPct val="150000"/>
              </a:lnSpc>
              <a:spcBef>
                <a:spcPts val="440"/>
              </a:spcBef>
              <a:spcAft>
                <a:spcPts val="0"/>
              </a:spcAft>
              <a:buClr>
                <a:srgbClr val="000000"/>
              </a:buClr>
              <a:buSzPct val="100000"/>
              <a:buFont typeface="Arial"/>
              <a:buNone/>
            </a:pPr>
            <a:r>
              <a:t/>
            </a:r>
            <a:endParaRPr b="0" i="0" sz="2040" u="none" cap="none" strike="noStrike">
              <a:solidFill>
                <a:schemeClr val="dk1"/>
              </a:solidFill>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g2032cd62dbc_0_0"/>
          <p:cNvSpPr txBox="1"/>
          <p:nvPr>
            <p:ph type="title"/>
          </p:nvPr>
        </p:nvSpPr>
        <p:spPr>
          <a:xfrm>
            <a:off x="457200" y="274649"/>
            <a:ext cx="8229600" cy="568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1" lang="en-GB" sz="3600"/>
              <a:t>The MaMLiSE project</a:t>
            </a:r>
            <a:endParaRPr b="1" sz="3600"/>
          </a:p>
        </p:txBody>
      </p:sp>
      <p:sp>
        <p:nvSpPr>
          <p:cNvPr id="98" name="Google Shape;98;g2032cd62dbc_0_0"/>
          <p:cNvSpPr txBox="1"/>
          <p:nvPr>
            <p:ph idx="1" type="body"/>
          </p:nvPr>
        </p:nvSpPr>
        <p:spPr>
          <a:xfrm>
            <a:off x="457200" y="842975"/>
            <a:ext cx="8229600" cy="5283300"/>
          </a:xfrm>
          <a:prstGeom prst="rect">
            <a:avLst/>
          </a:prstGeom>
          <a:noFill/>
          <a:ln>
            <a:noFill/>
          </a:ln>
        </p:spPr>
        <p:txBody>
          <a:bodyPr anchorCtr="0" anchor="t" bIns="45700" lIns="91425" spcFirstLastPara="1" rIns="91425" wrap="square" tIns="45700">
            <a:normAutofit/>
          </a:bodyPr>
          <a:lstStyle/>
          <a:p>
            <a:pPr indent="0" lvl="0" marL="0" rtl="0" algn="ctr">
              <a:lnSpc>
                <a:spcPct val="150000"/>
              </a:lnSpc>
              <a:spcBef>
                <a:spcPts val="0"/>
              </a:spcBef>
              <a:spcAft>
                <a:spcPts val="0"/>
              </a:spcAft>
              <a:buClr>
                <a:schemeClr val="dk1"/>
              </a:buClr>
              <a:buSzPts val="1100"/>
              <a:buFont typeface="Arial"/>
              <a:buNone/>
            </a:pPr>
            <a:r>
              <a:rPr i="1" lang="en-GB" sz="2300">
                <a:solidFill>
                  <a:srgbClr val="6F6F6F"/>
                </a:solidFill>
                <a:highlight>
                  <a:schemeClr val="lt1"/>
                </a:highlight>
              </a:rPr>
              <a:t>Majority and Minority Languages in School Environment</a:t>
            </a:r>
            <a:endParaRPr i="1" sz="2300">
              <a:solidFill>
                <a:srgbClr val="6F6F6F"/>
              </a:solidFill>
              <a:highlight>
                <a:schemeClr val="lt1"/>
              </a:highlight>
            </a:endParaRPr>
          </a:p>
          <a:p>
            <a:pPr indent="-361950" lvl="0" marL="457200" rtl="0" algn="l">
              <a:lnSpc>
                <a:spcPct val="100000"/>
              </a:lnSpc>
              <a:spcBef>
                <a:spcPts val="800"/>
              </a:spcBef>
              <a:spcAft>
                <a:spcPts val="0"/>
              </a:spcAft>
              <a:buClr>
                <a:srgbClr val="888888"/>
              </a:buClr>
              <a:buSzPts val="2100"/>
              <a:buChar char="•"/>
            </a:pPr>
            <a:r>
              <a:rPr lang="en-GB" sz="2100">
                <a:solidFill>
                  <a:srgbClr val="888888"/>
                </a:solidFill>
                <a:highlight>
                  <a:schemeClr val="lt1"/>
                </a:highlight>
              </a:rPr>
              <a:t>an international project funded by Erasmus+ Programme under Action 2 – Strategic Partnerships, School Education; </a:t>
            </a:r>
            <a:endParaRPr sz="2100">
              <a:solidFill>
                <a:srgbClr val="888888"/>
              </a:solidFill>
              <a:highlight>
                <a:schemeClr val="lt1"/>
              </a:highlight>
            </a:endParaRPr>
          </a:p>
          <a:p>
            <a:pPr indent="-361950" lvl="0" marL="457200" rtl="0" algn="l">
              <a:lnSpc>
                <a:spcPct val="100000"/>
              </a:lnSpc>
              <a:spcBef>
                <a:spcPts val="0"/>
              </a:spcBef>
              <a:spcAft>
                <a:spcPts val="0"/>
              </a:spcAft>
              <a:buClr>
                <a:srgbClr val="888888"/>
              </a:buClr>
              <a:buSzPts val="2100"/>
              <a:buChar char="•"/>
            </a:pPr>
            <a:r>
              <a:rPr lang="en-GB" sz="2100">
                <a:solidFill>
                  <a:srgbClr val="888888"/>
                </a:solidFill>
                <a:highlight>
                  <a:schemeClr val="lt1"/>
                </a:highlight>
              </a:rPr>
              <a:t>running from 01.11.2020 to 31.07.2023;</a:t>
            </a:r>
            <a:endParaRPr sz="2100">
              <a:solidFill>
                <a:srgbClr val="888888"/>
              </a:solidFill>
              <a:highlight>
                <a:schemeClr val="lt1"/>
              </a:highlight>
            </a:endParaRPr>
          </a:p>
          <a:p>
            <a:pPr indent="-361950" lvl="0" marL="457200" rtl="0" algn="l">
              <a:lnSpc>
                <a:spcPct val="100000"/>
              </a:lnSpc>
              <a:spcBef>
                <a:spcPts val="0"/>
              </a:spcBef>
              <a:spcAft>
                <a:spcPts val="0"/>
              </a:spcAft>
              <a:buClr>
                <a:srgbClr val="888888"/>
              </a:buClr>
              <a:buSzPts val="2100"/>
              <a:buChar char="•"/>
            </a:pPr>
            <a:r>
              <a:rPr b="1" lang="en-GB" sz="2100">
                <a:solidFill>
                  <a:srgbClr val="888888"/>
                </a:solidFill>
                <a:highlight>
                  <a:schemeClr val="lt1"/>
                </a:highlight>
              </a:rPr>
              <a:t>main aim: supporting school teachers in delivering effective instruction in linguistically diverse classes. </a:t>
            </a:r>
            <a:r>
              <a:rPr lang="en-GB" sz="2100">
                <a:solidFill>
                  <a:srgbClr val="888888"/>
                </a:solidFill>
                <a:highlight>
                  <a:schemeClr val="lt1"/>
                </a:highlight>
              </a:rPr>
              <a:t>Although multilingualism has been present in EU schools for years, the range of in-service training courses and support materials on offer is still insufficient;</a:t>
            </a:r>
            <a:endParaRPr sz="2100">
              <a:solidFill>
                <a:srgbClr val="888888"/>
              </a:solidFill>
              <a:highlight>
                <a:schemeClr val="lt1"/>
              </a:highlight>
            </a:endParaRPr>
          </a:p>
          <a:p>
            <a:pPr indent="-361950" lvl="0" marL="457200" rtl="0" algn="l">
              <a:lnSpc>
                <a:spcPct val="100000"/>
              </a:lnSpc>
              <a:spcBef>
                <a:spcPts val="0"/>
              </a:spcBef>
              <a:spcAft>
                <a:spcPts val="0"/>
              </a:spcAft>
              <a:buClr>
                <a:srgbClr val="888888"/>
              </a:buClr>
              <a:buSzPts val="2100"/>
              <a:buChar char="•"/>
            </a:pPr>
            <a:r>
              <a:rPr lang="en-GB" sz="2100">
                <a:solidFill>
                  <a:srgbClr val="888888"/>
                </a:solidFill>
              </a:rPr>
              <a:t>The project consortium has been able to prepare a book and materials on how to effectively support teachers and educational staff to teach successfully in linguistically diverse classes and to develop a whole-school inclusion policy, based on the premise that both newcomers and multilingual pupils who have lived in the country for a long time and were born there should be included.</a:t>
            </a:r>
            <a:endParaRPr i="1" sz="2100">
              <a:solidFill>
                <a:srgbClr val="888888"/>
              </a:solidFill>
              <a:highlight>
                <a:srgbClr val="FFFFFF"/>
              </a:highlight>
            </a:endParaRPr>
          </a:p>
        </p:txBody>
      </p:sp>
      <p:sp>
        <p:nvSpPr>
          <p:cNvPr id="99" name="Google Shape;99;g2032cd62dbc_0_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2512437830b_0_7"/>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The “native speaker”</a:t>
            </a:r>
            <a:r>
              <a:rPr i="1" lang="en-GB">
                <a:latin typeface="Verdana"/>
                <a:ea typeface="Verdana"/>
                <a:cs typeface="Verdana"/>
                <a:sym typeface="Verdana"/>
              </a:rPr>
              <a:t> </a:t>
            </a:r>
            <a:r>
              <a:rPr lang="en-GB">
                <a:latin typeface="Verdana"/>
                <a:ea typeface="Verdana"/>
                <a:cs typeface="Verdana"/>
                <a:sym typeface="Verdana"/>
              </a:rPr>
              <a:t>as a model in FLT?</a:t>
            </a:r>
            <a:endParaRPr>
              <a:latin typeface="Verdana"/>
              <a:ea typeface="Verdana"/>
              <a:cs typeface="Verdana"/>
              <a:sym typeface="Verdana"/>
            </a:endParaRPr>
          </a:p>
        </p:txBody>
      </p:sp>
      <p:sp>
        <p:nvSpPr>
          <p:cNvPr id="222" name="Google Shape;222;g2512437830b_0_7"/>
          <p:cNvSpPr txBox="1"/>
          <p:nvPr/>
        </p:nvSpPr>
        <p:spPr>
          <a:xfrm>
            <a:off x="244425" y="1600200"/>
            <a:ext cx="8442300" cy="4526100"/>
          </a:xfrm>
          <a:prstGeom prst="rect">
            <a:avLst/>
          </a:prstGeom>
          <a:noFill/>
          <a:ln>
            <a:noFill/>
          </a:ln>
        </p:spPr>
        <p:txBody>
          <a:bodyPr anchorCtr="0" anchor="t" bIns="45700" lIns="91425" spcFirstLastPara="1" rIns="91425" wrap="square" tIns="45700">
            <a:normAutofit fontScale="92500" lnSpcReduction="20000"/>
          </a:bodyPr>
          <a:lstStyle/>
          <a:p>
            <a:pPr indent="0" lvl="0" marL="0" marR="88900" rtl="0" algn="l">
              <a:lnSpc>
                <a:spcPct val="115000"/>
              </a:lnSpc>
              <a:spcBef>
                <a:spcPts val="0"/>
              </a:spcBef>
              <a:spcAft>
                <a:spcPts val="0"/>
              </a:spcAft>
              <a:buClr>
                <a:schemeClr val="dk1"/>
              </a:buClr>
              <a:buSzPct val="55000"/>
              <a:buFont typeface="Arial"/>
              <a:buNone/>
            </a:pPr>
            <a:r>
              <a:rPr b="1" i="0" lang="en-GB" sz="2000" u="none" cap="none" strike="noStrike">
                <a:solidFill>
                  <a:schemeClr val="dk1"/>
                </a:solidFill>
                <a:latin typeface="Verdana"/>
                <a:ea typeface="Verdana"/>
                <a:cs typeface="Verdana"/>
                <a:sym typeface="Verdana"/>
              </a:rPr>
              <a:t>Option A:</a:t>
            </a:r>
            <a:endParaRPr b="1" i="0" sz="2000" u="none" cap="none" strike="noStrike">
              <a:solidFill>
                <a:schemeClr val="dk1"/>
              </a:solidFill>
              <a:latin typeface="Verdana"/>
              <a:ea typeface="Verdana"/>
              <a:cs typeface="Verdana"/>
              <a:sym typeface="Verdana"/>
            </a:endParaRPr>
          </a:p>
          <a:p>
            <a:pPr indent="0" lvl="0" marL="0" marR="88900" rtl="0" algn="l">
              <a:lnSpc>
                <a:spcPct val="115000"/>
              </a:lnSpc>
              <a:spcBef>
                <a:spcPts val="0"/>
              </a:spcBef>
              <a:spcAft>
                <a:spcPts val="0"/>
              </a:spcAft>
              <a:buClr>
                <a:schemeClr val="dk1"/>
              </a:buClr>
              <a:buSzPct val="55000"/>
              <a:buFont typeface="Arial"/>
              <a:buNone/>
            </a:pPr>
            <a:r>
              <a:rPr b="0" i="0" lang="en-GB" sz="2000" u="none" cap="none" strike="noStrike">
                <a:solidFill>
                  <a:schemeClr val="dk1"/>
                </a:solidFill>
                <a:latin typeface="Verdana"/>
                <a:ea typeface="Verdana"/>
                <a:cs typeface="Verdana"/>
                <a:sym typeface="Verdana"/>
              </a:rPr>
              <a:t>My family </a:t>
            </a:r>
            <a:r>
              <a:rPr b="1" i="0" lang="en-GB" sz="2000" u="none" cap="none" strike="noStrike">
                <a:solidFill>
                  <a:srgbClr val="FF0000"/>
                </a:solidFill>
                <a:latin typeface="Verdana"/>
                <a:ea typeface="Verdana"/>
                <a:cs typeface="Verdana"/>
                <a:sym typeface="Verdana"/>
              </a:rPr>
              <a:t>are</a:t>
            </a:r>
            <a:r>
              <a:rPr b="0" i="0" lang="en-GB" sz="2000" u="none" cap="none" strike="noStrike">
                <a:solidFill>
                  <a:schemeClr val="dk1"/>
                </a:solidFill>
                <a:latin typeface="Verdana"/>
                <a:ea typeface="Verdana"/>
                <a:cs typeface="Verdana"/>
                <a:sym typeface="Verdana"/>
              </a:rPr>
              <a:t> vegetarians.</a:t>
            </a:r>
            <a:endParaRPr b="0" i="0" sz="2000" u="none" cap="none" strike="noStrike">
              <a:solidFill>
                <a:schemeClr val="dk1"/>
              </a:solidFill>
              <a:latin typeface="Verdana"/>
              <a:ea typeface="Verdana"/>
              <a:cs typeface="Verdana"/>
              <a:sym typeface="Verdana"/>
            </a:endParaRPr>
          </a:p>
          <a:p>
            <a:pPr indent="0" lvl="0" marL="88900" marR="88900" rtl="0" algn="l">
              <a:lnSpc>
                <a:spcPct val="115000"/>
              </a:lnSpc>
              <a:spcBef>
                <a:spcPts val="0"/>
              </a:spcBef>
              <a:spcAft>
                <a:spcPts val="0"/>
              </a:spcAft>
              <a:buClr>
                <a:schemeClr val="dk1"/>
              </a:buClr>
              <a:buSzPct val="55000"/>
              <a:buFont typeface="Arial"/>
              <a:buNone/>
            </a:pPr>
            <a:r>
              <a:rPr b="0" i="0" lang="en-GB" sz="2000" u="none" cap="none" strike="noStrike">
                <a:solidFill>
                  <a:schemeClr val="dk1"/>
                </a:solidFill>
                <a:latin typeface="Verdana"/>
                <a:ea typeface="Verdana"/>
                <a:cs typeface="Verdana"/>
                <a:sym typeface="Verdana"/>
              </a:rPr>
              <a:t> </a:t>
            </a:r>
            <a:endParaRPr b="0" i="0" sz="2000" u="none" cap="none" strike="noStrike">
              <a:solidFill>
                <a:schemeClr val="dk1"/>
              </a:solidFill>
              <a:latin typeface="Verdana"/>
              <a:ea typeface="Verdana"/>
              <a:cs typeface="Verdana"/>
              <a:sym typeface="Verdana"/>
            </a:endParaRPr>
          </a:p>
          <a:p>
            <a:pPr indent="0" lvl="0" marL="0" marR="88900" rtl="0" algn="l">
              <a:lnSpc>
                <a:spcPct val="115000"/>
              </a:lnSpc>
              <a:spcBef>
                <a:spcPts val="0"/>
              </a:spcBef>
              <a:spcAft>
                <a:spcPts val="0"/>
              </a:spcAft>
              <a:buClr>
                <a:schemeClr val="dk1"/>
              </a:buClr>
              <a:buSzPct val="55000"/>
              <a:buFont typeface="Arial"/>
              <a:buNone/>
            </a:pPr>
            <a:r>
              <a:rPr b="1" i="0" lang="en-GB" sz="2000" u="none" cap="none" strike="noStrike">
                <a:solidFill>
                  <a:schemeClr val="dk1"/>
                </a:solidFill>
                <a:latin typeface="Verdana"/>
                <a:ea typeface="Verdana"/>
                <a:cs typeface="Verdana"/>
                <a:sym typeface="Verdana"/>
              </a:rPr>
              <a:t>Option B:</a:t>
            </a:r>
            <a:endParaRPr b="1" i="0" sz="20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ct val="100000"/>
              <a:buFont typeface="Arial"/>
              <a:buNone/>
            </a:pPr>
            <a:r>
              <a:rPr b="0" i="0" lang="en-GB" sz="2000" u="none" cap="none" strike="noStrike">
                <a:solidFill>
                  <a:schemeClr val="dk1"/>
                </a:solidFill>
                <a:latin typeface="Verdana"/>
                <a:ea typeface="Verdana"/>
                <a:cs typeface="Verdana"/>
                <a:sym typeface="Verdana"/>
              </a:rPr>
              <a:t>My family </a:t>
            </a:r>
            <a:r>
              <a:rPr b="1" i="0" lang="en-GB" sz="2000" u="none" cap="none" strike="noStrike">
                <a:solidFill>
                  <a:srgbClr val="FF0000"/>
                </a:solidFill>
                <a:latin typeface="Verdana"/>
                <a:ea typeface="Verdana"/>
                <a:cs typeface="Verdana"/>
                <a:sym typeface="Verdana"/>
              </a:rPr>
              <a:t>is</a:t>
            </a:r>
            <a:r>
              <a:rPr b="0" i="0" lang="en-GB" sz="2000" u="none" cap="none" strike="noStrike">
                <a:solidFill>
                  <a:schemeClr val="dk1"/>
                </a:solidFill>
                <a:latin typeface="Verdana"/>
                <a:ea typeface="Verdana"/>
                <a:cs typeface="Verdana"/>
                <a:sym typeface="Verdana"/>
              </a:rPr>
              <a:t> vegetarians.</a:t>
            </a:r>
            <a:endParaRPr b="0" i="0" sz="20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ct val="100000"/>
              <a:buFont typeface="Arial"/>
              <a:buNone/>
            </a:pPr>
            <a:r>
              <a:t/>
            </a:r>
            <a:endParaRPr b="0" i="0" sz="20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ct val="100000"/>
              <a:buFont typeface="Arial"/>
              <a:buNone/>
            </a:pPr>
            <a:r>
              <a:rPr b="0" i="0" lang="en-GB" sz="2000" u="none" cap="none" strike="noStrike">
                <a:solidFill>
                  <a:schemeClr val="dk1"/>
                </a:solidFill>
                <a:latin typeface="Verdana"/>
                <a:ea typeface="Verdana"/>
                <a:cs typeface="Verdana"/>
                <a:sym typeface="Verdana"/>
              </a:rPr>
              <a:t>-&gt; </a:t>
            </a:r>
            <a:r>
              <a:rPr b="1" i="0" lang="en-GB" sz="2000" u="none" cap="none" strike="noStrike">
                <a:solidFill>
                  <a:schemeClr val="dk1"/>
                </a:solidFill>
                <a:latin typeface="Verdana"/>
                <a:ea typeface="Verdana"/>
                <a:cs typeface="Verdana"/>
                <a:sym typeface="Verdana"/>
              </a:rPr>
              <a:t>Option A</a:t>
            </a:r>
            <a:r>
              <a:rPr b="0" i="0" lang="en-GB" sz="2000" u="none" cap="none" strike="noStrike">
                <a:solidFill>
                  <a:schemeClr val="dk1"/>
                </a:solidFill>
                <a:latin typeface="Verdana"/>
                <a:ea typeface="Verdana"/>
                <a:cs typeface="Verdana"/>
                <a:sym typeface="Verdana"/>
              </a:rPr>
              <a:t> is correct! </a:t>
            </a:r>
            <a:endParaRPr b="0" i="0" sz="20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ct val="100000"/>
              <a:buFont typeface="Arial"/>
              <a:buNone/>
            </a:pPr>
            <a:r>
              <a:t/>
            </a:r>
            <a:endParaRPr b="0" i="0" sz="27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ct val="100000"/>
              <a:buFont typeface="Arial"/>
              <a:buNone/>
            </a:pPr>
            <a:r>
              <a:t/>
            </a:r>
            <a:endParaRPr b="0" i="0" sz="27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ct val="100000"/>
              <a:buFont typeface="Arial"/>
              <a:buNone/>
            </a:pPr>
            <a:r>
              <a:t/>
            </a:r>
            <a:endParaRPr b="0" i="0" sz="2700" u="none" cap="none" strike="noStrike">
              <a:solidFill>
                <a:schemeClr val="dk1"/>
              </a:solidFill>
              <a:latin typeface="Verdana"/>
              <a:ea typeface="Verdana"/>
              <a:cs typeface="Verdana"/>
              <a:sym typeface="Verdana"/>
            </a:endParaRPr>
          </a:p>
          <a:p>
            <a:pPr indent="0" lvl="0" marL="457200" marR="0" rtl="0" algn="l">
              <a:lnSpc>
                <a:spcPct val="150000"/>
              </a:lnSpc>
              <a:spcBef>
                <a:spcPts val="440"/>
              </a:spcBef>
              <a:spcAft>
                <a:spcPts val="0"/>
              </a:spcAft>
              <a:buClr>
                <a:srgbClr val="000000"/>
              </a:buClr>
              <a:buSzPct val="100000"/>
              <a:buFont typeface="Arial"/>
              <a:buNone/>
            </a:pPr>
            <a:r>
              <a:t/>
            </a:r>
            <a:endParaRPr b="0" i="0" sz="2040" u="none" cap="none" strike="noStrike">
              <a:solidFill>
                <a:schemeClr val="dk1"/>
              </a:solidFill>
              <a:latin typeface="Verdana"/>
              <a:ea typeface="Verdana"/>
              <a:cs typeface="Verdana"/>
              <a:sym typeface="Verdan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2512437830b_0_14"/>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The “native speaker”</a:t>
            </a:r>
            <a:r>
              <a:rPr i="1" lang="en-GB">
                <a:latin typeface="Verdana"/>
                <a:ea typeface="Verdana"/>
                <a:cs typeface="Verdana"/>
                <a:sym typeface="Verdana"/>
              </a:rPr>
              <a:t> </a:t>
            </a:r>
            <a:r>
              <a:rPr lang="en-GB">
                <a:latin typeface="Verdana"/>
                <a:ea typeface="Verdana"/>
                <a:cs typeface="Verdana"/>
                <a:sym typeface="Verdana"/>
              </a:rPr>
              <a:t>as a model in FLT?</a:t>
            </a:r>
            <a:endParaRPr>
              <a:latin typeface="Verdana"/>
              <a:ea typeface="Verdana"/>
              <a:cs typeface="Verdana"/>
              <a:sym typeface="Verdana"/>
            </a:endParaRPr>
          </a:p>
        </p:txBody>
      </p:sp>
      <p:sp>
        <p:nvSpPr>
          <p:cNvPr id="228" name="Google Shape;228;g2512437830b_0_14"/>
          <p:cNvSpPr txBox="1"/>
          <p:nvPr/>
        </p:nvSpPr>
        <p:spPr>
          <a:xfrm>
            <a:off x="244425" y="1600200"/>
            <a:ext cx="8442300" cy="7104600"/>
          </a:xfrm>
          <a:prstGeom prst="rect">
            <a:avLst/>
          </a:prstGeom>
          <a:noFill/>
          <a:ln>
            <a:noFill/>
          </a:ln>
        </p:spPr>
        <p:txBody>
          <a:bodyPr anchorCtr="0" anchor="t" bIns="45700" lIns="91425" spcFirstLastPara="1" rIns="91425" wrap="square" tIns="45700">
            <a:spAutoFit/>
          </a:bodyPr>
          <a:lstStyle/>
          <a:p>
            <a:pPr indent="0" lvl="0" marL="0" marR="88900" rtl="0" algn="l">
              <a:lnSpc>
                <a:spcPct val="115000"/>
              </a:lnSpc>
              <a:spcBef>
                <a:spcPts val="0"/>
              </a:spcBef>
              <a:spcAft>
                <a:spcPts val="0"/>
              </a:spcAft>
              <a:buClr>
                <a:schemeClr val="dk1"/>
              </a:buClr>
              <a:buSzPts val="1100"/>
              <a:buFont typeface="Arial"/>
              <a:buNone/>
            </a:pPr>
            <a:r>
              <a:rPr b="0" i="0" lang="en-GB" sz="1800" u="none" cap="none" strike="noStrike">
                <a:solidFill>
                  <a:schemeClr val="dk1"/>
                </a:solidFill>
                <a:latin typeface="Verdana"/>
                <a:ea typeface="Verdana"/>
                <a:cs typeface="Verdana"/>
                <a:sym typeface="Verdana"/>
              </a:rPr>
              <a:t>A building made mostly of glass, used by gardeners to keep plants warm, is known as a …</a:t>
            </a:r>
            <a:endParaRPr b="0" i="0" sz="1800" u="none" cap="none" strike="noStrike">
              <a:solidFill>
                <a:schemeClr val="dk1"/>
              </a:solidFill>
              <a:latin typeface="Verdana"/>
              <a:ea typeface="Verdana"/>
              <a:cs typeface="Verdana"/>
              <a:sym typeface="Verdana"/>
            </a:endParaRPr>
          </a:p>
          <a:p>
            <a:pPr indent="0" lvl="0" marL="88900" marR="88900" rtl="0" algn="l">
              <a:lnSpc>
                <a:spcPct val="115000"/>
              </a:lnSpc>
              <a:spcBef>
                <a:spcPts val="0"/>
              </a:spcBef>
              <a:spcAft>
                <a:spcPts val="0"/>
              </a:spcAft>
              <a:buClr>
                <a:schemeClr val="dk1"/>
              </a:buClr>
              <a:buSzPts val="1100"/>
              <a:buFont typeface="Arial"/>
              <a:buNone/>
            </a:pPr>
            <a:r>
              <a:rPr b="0" i="0" lang="en-GB" sz="1800" u="none" cap="none" strike="noStrike">
                <a:solidFill>
                  <a:schemeClr val="dk1"/>
                </a:solidFill>
                <a:latin typeface="Verdana"/>
                <a:ea typeface="Verdana"/>
                <a:cs typeface="Verdana"/>
                <a:sym typeface="Verdana"/>
              </a:rPr>
              <a:t> </a:t>
            </a:r>
            <a:endParaRPr b="0" i="0" sz="1800" u="none" cap="none" strike="noStrike">
              <a:solidFill>
                <a:schemeClr val="dk1"/>
              </a:solidFill>
              <a:latin typeface="Verdana"/>
              <a:ea typeface="Verdana"/>
              <a:cs typeface="Verdana"/>
              <a:sym typeface="Verdana"/>
            </a:endParaRPr>
          </a:p>
          <a:p>
            <a:pPr indent="0" lvl="0" marL="0" marR="88900" rtl="0" algn="l">
              <a:lnSpc>
                <a:spcPct val="115000"/>
              </a:lnSpc>
              <a:spcBef>
                <a:spcPts val="0"/>
              </a:spcBef>
              <a:spcAft>
                <a:spcPts val="0"/>
              </a:spcAft>
              <a:buClr>
                <a:schemeClr val="dk1"/>
              </a:buClr>
              <a:buSzPts val="1100"/>
              <a:buFont typeface="Arial"/>
              <a:buNone/>
            </a:pPr>
            <a:r>
              <a:rPr b="1" i="0" lang="en-GB" sz="1800" u="none" cap="none" strike="noStrike">
                <a:solidFill>
                  <a:schemeClr val="dk1"/>
                </a:solidFill>
                <a:latin typeface="Verdana"/>
                <a:ea typeface="Verdana"/>
                <a:cs typeface="Verdana"/>
                <a:sym typeface="Verdana"/>
              </a:rPr>
              <a:t>Option A:</a:t>
            </a:r>
            <a:endParaRPr b="1" i="0" sz="1800" u="none" cap="none" strike="noStrike">
              <a:solidFill>
                <a:schemeClr val="dk1"/>
              </a:solidFill>
              <a:latin typeface="Verdana"/>
              <a:ea typeface="Verdana"/>
              <a:cs typeface="Verdana"/>
              <a:sym typeface="Verdana"/>
            </a:endParaRPr>
          </a:p>
          <a:p>
            <a:pPr indent="0" lvl="0" marL="0" marR="88900" rtl="0" algn="l">
              <a:lnSpc>
                <a:spcPct val="115000"/>
              </a:lnSpc>
              <a:spcBef>
                <a:spcPts val="0"/>
              </a:spcBef>
              <a:spcAft>
                <a:spcPts val="0"/>
              </a:spcAft>
              <a:buClr>
                <a:schemeClr val="dk1"/>
              </a:buClr>
              <a:buSzPts val="1100"/>
              <a:buFont typeface="Arial"/>
              <a:buNone/>
            </a:pPr>
            <a:r>
              <a:rPr b="0" i="0" lang="en-GB" sz="1800" u="none" cap="none" strike="noStrike">
                <a:solidFill>
                  <a:schemeClr val="dk1"/>
                </a:solidFill>
                <a:latin typeface="Verdana"/>
                <a:ea typeface="Verdana"/>
                <a:cs typeface="Verdana"/>
                <a:sym typeface="Verdana"/>
              </a:rPr>
              <a:t>greenhouse</a:t>
            </a:r>
            <a:endParaRPr b="0" i="0" sz="1800" u="none" cap="none" strike="noStrike">
              <a:solidFill>
                <a:schemeClr val="dk1"/>
              </a:solidFill>
              <a:latin typeface="Verdana"/>
              <a:ea typeface="Verdana"/>
              <a:cs typeface="Verdana"/>
              <a:sym typeface="Verdana"/>
            </a:endParaRPr>
          </a:p>
          <a:p>
            <a:pPr indent="0" lvl="0" marL="88900" marR="88900" rtl="0" algn="l">
              <a:lnSpc>
                <a:spcPct val="115000"/>
              </a:lnSpc>
              <a:spcBef>
                <a:spcPts val="0"/>
              </a:spcBef>
              <a:spcAft>
                <a:spcPts val="0"/>
              </a:spcAft>
              <a:buClr>
                <a:schemeClr val="dk1"/>
              </a:buClr>
              <a:buSzPts val="1100"/>
              <a:buFont typeface="Arial"/>
              <a:buNone/>
            </a:pPr>
            <a:r>
              <a:rPr b="0" i="0" lang="en-GB" sz="1800" u="none" cap="none" strike="noStrike">
                <a:solidFill>
                  <a:schemeClr val="dk1"/>
                </a:solidFill>
                <a:latin typeface="Verdana"/>
                <a:ea typeface="Verdana"/>
                <a:cs typeface="Verdana"/>
                <a:sym typeface="Verdana"/>
              </a:rPr>
              <a:t> </a:t>
            </a:r>
            <a:endParaRPr b="0" i="0" sz="1800" u="none" cap="none" strike="noStrike">
              <a:solidFill>
                <a:schemeClr val="dk1"/>
              </a:solidFill>
              <a:latin typeface="Verdana"/>
              <a:ea typeface="Verdana"/>
              <a:cs typeface="Verdana"/>
              <a:sym typeface="Verdana"/>
            </a:endParaRPr>
          </a:p>
          <a:p>
            <a:pPr indent="0" lvl="0" marL="0" marR="88900" rtl="0" algn="l">
              <a:lnSpc>
                <a:spcPct val="115000"/>
              </a:lnSpc>
              <a:spcBef>
                <a:spcPts val="0"/>
              </a:spcBef>
              <a:spcAft>
                <a:spcPts val="0"/>
              </a:spcAft>
              <a:buClr>
                <a:schemeClr val="dk1"/>
              </a:buClr>
              <a:buSzPts val="1100"/>
              <a:buFont typeface="Arial"/>
              <a:buNone/>
            </a:pPr>
            <a:r>
              <a:rPr b="1" i="0" lang="en-GB" sz="1800" u="none" cap="none" strike="noStrike">
                <a:solidFill>
                  <a:schemeClr val="dk1"/>
                </a:solidFill>
                <a:latin typeface="Verdana"/>
                <a:ea typeface="Verdana"/>
                <a:cs typeface="Verdana"/>
                <a:sym typeface="Verdana"/>
              </a:rPr>
              <a:t>Option B:</a:t>
            </a:r>
            <a:endParaRPr b="1" i="0" sz="1800" u="none" cap="none" strike="noStrike">
              <a:solidFill>
                <a:schemeClr val="dk1"/>
              </a:solidFill>
              <a:latin typeface="Verdana"/>
              <a:ea typeface="Verdana"/>
              <a:cs typeface="Verdana"/>
              <a:sym typeface="Verdana"/>
            </a:endParaRPr>
          </a:p>
          <a:p>
            <a:pPr indent="0" lvl="0" marL="0" marR="88900" rtl="0" algn="l">
              <a:lnSpc>
                <a:spcPct val="115000"/>
              </a:lnSpc>
              <a:spcBef>
                <a:spcPts val="0"/>
              </a:spcBef>
              <a:spcAft>
                <a:spcPts val="0"/>
              </a:spcAft>
              <a:buClr>
                <a:schemeClr val="dk1"/>
              </a:buClr>
              <a:buSzPts val="1100"/>
              <a:buFont typeface="Arial"/>
              <a:buNone/>
            </a:pPr>
            <a:r>
              <a:rPr b="0" i="0" lang="en-GB" sz="1800" u="none" cap="none" strike="noStrike">
                <a:solidFill>
                  <a:schemeClr val="dk1"/>
                </a:solidFill>
                <a:latin typeface="Verdana"/>
                <a:ea typeface="Verdana"/>
                <a:cs typeface="Verdana"/>
                <a:sym typeface="Verdana"/>
              </a:rPr>
              <a:t>green-house</a:t>
            </a:r>
            <a:endParaRPr b="0" i="0" sz="1800" u="none" cap="none" strike="noStrike">
              <a:solidFill>
                <a:schemeClr val="dk1"/>
              </a:solidFill>
              <a:latin typeface="Verdana"/>
              <a:ea typeface="Verdana"/>
              <a:cs typeface="Verdana"/>
              <a:sym typeface="Verdana"/>
            </a:endParaRPr>
          </a:p>
          <a:p>
            <a:pPr indent="0" lvl="0" marL="88900" marR="88900" rtl="0" algn="l">
              <a:lnSpc>
                <a:spcPct val="115000"/>
              </a:lnSpc>
              <a:spcBef>
                <a:spcPts val="0"/>
              </a:spcBef>
              <a:spcAft>
                <a:spcPts val="0"/>
              </a:spcAft>
              <a:buClr>
                <a:schemeClr val="dk1"/>
              </a:buClr>
              <a:buSzPts val="1100"/>
              <a:buFont typeface="Arial"/>
              <a:buNone/>
            </a:pPr>
            <a:r>
              <a:rPr b="0" i="0" lang="en-GB" sz="1800" u="none" cap="none" strike="noStrike">
                <a:solidFill>
                  <a:schemeClr val="dk1"/>
                </a:solidFill>
                <a:latin typeface="Verdana"/>
                <a:ea typeface="Verdana"/>
                <a:cs typeface="Verdana"/>
                <a:sym typeface="Verdana"/>
              </a:rPr>
              <a:t> </a:t>
            </a:r>
            <a:endParaRPr b="0" i="0" sz="1800" u="none" cap="none" strike="noStrike">
              <a:solidFill>
                <a:schemeClr val="dk1"/>
              </a:solidFill>
              <a:latin typeface="Verdana"/>
              <a:ea typeface="Verdana"/>
              <a:cs typeface="Verdana"/>
              <a:sym typeface="Verdana"/>
            </a:endParaRPr>
          </a:p>
          <a:p>
            <a:pPr indent="0" lvl="0" marL="0" marR="88900" rtl="0" algn="l">
              <a:lnSpc>
                <a:spcPct val="115000"/>
              </a:lnSpc>
              <a:spcBef>
                <a:spcPts val="0"/>
              </a:spcBef>
              <a:spcAft>
                <a:spcPts val="0"/>
              </a:spcAft>
              <a:buClr>
                <a:schemeClr val="dk1"/>
              </a:buClr>
              <a:buSzPts val="1100"/>
              <a:buFont typeface="Arial"/>
              <a:buNone/>
            </a:pPr>
            <a:r>
              <a:rPr b="1" i="0" lang="en-GB" sz="1800" u="none" cap="none" strike="noStrike">
                <a:solidFill>
                  <a:schemeClr val="dk1"/>
                </a:solidFill>
                <a:latin typeface="Verdana"/>
                <a:ea typeface="Verdana"/>
                <a:cs typeface="Verdana"/>
                <a:sym typeface="Verdana"/>
              </a:rPr>
              <a:t>Option C:</a:t>
            </a:r>
            <a:endParaRPr b="1" i="0" sz="18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ts val="1800"/>
              <a:buFont typeface="Arial"/>
              <a:buNone/>
            </a:pPr>
            <a:r>
              <a:rPr b="0" i="0" lang="en-GB" sz="1800" u="none" cap="none" strike="noStrike">
                <a:solidFill>
                  <a:schemeClr val="dk1"/>
                </a:solidFill>
                <a:latin typeface="Verdana"/>
                <a:ea typeface="Verdana"/>
                <a:cs typeface="Verdana"/>
                <a:sym typeface="Verdana"/>
              </a:rPr>
              <a:t>green house</a:t>
            </a:r>
            <a:endParaRPr b="0" i="0" sz="18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ts val="1800"/>
              <a:buFont typeface="Arial"/>
              <a:buNone/>
            </a:pPr>
            <a:r>
              <a:rPr b="0" i="0" lang="en-GB" sz="1800" u="none" cap="none" strike="noStrike">
                <a:solidFill>
                  <a:schemeClr val="dk1"/>
                </a:solidFill>
                <a:latin typeface="Verdana"/>
                <a:ea typeface="Verdana"/>
                <a:cs typeface="Verdana"/>
                <a:sym typeface="Verdana"/>
              </a:rPr>
              <a:t>-&gt; </a:t>
            </a:r>
            <a:r>
              <a:rPr b="1" i="0" lang="en-GB" sz="1800" u="none" cap="none" strike="noStrike">
                <a:solidFill>
                  <a:schemeClr val="dk1"/>
                </a:solidFill>
                <a:latin typeface="Verdana"/>
                <a:ea typeface="Verdana"/>
                <a:cs typeface="Verdana"/>
                <a:sym typeface="Verdana"/>
              </a:rPr>
              <a:t>Options A and B</a:t>
            </a:r>
            <a:r>
              <a:rPr b="0" i="0" lang="en-GB" sz="1800" u="none" cap="none" strike="noStrike">
                <a:solidFill>
                  <a:schemeClr val="dk1"/>
                </a:solidFill>
                <a:latin typeface="Verdana"/>
                <a:ea typeface="Verdana"/>
                <a:cs typeface="Verdana"/>
                <a:sym typeface="Verdana"/>
              </a:rPr>
              <a:t> are correct.</a:t>
            </a:r>
            <a:endParaRPr b="0" i="0" sz="18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ts val="2700"/>
              <a:buFont typeface="Arial"/>
              <a:buNone/>
            </a:pPr>
            <a:r>
              <a:t/>
            </a:r>
            <a:endParaRPr b="0" i="0" sz="27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ts val="2700"/>
              <a:buFont typeface="Arial"/>
              <a:buNone/>
            </a:pPr>
            <a:r>
              <a:t/>
            </a:r>
            <a:endParaRPr b="0" i="0" sz="27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ts val="2700"/>
              <a:buFont typeface="Arial"/>
              <a:buNone/>
            </a:pPr>
            <a:r>
              <a:t/>
            </a:r>
            <a:endParaRPr b="0" i="0" sz="2700" u="none" cap="none" strike="noStrike">
              <a:solidFill>
                <a:schemeClr val="dk1"/>
              </a:solidFill>
              <a:latin typeface="Verdana"/>
              <a:ea typeface="Verdana"/>
              <a:cs typeface="Verdana"/>
              <a:sym typeface="Verdana"/>
            </a:endParaRPr>
          </a:p>
          <a:p>
            <a:pPr indent="0" lvl="0" marL="457200" marR="0" rtl="0" algn="l">
              <a:lnSpc>
                <a:spcPct val="150000"/>
              </a:lnSpc>
              <a:spcBef>
                <a:spcPts val="440"/>
              </a:spcBef>
              <a:spcAft>
                <a:spcPts val="0"/>
              </a:spcAft>
              <a:buClr>
                <a:srgbClr val="000000"/>
              </a:buClr>
              <a:buSzPts val="2040"/>
              <a:buFont typeface="Arial"/>
              <a:buNone/>
            </a:pPr>
            <a:r>
              <a:t/>
            </a:r>
            <a:endParaRPr b="0" i="0" sz="2040" u="none" cap="none" strike="noStrike">
              <a:solidFill>
                <a:schemeClr val="dk1"/>
              </a:solidFill>
              <a:latin typeface="Verdana"/>
              <a:ea typeface="Verdana"/>
              <a:cs typeface="Verdana"/>
              <a:sym typeface="Verdan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2512437830b_0_21"/>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The “native speaker”</a:t>
            </a:r>
            <a:r>
              <a:rPr i="1" lang="en-GB">
                <a:latin typeface="Verdana"/>
                <a:ea typeface="Verdana"/>
                <a:cs typeface="Verdana"/>
                <a:sym typeface="Verdana"/>
              </a:rPr>
              <a:t> </a:t>
            </a:r>
            <a:r>
              <a:rPr lang="en-GB">
                <a:latin typeface="Verdana"/>
                <a:ea typeface="Verdana"/>
                <a:cs typeface="Verdana"/>
                <a:sym typeface="Verdana"/>
              </a:rPr>
              <a:t>as a model in FLT?</a:t>
            </a:r>
            <a:endParaRPr>
              <a:latin typeface="Verdana"/>
              <a:ea typeface="Verdana"/>
              <a:cs typeface="Verdana"/>
              <a:sym typeface="Verdana"/>
            </a:endParaRPr>
          </a:p>
        </p:txBody>
      </p:sp>
      <p:sp>
        <p:nvSpPr>
          <p:cNvPr id="234" name="Google Shape;234;g2512437830b_0_21"/>
          <p:cNvSpPr txBox="1"/>
          <p:nvPr/>
        </p:nvSpPr>
        <p:spPr>
          <a:xfrm>
            <a:off x="244425" y="1600200"/>
            <a:ext cx="8442300" cy="6535200"/>
          </a:xfrm>
          <a:prstGeom prst="rect">
            <a:avLst/>
          </a:prstGeom>
          <a:noFill/>
          <a:ln>
            <a:noFill/>
          </a:ln>
        </p:spPr>
        <p:txBody>
          <a:bodyPr anchorCtr="0" anchor="t" bIns="45700" lIns="91425" spcFirstLastPara="1" rIns="91425" wrap="square" tIns="45700">
            <a:spAutoFit/>
          </a:bodyPr>
          <a:lstStyle/>
          <a:p>
            <a:pPr indent="0" lvl="0" marL="0" marR="88900" rtl="0" algn="l">
              <a:lnSpc>
                <a:spcPct val="115000"/>
              </a:lnSpc>
              <a:spcBef>
                <a:spcPts val="0"/>
              </a:spcBef>
              <a:spcAft>
                <a:spcPts val="0"/>
              </a:spcAft>
              <a:buClr>
                <a:schemeClr val="dk1"/>
              </a:buClr>
              <a:buSzPts val="1100"/>
              <a:buFont typeface="Arial"/>
              <a:buNone/>
            </a:pPr>
            <a:r>
              <a:rPr b="0" i="0" lang="en-GB" sz="2000" u="none" cap="none" strike="noStrike">
                <a:solidFill>
                  <a:schemeClr val="dk1"/>
                </a:solidFill>
                <a:latin typeface="Verdana"/>
                <a:ea typeface="Verdana"/>
                <a:cs typeface="Verdana"/>
                <a:sym typeface="Verdana"/>
              </a:rPr>
              <a:t>If we want to describe dresses with a lot of </a:t>
            </a:r>
            <a:r>
              <a:rPr b="0" i="0" lang="en-GB" sz="20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21"/>
                  </a:ext>
                </a:extLst>
              </a:rPr>
              <a:t>colours</a:t>
            </a:r>
            <a:r>
              <a:rPr b="0" i="0" lang="en-GB" sz="2000" u="none" cap="none" strike="noStrike">
                <a:solidFill>
                  <a:schemeClr val="dk1"/>
                </a:solidFill>
                <a:latin typeface="Verdana"/>
                <a:ea typeface="Verdana"/>
                <a:cs typeface="Verdana"/>
                <a:sym typeface="Verdana"/>
              </a:rPr>
              <a:t> and patterns, we would use the expression of</a:t>
            </a:r>
            <a:endParaRPr b="0" i="0" sz="2000" u="none" cap="none" strike="noStrike">
              <a:solidFill>
                <a:schemeClr val="dk1"/>
              </a:solidFill>
              <a:latin typeface="Verdana"/>
              <a:ea typeface="Verdana"/>
              <a:cs typeface="Verdana"/>
              <a:sym typeface="Verdana"/>
            </a:endParaRPr>
          </a:p>
          <a:p>
            <a:pPr indent="0" lvl="0" marL="88900" marR="88900" rtl="0" algn="l">
              <a:lnSpc>
                <a:spcPct val="115000"/>
              </a:lnSpc>
              <a:spcBef>
                <a:spcPts val="0"/>
              </a:spcBef>
              <a:spcAft>
                <a:spcPts val="0"/>
              </a:spcAft>
              <a:buClr>
                <a:schemeClr val="dk1"/>
              </a:buClr>
              <a:buSzPts val="1100"/>
              <a:buFont typeface="Arial"/>
              <a:buNone/>
            </a:pPr>
            <a:r>
              <a:rPr b="0" i="0" lang="en-GB" sz="2000" u="none" cap="none" strike="noStrike">
                <a:solidFill>
                  <a:schemeClr val="dk1"/>
                </a:solidFill>
                <a:latin typeface="Verdana"/>
                <a:ea typeface="Verdana"/>
                <a:cs typeface="Verdana"/>
                <a:sym typeface="Verdana"/>
              </a:rPr>
              <a:t> </a:t>
            </a:r>
            <a:endParaRPr b="0" i="0" sz="2000" u="none" cap="none" strike="noStrike">
              <a:solidFill>
                <a:schemeClr val="dk1"/>
              </a:solidFill>
              <a:latin typeface="Verdana"/>
              <a:ea typeface="Verdana"/>
              <a:cs typeface="Verdana"/>
              <a:sym typeface="Verdana"/>
            </a:endParaRPr>
          </a:p>
          <a:p>
            <a:pPr indent="0" lvl="0" marL="0" marR="88900" rtl="0" algn="l">
              <a:lnSpc>
                <a:spcPct val="115000"/>
              </a:lnSpc>
              <a:spcBef>
                <a:spcPts val="0"/>
              </a:spcBef>
              <a:spcAft>
                <a:spcPts val="0"/>
              </a:spcAft>
              <a:buClr>
                <a:schemeClr val="dk1"/>
              </a:buClr>
              <a:buSzPts val="1100"/>
              <a:buFont typeface="Arial"/>
              <a:buNone/>
            </a:pPr>
            <a:r>
              <a:rPr b="1" i="0" lang="en-GB" sz="2000" u="none" cap="none" strike="noStrike">
                <a:solidFill>
                  <a:schemeClr val="dk1"/>
                </a:solidFill>
                <a:latin typeface="Verdana"/>
                <a:ea typeface="Verdana"/>
                <a:cs typeface="Verdana"/>
                <a:sym typeface="Verdana"/>
              </a:rPr>
              <a:t>Option A: </a:t>
            </a:r>
            <a:endParaRPr b="1" i="0" sz="2000" u="none" cap="none" strike="noStrike">
              <a:solidFill>
                <a:schemeClr val="dk1"/>
              </a:solidFill>
              <a:latin typeface="Verdana"/>
              <a:ea typeface="Verdana"/>
              <a:cs typeface="Verdana"/>
              <a:sym typeface="Verdana"/>
            </a:endParaRPr>
          </a:p>
          <a:p>
            <a:pPr indent="0" lvl="0" marL="0" marR="88900" rtl="0" algn="l">
              <a:lnSpc>
                <a:spcPct val="115000"/>
              </a:lnSpc>
              <a:spcBef>
                <a:spcPts val="0"/>
              </a:spcBef>
              <a:spcAft>
                <a:spcPts val="0"/>
              </a:spcAft>
              <a:buClr>
                <a:schemeClr val="dk1"/>
              </a:buClr>
              <a:buSzPts val="1100"/>
              <a:buFont typeface="Arial"/>
              <a:buNone/>
            </a:pPr>
            <a:r>
              <a:rPr b="0" i="0" lang="en-GB" sz="2000" u="none" cap="none" strike="noStrike">
                <a:solidFill>
                  <a:schemeClr val="dk1"/>
                </a:solidFill>
                <a:latin typeface="Verdana"/>
                <a:ea typeface="Verdana"/>
                <a:cs typeface="Verdana"/>
                <a:sym typeface="Verdana"/>
              </a:rPr>
              <a:t>many coloured dresses</a:t>
            </a:r>
            <a:endParaRPr b="0" i="0" sz="2000" u="none" cap="none" strike="noStrike">
              <a:solidFill>
                <a:schemeClr val="dk1"/>
              </a:solidFill>
              <a:latin typeface="Verdana"/>
              <a:ea typeface="Verdana"/>
              <a:cs typeface="Verdana"/>
              <a:sym typeface="Verdana"/>
            </a:endParaRPr>
          </a:p>
          <a:p>
            <a:pPr indent="0" lvl="0" marL="88900" marR="88900" rtl="0" algn="l">
              <a:lnSpc>
                <a:spcPct val="115000"/>
              </a:lnSpc>
              <a:spcBef>
                <a:spcPts val="0"/>
              </a:spcBef>
              <a:spcAft>
                <a:spcPts val="0"/>
              </a:spcAft>
              <a:buClr>
                <a:schemeClr val="dk1"/>
              </a:buClr>
              <a:buSzPts val="1100"/>
              <a:buFont typeface="Arial"/>
              <a:buNone/>
            </a:pPr>
            <a:r>
              <a:rPr b="0" i="0" lang="en-GB" sz="2000" u="none" cap="none" strike="noStrike">
                <a:solidFill>
                  <a:schemeClr val="dk1"/>
                </a:solidFill>
                <a:latin typeface="Verdana"/>
                <a:ea typeface="Verdana"/>
                <a:cs typeface="Verdana"/>
                <a:sym typeface="Verdana"/>
              </a:rPr>
              <a:t> </a:t>
            </a:r>
            <a:endParaRPr b="0" i="0" sz="2000" u="none" cap="none" strike="noStrike">
              <a:solidFill>
                <a:schemeClr val="dk1"/>
              </a:solidFill>
              <a:latin typeface="Verdana"/>
              <a:ea typeface="Verdana"/>
              <a:cs typeface="Verdana"/>
              <a:sym typeface="Verdana"/>
            </a:endParaRPr>
          </a:p>
          <a:p>
            <a:pPr indent="0" lvl="0" marL="0" marR="88900" rtl="0" algn="l">
              <a:lnSpc>
                <a:spcPct val="115000"/>
              </a:lnSpc>
              <a:spcBef>
                <a:spcPts val="0"/>
              </a:spcBef>
              <a:spcAft>
                <a:spcPts val="0"/>
              </a:spcAft>
              <a:buClr>
                <a:schemeClr val="dk1"/>
              </a:buClr>
              <a:buSzPts val="1100"/>
              <a:buFont typeface="Arial"/>
              <a:buNone/>
            </a:pPr>
            <a:r>
              <a:rPr b="1" i="0" lang="en-GB" sz="2000" u="none" cap="none" strike="noStrike">
                <a:solidFill>
                  <a:schemeClr val="dk1"/>
                </a:solidFill>
                <a:latin typeface="Verdana"/>
                <a:ea typeface="Verdana"/>
                <a:cs typeface="Verdana"/>
                <a:sym typeface="Verdana"/>
              </a:rPr>
              <a:t>Option B: </a:t>
            </a:r>
            <a:endParaRPr b="1" i="0" sz="20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ts val="2000"/>
              <a:buFont typeface="Arial"/>
              <a:buNone/>
            </a:pPr>
            <a:r>
              <a:rPr b="0" i="0" lang="en-GB" sz="2000" u="none" cap="none" strike="noStrike">
                <a:solidFill>
                  <a:schemeClr val="dk1"/>
                </a:solidFill>
                <a:latin typeface="Verdana"/>
                <a:ea typeface="Verdana"/>
                <a:cs typeface="Verdana"/>
                <a:sym typeface="Verdana"/>
              </a:rPr>
              <a:t>many-coloured dresses</a:t>
            </a:r>
            <a:endParaRPr b="0" i="0" sz="20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ts val="2000"/>
              <a:buFont typeface="Arial"/>
              <a:buNone/>
            </a:pPr>
            <a:r>
              <a:t/>
            </a:r>
            <a:endParaRPr b="0" i="0" sz="20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ts val="2000"/>
              <a:buFont typeface="Arial"/>
              <a:buNone/>
            </a:pPr>
            <a:r>
              <a:rPr b="0" i="0" lang="en-GB" sz="2000" u="none" cap="none" strike="noStrike">
                <a:solidFill>
                  <a:schemeClr val="dk1"/>
                </a:solidFill>
                <a:latin typeface="Verdana"/>
                <a:ea typeface="Verdana"/>
                <a:cs typeface="Verdana"/>
                <a:sym typeface="Verdana"/>
              </a:rPr>
              <a:t>-&gt; </a:t>
            </a:r>
            <a:r>
              <a:rPr b="1" i="0" lang="en-GB" sz="2000" u="none" cap="none" strike="noStrike">
                <a:solidFill>
                  <a:schemeClr val="dk1"/>
                </a:solidFill>
                <a:latin typeface="Verdana"/>
                <a:ea typeface="Verdana"/>
                <a:cs typeface="Verdana"/>
                <a:sym typeface="Verdana"/>
              </a:rPr>
              <a:t>Option B</a:t>
            </a:r>
            <a:r>
              <a:rPr b="0" i="0" lang="en-GB" sz="2000" u="none" cap="none" strike="noStrike">
                <a:solidFill>
                  <a:schemeClr val="dk1"/>
                </a:solidFill>
                <a:latin typeface="Verdana"/>
                <a:ea typeface="Verdana"/>
                <a:cs typeface="Verdana"/>
                <a:sym typeface="Verdana"/>
              </a:rPr>
              <a:t> is correct! </a:t>
            </a:r>
            <a:endParaRPr b="0" i="0" sz="20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ts val="2700"/>
              <a:buFont typeface="Arial"/>
              <a:buNone/>
            </a:pPr>
            <a:r>
              <a:t/>
            </a:r>
            <a:endParaRPr b="0" i="0" sz="27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ts val="2700"/>
              <a:buFont typeface="Arial"/>
              <a:buNone/>
            </a:pPr>
            <a:r>
              <a:t/>
            </a:r>
            <a:endParaRPr b="0" i="0" sz="27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ts val="2700"/>
              <a:buFont typeface="Arial"/>
              <a:buNone/>
            </a:pPr>
            <a:r>
              <a:t/>
            </a:r>
            <a:endParaRPr b="0" i="0" sz="2700" u="none" cap="none" strike="noStrike">
              <a:solidFill>
                <a:schemeClr val="dk1"/>
              </a:solidFill>
              <a:latin typeface="Verdana"/>
              <a:ea typeface="Verdana"/>
              <a:cs typeface="Verdana"/>
              <a:sym typeface="Verdana"/>
            </a:endParaRPr>
          </a:p>
          <a:p>
            <a:pPr indent="0" lvl="0" marL="457200" marR="0" rtl="0" algn="l">
              <a:lnSpc>
                <a:spcPct val="150000"/>
              </a:lnSpc>
              <a:spcBef>
                <a:spcPts val="440"/>
              </a:spcBef>
              <a:spcAft>
                <a:spcPts val="0"/>
              </a:spcAft>
              <a:buClr>
                <a:srgbClr val="000000"/>
              </a:buClr>
              <a:buSzPts val="2040"/>
              <a:buFont typeface="Arial"/>
              <a:buNone/>
            </a:pPr>
            <a:r>
              <a:t/>
            </a:r>
            <a:endParaRPr b="0" i="0" sz="2040" u="none" cap="none" strike="noStrike">
              <a:solidFill>
                <a:schemeClr val="dk1"/>
              </a:solidFill>
              <a:latin typeface="Verdana"/>
              <a:ea typeface="Verdana"/>
              <a:cs typeface="Verdana"/>
              <a:sym typeface="Verdan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g2512437830b_0_28"/>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The “native speaker”</a:t>
            </a:r>
            <a:r>
              <a:rPr i="1" lang="en-GB">
                <a:latin typeface="Verdana"/>
                <a:ea typeface="Verdana"/>
                <a:cs typeface="Verdana"/>
                <a:sym typeface="Verdana"/>
              </a:rPr>
              <a:t> </a:t>
            </a:r>
            <a:r>
              <a:rPr lang="en-GB">
                <a:latin typeface="Verdana"/>
                <a:ea typeface="Verdana"/>
                <a:cs typeface="Verdana"/>
                <a:sym typeface="Verdana"/>
              </a:rPr>
              <a:t>as a model in FLT?</a:t>
            </a:r>
            <a:endParaRPr>
              <a:latin typeface="Verdana"/>
              <a:ea typeface="Verdana"/>
              <a:cs typeface="Verdana"/>
              <a:sym typeface="Verdana"/>
            </a:endParaRPr>
          </a:p>
        </p:txBody>
      </p:sp>
      <p:sp>
        <p:nvSpPr>
          <p:cNvPr id="240" name="Google Shape;240;g2512437830b_0_28"/>
          <p:cNvSpPr txBox="1"/>
          <p:nvPr/>
        </p:nvSpPr>
        <p:spPr>
          <a:xfrm>
            <a:off x="244425" y="1600200"/>
            <a:ext cx="8442300" cy="7032600"/>
          </a:xfrm>
          <a:prstGeom prst="rect">
            <a:avLst/>
          </a:prstGeom>
          <a:noFill/>
          <a:ln>
            <a:noFill/>
          </a:ln>
        </p:spPr>
        <p:txBody>
          <a:bodyPr anchorCtr="0" anchor="t" bIns="45700" lIns="91425" spcFirstLastPara="1" rIns="91425" wrap="square" tIns="45700">
            <a:spAutoFit/>
          </a:bodyPr>
          <a:lstStyle/>
          <a:p>
            <a:pPr indent="0" lvl="0" marL="0" marR="88900" rtl="0" algn="l">
              <a:lnSpc>
                <a:spcPct val="115000"/>
              </a:lnSpc>
              <a:spcBef>
                <a:spcPts val="0"/>
              </a:spcBef>
              <a:spcAft>
                <a:spcPts val="0"/>
              </a:spcAft>
              <a:buClr>
                <a:schemeClr val="dk1"/>
              </a:buClr>
              <a:buSzPts val="1100"/>
              <a:buFont typeface="Arial"/>
              <a:buNone/>
            </a:pPr>
            <a:r>
              <a:rPr b="0" i="0" lang="en-GB" sz="2000" u="none" cap="none" strike="noStrike">
                <a:solidFill>
                  <a:schemeClr val="dk1"/>
                </a:solidFill>
                <a:latin typeface="Verdana"/>
                <a:ea typeface="Verdana"/>
                <a:cs typeface="Verdana"/>
                <a:sym typeface="Verdana"/>
              </a:rPr>
              <a:t>How many tenses does the English language have?</a:t>
            </a:r>
            <a:endParaRPr b="0" i="0" sz="2000" u="none" cap="none" strike="noStrike">
              <a:solidFill>
                <a:schemeClr val="dk1"/>
              </a:solidFill>
              <a:latin typeface="Verdana"/>
              <a:ea typeface="Verdana"/>
              <a:cs typeface="Verdana"/>
              <a:sym typeface="Verdana"/>
            </a:endParaRPr>
          </a:p>
          <a:p>
            <a:pPr indent="0" lvl="0" marL="88900" marR="88900" rtl="0" algn="l">
              <a:lnSpc>
                <a:spcPct val="115000"/>
              </a:lnSpc>
              <a:spcBef>
                <a:spcPts val="0"/>
              </a:spcBef>
              <a:spcAft>
                <a:spcPts val="0"/>
              </a:spcAft>
              <a:buClr>
                <a:schemeClr val="dk1"/>
              </a:buClr>
              <a:buSzPts val="1100"/>
              <a:buFont typeface="Arial"/>
              <a:buNone/>
            </a:pPr>
            <a:r>
              <a:rPr b="0" i="0" lang="en-GB" sz="2000" u="none" cap="none" strike="noStrike">
                <a:solidFill>
                  <a:schemeClr val="dk1"/>
                </a:solidFill>
                <a:latin typeface="Verdana"/>
                <a:ea typeface="Verdana"/>
                <a:cs typeface="Verdana"/>
                <a:sym typeface="Verdana"/>
              </a:rPr>
              <a:t> </a:t>
            </a:r>
            <a:endParaRPr b="0" i="0" sz="2000" u="none" cap="none" strike="noStrike">
              <a:solidFill>
                <a:schemeClr val="dk1"/>
              </a:solidFill>
              <a:latin typeface="Verdana"/>
              <a:ea typeface="Verdana"/>
              <a:cs typeface="Verdana"/>
              <a:sym typeface="Verdana"/>
            </a:endParaRPr>
          </a:p>
          <a:p>
            <a:pPr indent="0" lvl="0" marL="0" marR="88900" rtl="0" algn="l">
              <a:lnSpc>
                <a:spcPct val="115000"/>
              </a:lnSpc>
              <a:spcBef>
                <a:spcPts val="0"/>
              </a:spcBef>
              <a:spcAft>
                <a:spcPts val="0"/>
              </a:spcAft>
              <a:buClr>
                <a:schemeClr val="dk1"/>
              </a:buClr>
              <a:buSzPts val="1100"/>
              <a:buFont typeface="Arial"/>
              <a:buNone/>
            </a:pPr>
            <a:r>
              <a:rPr b="1" i="0" lang="en-GB" sz="2000" u="none" cap="none" strike="noStrike">
                <a:solidFill>
                  <a:schemeClr val="dk1"/>
                </a:solidFill>
                <a:latin typeface="Verdana"/>
                <a:ea typeface="Verdana"/>
                <a:cs typeface="Verdana"/>
                <a:sym typeface="Verdana"/>
              </a:rPr>
              <a:t>Option A:</a:t>
            </a:r>
            <a:endParaRPr b="1" i="0" sz="2000" u="none" cap="none" strike="noStrike">
              <a:solidFill>
                <a:schemeClr val="dk1"/>
              </a:solidFill>
              <a:latin typeface="Verdana"/>
              <a:ea typeface="Verdana"/>
              <a:cs typeface="Verdana"/>
              <a:sym typeface="Verdana"/>
            </a:endParaRPr>
          </a:p>
          <a:p>
            <a:pPr indent="0" lvl="0" marL="0" marR="88900" rtl="0" algn="l">
              <a:lnSpc>
                <a:spcPct val="115000"/>
              </a:lnSpc>
              <a:spcBef>
                <a:spcPts val="0"/>
              </a:spcBef>
              <a:spcAft>
                <a:spcPts val="0"/>
              </a:spcAft>
              <a:buClr>
                <a:schemeClr val="dk1"/>
              </a:buClr>
              <a:buSzPts val="1100"/>
              <a:buFont typeface="Arial"/>
              <a:buNone/>
            </a:pPr>
            <a:r>
              <a:rPr b="0" i="0" lang="en-GB" sz="2000" u="none" cap="none" strike="noStrike">
                <a:solidFill>
                  <a:schemeClr val="dk1"/>
                </a:solidFill>
                <a:latin typeface="Verdana"/>
                <a:ea typeface="Verdana"/>
                <a:cs typeface="Verdana"/>
                <a:sym typeface="Verdana"/>
              </a:rPr>
              <a:t>Six</a:t>
            </a:r>
            <a:endParaRPr b="0" i="0" sz="2000" u="none" cap="none" strike="noStrike">
              <a:solidFill>
                <a:schemeClr val="dk1"/>
              </a:solidFill>
              <a:latin typeface="Verdana"/>
              <a:ea typeface="Verdana"/>
              <a:cs typeface="Verdana"/>
              <a:sym typeface="Verdana"/>
            </a:endParaRPr>
          </a:p>
          <a:p>
            <a:pPr indent="0" lvl="0" marL="88900" marR="88900" rtl="0" algn="l">
              <a:lnSpc>
                <a:spcPct val="115000"/>
              </a:lnSpc>
              <a:spcBef>
                <a:spcPts val="0"/>
              </a:spcBef>
              <a:spcAft>
                <a:spcPts val="0"/>
              </a:spcAft>
              <a:buClr>
                <a:schemeClr val="dk1"/>
              </a:buClr>
              <a:buSzPts val="1100"/>
              <a:buFont typeface="Arial"/>
              <a:buNone/>
            </a:pPr>
            <a:r>
              <a:rPr b="0" i="0" lang="en-GB" sz="2000" u="none" cap="none" strike="noStrike">
                <a:solidFill>
                  <a:schemeClr val="dk1"/>
                </a:solidFill>
                <a:latin typeface="Verdana"/>
                <a:ea typeface="Verdana"/>
                <a:cs typeface="Verdana"/>
                <a:sym typeface="Verdana"/>
              </a:rPr>
              <a:t> </a:t>
            </a:r>
            <a:endParaRPr b="0" i="0" sz="2000" u="none" cap="none" strike="noStrike">
              <a:solidFill>
                <a:schemeClr val="dk1"/>
              </a:solidFill>
              <a:latin typeface="Verdana"/>
              <a:ea typeface="Verdana"/>
              <a:cs typeface="Verdana"/>
              <a:sym typeface="Verdana"/>
            </a:endParaRPr>
          </a:p>
          <a:p>
            <a:pPr indent="0" lvl="0" marL="0" marR="88900" rtl="0" algn="l">
              <a:lnSpc>
                <a:spcPct val="115000"/>
              </a:lnSpc>
              <a:spcBef>
                <a:spcPts val="0"/>
              </a:spcBef>
              <a:spcAft>
                <a:spcPts val="0"/>
              </a:spcAft>
              <a:buClr>
                <a:schemeClr val="dk1"/>
              </a:buClr>
              <a:buSzPts val="1100"/>
              <a:buFont typeface="Arial"/>
              <a:buNone/>
            </a:pPr>
            <a:r>
              <a:rPr b="1" i="0" lang="en-GB" sz="2000" u="none" cap="none" strike="noStrike">
                <a:solidFill>
                  <a:schemeClr val="dk1"/>
                </a:solidFill>
                <a:latin typeface="Verdana"/>
                <a:ea typeface="Verdana"/>
                <a:cs typeface="Verdana"/>
                <a:sym typeface="Verdana"/>
              </a:rPr>
              <a:t>Option B:</a:t>
            </a:r>
            <a:endParaRPr b="1" i="0" sz="20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ts val="2000"/>
              <a:buFont typeface="Arial"/>
              <a:buNone/>
            </a:pPr>
            <a:r>
              <a:rPr b="0" i="0" lang="en-GB" sz="2000" u="none" cap="none" strike="noStrike">
                <a:solidFill>
                  <a:schemeClr val="dk1"/>
                </a:solidFill>
                <a:latin typeface="Verdana"/>
                <a:ea typeface="Verdana"/>
                <a:cs typeface="Verdana"/>
                <a:sym typeface="Verdana"/>
              </a:rPr>
              <a:t>Twelve</a:t>
            </a:r>
            <a:endParaRPr b="0" i="0" sz="20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ts val="2000"/>
              <a:buFont typeface="Arial"/>
              <a:buNone/>
            </a:pPr>
            <a:r>
              <a:t/>
            </a:r>
            <a:endParaRPr b="0" i="0" sz="20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ts val="2000"/>
              <a:buFont typeface="Arial"/>
              <a:buNone/>
            </a:pPr>
            <a:r>
              <a:rPr b="0" i="0" lang="en-GB" sz="2000" u="none" cap="none" strike="noStrike">
                <a:solidFill>
                  <a:schemeClr val="dk1"/>
                </a:solidFill>
                <a:latin typeface="Verdana"/>
                <a:ea typeface="Verdana"/>
                <a:cs typeface="Verdana"/>
                <a:sym typeface="Verdana"/>
              </a:rPr>
              <a:t>-&gt;</a:t>
            </a:r>
            <a:r>
              <a:rPr b="1" i="0" lang="en-GB" sz="2000" u="none" cap="none" strike="noStrike">
                <a:solidFill>
                  <a:schemeClr val="dk1"/>
                </a:solidFill>
                <a:latin typeface="Verdana"/>
                <a:ea typeface="Verdana"/>
                <a:cs typeface="Verdana"/>
                <a:sym typeface="Verdana"/>
              </a:rPr>
              <a:t> Both options</a:t>
            </a:r>
            <a:r>
              <a:rPr b="0" i="0" lang="en-GB" sz="2000" u="none" cap="none" strike="noStrike">
                <a:solidFill>
                  <a:schemeClr val="dk1"/>
                </a:solidFill>
                <a:latin typeface="Verdana"/>
                <a:ea typeface="Verdana"/>
                <a:cs typeface="Verdana"/>
                <a:sym typeface="Verdana"/>
              </a:rPr>
              <a:t> are correct!</a:t>
            </a:r>
            <a:endParaRPr b="0" i="0" sz="20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ts val="2000"/>
              <a:buFont typeface="Arial"/>
              <a:buNone/>
            </a:pPr>
            <a:r>
              <a:t/>
            </a:r>
            <a:endParaRPr b="0" i="0" sz="2000" u="none" cap="none" strike="noStrike">
              <a:solidFill>
                <a:schemeClr val="dk1"/>
              </a:solidFill>
              <a:latin typeface="Verdana"/>
              <a:ea typeface="Verdana"/>
              <a:cs typeface="Verdana"/>
              <a:sym typeface="Verdana"/>
            </a:endParaRPr>
          </a:p>
          <a:p>
            <a:pPr indent="0" lvl="0" marL="0" marR="0" rtl="0" algn="r">
              <a:lnSpc>
                <a:spcPct val="150000"/>
              </a:lnSpc>
              <a:spcBef>
                <a:spcPts val="440"/>
              </a:spcBef>
              <a:spcAft>
                <a:spcPts val="0"/>
              </a:spcAft>
              <a:buClr>
                <a:srgbClr val="000000"/>
              </a:buClr>
              <a:buSzPts val="1200"/>
              <a:buFont typeface="Arial"/>
              <a:buNone/>
            </a:pPr>
            <a:r>
              <a:rPr b="0" i="0" lang="en-GB" sz="1200" u="none" cap="none" strike="noStrike">
                <a:solidFill>
                  <a:schemeClr val="dk1"/>
                </a:solidFill>
                <a:latin typeface="Verdana"/>
                <a:ea typeface="Verdana"/>
                <a:cs typeface="Verdana"/>
                <a:sym typeface="Verdana"/>
              </a:rPr>
              <a:t>(</a:t>
            </a:r>
            <a:r>
              <a:rPr b="0" i="0" lang="en-GB" sz="1200" u="sng" cap="none" strike="noStrike">
                <a:solidFill>
                  <a:schemeClr val="hlink"/>
                </a:solidFill>
                <a:latin typeface="Verdana"/>
                <a:ea typeface="Verdana"/>
                <a:cs typeface="Verdana"/>
                <a:sym typeface="Verdana"/>
                <a:hlinkClick r:id="rId3"/>
              </a:rPr>
              <a:t>https://linguapress.com/grammar/points/pointsindex.htm</a:t>
            </a:r>
            <a:r>
              <a:rPr b="0" i="0" lang="en-GB" sz="1200" u="none" cap="none" strike="noStrike">
                <a:solidFill>
                  <a:schemeClr val="dk1"/>
                </a:solidFill>
                <a:latin typeface="Verdana"/>
                <a:ea typeface="Verdana"/>
                <a:cs typeface="Verdana"/>
                <a:sym typeface="Verdana"/>
              </a:rPr>
              <a:t>) </a:t>
            </a:r>
            <a:endParaRPr b="0" i="0" sz="12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ts val="2700"/>
              <a:buFont typeface="Arial"/>
              <a:buNone/>
            </a:pPr>
            <a:r>
              <a:t/>
            </a:r>
            <a:endParaRPr b="0" i="0" sz="27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ts val="2700"/>
              <a:buFont typeface="Arial"/>
              <a:buNone/>
            </a:pPr>
            <a:r>
              <a:t/>
            </a:r>
            <a:endParaRPr b="0" i="0" sz="2700" u="none" cap="none" strike="noStrike">
              <a:solidFill>
                <a:schemeClr val="dk1"/>
              </a:solidFill>
              <a:latin typeface="Verdana"/>
              <a:ea typeface="Verdana"/>
              <a:cs typeface="Verdana"/>
              <a:sym typeface="Verdana"/>
            </a:endParaRPr>
          </a:p>
          <a:p>
            <a:pPr indent="0" lvl="0" marL="0" marR="0" rtl="0" algn="l">
              <a:lnSpc>
                <a:spcPct val="150000"/>
              </a:lnSpc>
              <a:spcBef>
                <a:spcPts val="440"/>
              </a:spcBef>
              <a:spcAft>
                <a:spcPts val="0"/>
              </a:spcAft>
              <a:buClr>
                <a:srgbClr val="000000"/>
              </a:buClr>
              <a:buSzPts val="2700"/>
              <a:buFont typeface="Arial"/>
              <a:buNone/>
            </a:pPr>
            <a:r>
              <a:t/>
            </a:r>
            <a:endParaRPr b="0" i="0" sz="2700" u="none" cap="none" strike="noStrike">
              <a:solidFill>
                <a:schemeClr val="dk1"/>
              </a:solidFill>
              <a:latin typeface="Verdana"/>
              <a:ea typeface="Verdana"/>
              <a:cs typeface="Verdana"/>
              <a:sym typeface="Verdana"/>
            </a:endParaRPr>
          </a:p>
          <a:p>
            <a:pPr indent="0" lvl="0" marL="457200" marR="0" rtl="0" algn="l">
              <a:lnSpc>
                <a:spcPct val="150000"/>
              </a:lnSpc>
              <a:spcBef>
                <a:spcPts val="440"/>
              </a:spcBef>
              <a:spcAft>
                <a:spcPts val="0"/>
              </a:spcAft>
              <a:buClr>
                <a:srgbClr val="000000"/>
              </a:buClr>
              <a:buSzPts val="2040"/>
              <a:buFont typeface="Arial"/>
              <a:buNone/>
            </a:pPr>
            <a:r>
              <a:t/>
            </a:r>
            <a:endParaRPr b="0" i="0" sz="2040" u="none" cap="none" strike="noStrike">
              <a:solidFill>
                <a:schemeClr val="dk1"/>
              </a:solidFill>
              <a:latin typeface="Verdana"/>
              <a:ea typeface="Verdana"/>
              <a:cs typeface="Verdana"/>
              <a:sym typeface="Verdan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g24f538df9f9_0_0"/>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The “native speaker”</a:t>
            </a:r>
            <a:r>
              <a:rPr i="1" lang="en-GB">
                <a:latin typeface="Verdana"/>
                <a:ea typeface="Verdana"/>
                <a:cs typeface="Verdana"/>
                <a:sym typeface="Verdana"/>
              </a:rPr>
              <a:t> </a:t>
            </a:r>
            <a:r>
              <a:rPr lang="en-GB">
                <a:latin typeface="Verdana"/>
                <a:ea typeface="Verdana"/>
                <a:cs typeface="Verdana"/>
                <a:sym typeface="Verdana"/>
              </a:rPr>
              <a:t>as a model in FLT?</a:t>
            </a:r>
            <a:endParaRPr>
              <a:latin typeface="Verdana"/>
              <a:ea typeface="Verdana"/>
              <a:cs typeface="Verdana"/>
              <a:sym typeface="Verdana"/>
            </a:endParaRPr>
          </a:p>
        </p:txBody>
      </p:sp>
      <p:sp>
        <p:nvSpPr>
          <p:cNvPr id="246" name="Google Shape;246;g24f538df9f9_0_0"/>
          <p:cNvSpPr txBox="1"/>
          <p:nvPr/>
        </p:nvSpPr>
        <p:spPr>
          <a:xfrm>
            <a:off x="457200" y="1600200"/>
            <a:ext cx="8229600" cy="4526100"/>
          </a:xfrm>
          <a:prstGeom prst="rect">
            <a:avLst/>
          </a:prstGeom>
          <a:noFill/>
          <a:ln>
            <a:noFill/>
          </a:ln>
        </p:spPr>
        <p:txBody>
          <a:bodyPr anchorCtr="0" anchor="t" bIns="45700" lIns="91425" spcFirstLastPara="1" rIns="91425" wrap="square" tIns="45700">
            <a:normAutofit fontScale="55000"/>
          </a:bodyPr>
          <a:lstStyle/>
          <a:p>
            <a:pPr indent="-322897" lvl="0" marL="457200" marR="0" rtl="0" algn="l">
              <a:lnSpc>
                <a:spcPct val="150000"/>
              </a:lnSpc>
              <a:spcBef>
                <a:spcPts val="440"/>
              </a:spcBef>
              <a:spcAft>
                <a:spcPts val="0"/>
              </a:spcAft>
              <a:buClr>
                <a:schemeClr val="dk1"/>
              </a:buClr>
              <a:buSzPct val="100000"/>
              <a:buFont typeface="Verdana"/>
              <a:buChar char="•"/>
            </a:pPr>
            <a:r>
              <a:rPr b="0" i="0" lang="en-GB" sz="2700" u="none" cap="none" strike="noStrike">
                <a:solidFill>
                  <a:schemeClr val="dk1"/>
                </a:solidFill>
                <a:latin typeface="Verdana"/>
                <a:ea typeface="Verdana"/>
                <a:cs typeface="Verdana"/>
                <a:sym typeface="Verdana"/>
              </a:rPr>
              <a:t>The “native speaker” is often thought of </a:t>
            </a:r>
            <a:r>
              <a:rPr b="0" i="0" lang="en-GB" sz="27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22"/>
                  </a:ext>
                </a:extLst>
              </a:rPr>
              <a:t>as an</a:t>
            </a:r>
            <a:r>
              <a:rPr b="0" i="0" lang="en-GB" sz="2700" u="none" cap="none" strike="noStrike">
                <a:solidFill>
                  <a:schemeClr val="dk1"/>
                </a:solidFill>
                <a:latin typeface="Verdana"/>
                <a:ea typeface="Verdana"/>
                <a:cs typeface="Verdana"/>
                <a:sym typeface="Verdana"/>
              </a:rPr>
              <a:t> ideal </a:t>
            </a:r>
            <a:r>
              <a:rPr b="0" i="0" lang="en-GB" sz="27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23"/>
                  </a:ext>
                </a:extLst>
              </a:rPr>
              <a:t>person</a:t>
            </a:r>
            <a:r>
              <a:rPr b="0" i="0" lang="en-GB" sz="2700" u="none" cap="none" strike="noStrike">
                <a:solidFill>
                  <a:schemeClr val="dk1"/>
                </a:solidFill>
                <a:latin typeface="Verdana"/>
                <a:ea typeface="Verdana"/>
                <a:cs typeface="Verdana"/>
                <a:sym typeface="Verdana"/>
              </a:rPr>
              <a:t> with a “complete and possibly innate competence in the language” (Pennycook 1994: 175).</a:t>
            </a:r>
            <a:endParaRPr b="0" i="0" sz="2700" u="none" cap="none" strike="noStrike">
              <a:solidFill>
                <a:schemeClr val="dk1"/>
              </a:solidFill>
              <a:latin typeface="Verdana"/>
              <a:ea typeface="Verdana"/>
              <a:cs typeface="Verdana"/>
              <a:sym typeface="Verdana"/>
            </a:endParaRPr>
          </a:p>
          <a:p>
            <a:pPr indent="-322897" lvl="0" marL="457200" marR="0" rtl="0" algn="l">
              <a:lnSpc>
                <a:spcPct val="150000"/>
              </a:lnSpc>
              <a:spcBef>
                <a:spcPts val="0"/>
              </a:spcBef>
              <a:spcAft>
                <a:spcPts val="0"/>
              </a:spcAft>
              <a:buClr>
                <a:schemeClr val="dk1"/>
              </a:buClr>
              <a:buSzPct val="100000"/>
              <a:buFont typeface="Verdana"/>
              <a:buChar char="•"/>
            </a:pPr>
            <a:r>
              <a:rPr b="0" i="0" lang="en-GB" sz="2700" u="none" cap="none" strike="noStrike">
                <a:solidFill>
                  <a:schemeClr val="dk1"/>
                </a:solidFill>
                <a:latin typeface="Verdana"/>
                <a:ea typeface="Verdana"/>
                <a:cs typeface="Verdana"/>
                <a:sym typeface="Verdana"/>
              </a:rPr>
              <a:t>This is based on the idea that there is a bounded, homogenous, and fixed language with a homogeneous speech community that</a:t>
            </a:r>
            <a:r>
              <a:rPr b="0" i="0" lang="en-GB" sz="27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24"/>
                  </a:ext>
                </a:extLst>
              </a:rPr>
              <a:t> is</a:t>
            </a:r>
            <a:r>
              <a:rPr b="0" i="0" lang="en-GB" sz="2700" u="none" cap="none" strike="noStrike">
                <a:solidFill>
                  <a:schemeClr val="dk1"/>
                </a:solidFill>
                <a:latin typeface="Verdana"/>
                <a:ea typeface="Verdana"/>
                <a:cs typeface="Verdana"/>
                <a:sym typeface="Verdana"/>
              </a:rPr>
              <a:t> linked to a nation state (Pennycook 1994, 2007).</a:t>
            </a:r>
            <a:endParaRPr b="0" i="0" sz="2700" u="none" cap="none" strike="noStrike">
              <a:solidFill>
                <a:schemeClr val="dk1"/>
              </a:solidFill>
              <a:latin typeface="Verdana"/>
              <a:ea typeface="Verdana"/>
              <a:cs typeface="Verdana"/>
              <a:sym typeface="Verdana"/>
            </a:endParaRPr>
          </a:p>
          <a:p>
            <a:pPr indent="-322897" lvl="0" marL="457200" marR="0" rtl="0" algn="l">
              <a:lnSpc>
                <a:spcPct val="150000"/>
              </a:lnSpc>
              <a:spcBef>
                <a:spcPts val="0"/>
              </a:spcBef>
              <a:spcAft>
                <a:spcPts val="0"/>
              </a:spcAft>
              <a:buClr>
                <a:schemeClr val="dk1"/>
              </a:buClr>
              <a:buSzPct val="100000"/>
              <a:buFont typeface="Verdana"/>
              <a:buChar char="•"/>
            </a:pPr>
            <a:r>
              <a:rPr b="0" i="0" lang="en-GB" sz="2700" u="none" cap="none" strike="noStrike">
                <a:solidFill>
                  <a:schemeClr val="dk1"/>
                </a:solidFill>
                <a:latin typeface="Verdana"/>
                <a:ea typeface="Verdana"/>
                <a:cs typeface="Verdana"/>
                <a:sym typeface="Verdana"/>
              </a:rPr>
              <a:t>Defining the term “native speaker” itself is a complicated and loaded act, as Davies (2003) and Liu (1999) state:</a:t>
            </a:r>
            <a:endParaRPr b="0" i="0" sz="2700" u="none" cap="none" strike="noStrike">
              <a:solidFill>
                <a:schemeClr val="dk1"/>
              </a:solidFill>
              <a:latin typeface="Verdana"/>
              <a:ea typeface="Verdana"/>
              <a:cs typeface="Verdana"/>
              <a:sym typeface="Verdana"/>
            </a:endParaRPr>
          </a:p>
          <a:p>
            <a:pPr indent="0" lvl="0" marL="457200" marR="0" rtl="0" algn="l">
              <a:lnSpc>
                <a:spcPct val="150000"/>
              </a:lnSpc>
              <a:spcBef>
                <a:spcPts val="440"/>
              </a:spcBef>
              <a:spcAft>
                <a:spcPts val="0"/>
              </a:spcAft>
              <a:buClr>
                <a:srgbClr val="000000"/>
              </a:buClr>
              <a:buSzPct val="100000"/>
              <a:buFont typeface="Arial"/>
              <a:buNone/>
            </a:pPr>
            <a:r>
              <a:rPr b="0" i="0" lang="en-GB" sz="2500" u="none" cap="none" strike="noStrike">
                <a:solidFill>
                  <a:schemeClr val="dk1"/>
                </a:solidFill>
                <a:latin typeface="Verdana"/>
                <a:ea typeface="Verdana"/>
                <a:cs typeface="Verdana"/>
                <a:sym typeface="Verdana"/>
              </a:rPr>
              <a:t>But when we look for a definition of the native speaker which will act as an applied linguistic benchmark, the concept slips away [...] (Davies 2003: 1).</a:t>
            </a:r>
            <a:endParaRPr b="0" i="0" sz="2500" u="none" cap="none" strike="noStrike">
              <a:solidFill>
                <a:schemeClr val="dk1"/>
              </a:solidFill>
              <a:latin typeface="Verdana"/>
              <a:ea typeface="Verdana"/>
              <a:cs typeface="Verdana"/>
              <a:sym typeface="Verdana"/>
            </a:endParaRPr>
          </a:p>
          <a:p>
            <a:pPr indent="0" lvl="0" marL="457200" marR="0" rtl="0" algn="l">
              <a:lnSpc>
                <a:spcPct val="150000"/>
              </a:lnSpc>
              <a:spcBef>
                <a:spcPts val="440"/>
              </a:spcBef>
              <a:spcAft>
                <a:spcPts val="0"/>
              </a:spcAft>
              <a:buClr>
                <a:srgbClr val="000000"/>
              </a:buClr>
              <a:buSzPct val="100000"/>
              <a:buFont typeface="Arial"/>
              <a:buNone/>
            </a:pPr>
            <a:r>
              <a:rPr b="0" i="0" lang="en-GB" sz="2500" u="none" cap="none" strike="noStrike">
                <a:solidFill>
                  <a:schemeClr val="dk1"/>
                </a:solidFill>
                <a:latin typeface="Verdana"/>
                <a:ea typeface="Verdana"/>
                <a:cs typeface="Verdana"/>
                <a:sym typeface="Verdana"/>
              </a:rPr>
              <a:t>Who does the defining of a NNS or a NS? [...] If it identifies a NNS as less competent than a NS, then the definition and the dichotomy would be political [...] In fact, the NS/NNS dichotomy embodies linguistic imperialism (Liu 1999: 174).</a:t>
            </a:r>
            <a:endParaRPr b="0" i="0" sz="2040" u="none" cap="none" strike="noStrike">
              <a:solidFill>
                <a:schemeClr val="dk1"/>
              </a:solidFill>
              <a:latin typeface="Verdana"/>
              <a:ea typeface="Verdana"/>
              <a:cs typeface="Verdana"/>
              <a:sym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0" name="Shape 250"/>
        <p:cNvGrpSpPr/>
        <p:nvPr/>
      </p:nvGrpSpPr>
      <p:grpSpPr>
        <a:xfrm>
          <a:off x="0" y="0"/>
          <a:ext cx="0" cy="0"/>
          <a:chOff x="0" y="0"/>
          <a:chExt cx="0" cy="0"/>
        </a:xfrm>
      </p:grpSpPr>
      <p:sp>
        <p:nvSpPr>
          <p:cNvPr id="251" name="Google Shape;251;g20f7d8ef719_6_5"/>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The “native speaker”</a:t>
            </a:r>
            <a:r>
              <a:rPr i="1" lang="en-GB">
                <a:latin typeface="Verdana"/>
                <a:ea typeface="Verdana"/>
                <a:cs typeface="Verdana"/>
                <a:sym typeface="Verdana"/>
              </a:rPr>
              <a:t> </a:t>
            </a:r>
            <a:r>
              <a:rPr lang="en-GB">
                <a:latin typeface="Verdana"/>
                <a:ea typeface="Verdana"/>
                <a:cs typeface="Verdana"/>
                <a:sym typeface="Verdana"/>
              </a:rPr>
              <a:t>as a model in FLT?</a:t>
            </a:r>
            <a:endParaRPr>
              <a:latin typeface="Verdana"/>
              <a:ea typeface="Verdana"/>
              <a:cs typeface="Verdana"/>
              <a:sym typeface="Verdana"/>
            </a:endParaRPr>
          </a:p>
        </p:txBody>
      </p:sp>
      <p:sp>
        <p:nvSpPr>
          <p:cNvPr id="252" name="Google Shape;252;g20f7d8ef719_6_5"/>
          <p:cNvSpPr txBox="1"/>
          <p:nvPr/>
        </p:nvSpPr>
        <p:spPr>
          <a:xfrm>
            <a:off x="457200" y="1600200"/>
            <a:ext cx="8229600" cy="4526100"/>
          </a:xfrm>
          <a:prstGeom prst="rect">
            <a:avLst/>
          </a:prstGeom>
          <a:noFill/>
          <a:ln>
            <a:noFill/>
          </a:ln>
        </p:spPr>
        <p:txBody>
          <a:bodyPr anchorCtr="0" anchor="t" bIns="45700" lIns="91425" spcFirstLastPara="1" rIns="91425" wrap="square" tIns="45700">
            <a:normAutofit fontScale="62500"/>
          </a:bodyPr>
          <a:lstStyle/>
          <a:p>
            <a:pPr indent="-339725" lvl="0" marL="457200" marR="0" rtl="0" algn="l">
              <a:lnSpc>
                <a:spcPct val="150000"/>
              </a:lnSpc>
              <a:spcBef>
                <a:spcPts val="440"/>
              </a:spcBef>
              <a:spcAft>
                <a:spcPts val="0"/>
              </a:spcAft>
              <a:buClr>
                <a:schemeClr val="dk1"/>
              </a:buClr>
              <a:buSzPct val="100000"/>
              <a:buFont typeface="Verdana"/>
              <a:buChar char="●"/>
            </a:pPr>
            <a:r>
              <a:rPr b="0" i="0" lang="en-GB" sz="2800" u="none" cap="none" strike="noStrike">
                <a:solidFill>
                  <a:schemeClr val="dk1"/>
                </a:solidFill>
                <a:latin typeface="Verdana"/>
                <a:ea typeface="Verdana"/>
                <a:cs typeface="Verdana"/>
                <a:sym typeface="Verdana"/>
              </a:rPr>
              <a:t>The standardization of language, </a:t>
            </a:r>
            <a:r>
              <a:rPr b="0" i="0" lang="en-GB" sz="28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25"/>
                  </a:ext>
                </a:extLst>
              </a:rPr>
              <a:t>as well as the distinction between “native” (NS) and “non-native” speakers (NNS)</a:t>
            </a:r>
            <a:r>
              <a:rPr b="0" i="0" lang="en-GB" sz="2800" u="none" cap="none" strike="noStrike">
                <a:solidFill>
                  <a:schemeClr val="dk1"/>
                </a:solidFill>
                <a:latin typeface="Verdana"/>
                <a:ea typeface="Verdana"/>
                <a:cs typeface="Verdana"/>
                <a:sym typeface="Verdana"/>
              </a:rPr>
              <a:t>, creates a hierarchy between the aforementioned groups with the former positioned as the standard to which the latter should aspire (Kachru 1992</a:t>
            </a:r>
            <a:r>
              <a:rPr b="0" i="0" lang="en-GB" sz="28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26"/>
                  </a:ext>
                </a:extLst>
              </a:rPr>
              <a:t>).</a:t>
            </a:r>
            <a:endParaRPr b="0" i="0" sz="2800" u="none" cap="none" strike="noStrike">
              <a:solidFill>
                <a:schemeClr val="dk1"/>
              </a:solidFill>
              <a:latin typeface="Verdana"/>
              <a:ea typeface="Verdana"/>
              <a:cs typeface="Verdana"/>
              <a:sym typeface="Verdana"/>
            </a:endParaRPr>
          </a:p>
          <a:p>
            <a:pPr indent="-339725" lvl="0" marL="457200" marR="0" rtl="0" algn="l">
              <a:lnSpc>
                <a:spcPct val="150000"/>
              </a:lnSpc>
              <a:spcBef>
                <a:spcPts val="0"/>
              </a:spcBef>
              <a:spcAft>
                <a:spcPts val="0"/>
              </a:spcAft>
              <a:buClr>
                <a:schemeClr val="dk1"/>
              </a:buClr>
              <a:buSzPct val="100000"/>
              <a:buFont typeface="Verdana"/>
              <a:buChar char="●"/>
            </a:pPr>
            <a:r>
              <a:rPr b="0" i="0" lang="en-GB" sz="2800" u="none" cap="none" strike="noStrike">
                <a:solidFill>
                  <a:schemeClr val="dk1"/>
                </a:solidFill>
                <a:latin typeface="Verdana"/>
                <a:ea typeface="Verdana"/>
                <a:cs typeface="Verdana"/>
                <a:sym typeface="Verdana"/>
              </a:rPr>
              <a:t>Moreover, such a hierarchy is not caused by linguistic elements but by social relationships between groups of people who use certain linguistic varieties. Relationships between languages are manifestations of social relationships perpetuated by language ideologies (Doerr 2009: 5).</a:t>
            </a:r>
            <a:endParaRPr b="0" i="0" sz="2800" u="none" cap="none" strike="noStrike">
              <a:solidFill>
                <a:schemeClr val="dk1"/>
              </a:solidFill>
              <a:latin typeface="Verdana"/>
              <a:ea typeface="Verdana"/>
              <a:cs typeface="Verdana"/>
              <a:sym typeface="Verdana"/>
            </a:endParaRPr>
          </a:p>
          <a:p>
            <a:pPr indent="0" lvl="0" marL="457200" marR="0" rtl="0" algn="l">
              <a:lnSpc>
                <a:spcPct val="150000"/>
              </a:lnSpc>
              <a:spcBef>
                <a:spcPts val="440"/>
              </a:spcBef>
              <a:spcAft>
                <a:spcPts val="0"/>
              </a:spcAft>
              <a:buClr>
                <a:srgbClr val="000000"/>
              </a:buClr>
              <a:buSzPct val="100000"/>
              <a:buFont typeface="Arial"/>
              <a:buNone/>
            </a:pPr>
            <a:r>
              <a:t/>
            </a:r>
            <a:endParaRPr b="0" i="0" sz="2500" u="none" cap="none" strike="noStrike">
              <a:solidFill>
                <a:schemeClr val="dk1"/>
              </a:solidFill>
              <a:latin typeface="Verdana"/>
              <a:ea typeface="Verdana"/>
              <a:cs typeface="Verdana"/>
              <a:sym typeface="Verdan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6" name="Shape 256"/>
        <p:cNvGrpSpPr/>
        <p:nvPr/>
      </p:nvGrpSpPr>
      <p:grpSpPr>
        <a:xfrm>
          <a:off x="0" y="0"/>
          <a:ext cx="0" cy="0"/>
          <a:chOff x="0" y="0"/>
          <a:chExt cx="0" cy="0"/>
        </a:xfrm>
      </p:grpSpPr>
      <p:sp>
        <p:nvSpPr>
          <p:cNvPr id="257" name="Google Shape;257;g20f7d8ef719_6_10"/>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The “native speaker”</a:t>
            </a:r>
            <a:r>
              <a:rPr i="1" lang="en-GB">
                <a:latin typeface="Verdana"/>
                <a:ea typeface="Verdana"/>
                <a:cs typeface="Verdana"/>
                <a:sym typeface="Verdana"/>
              </a:rPr>
              <a:t> </a:t>
            </a:r>
            <a:r>
              <a:rPr lang="en-GB">
                <a:latin typeface="Verdana"/>
                <a:ea typeface="Verdana"/>
                <a:cs typeface="Verdana"/>
                <a:sym typeface="Verdana"/>
              </a:rPr>
              <a:t>as a model in FLT?</a:t>
            </a:r>
            <a:endParaRPr>
              <a:latin typeface="Verdana"/>
              <a:ea typeface="Verdana"/>
              <a:cs typeface="Verdana"/>
              <a:sym typeface="Verdana"/>
            </a:endParaRPr>
          </a:p>
        </p:txBody>
      </p:sp>
      <p:sp>
        <p:nvSpPr>
          <p:cNvPr id="258" name="Google Shape;258;g20f7d8ef719_6_10"/>
          <p:cNvSpPr txBox="1"/>
          <p:nvPr/>
        </p:nvSpPr>
        <p:spPr>
          <a:xfrm>
            <a:off x="457200" y="1600200"/>
            <a:ext cx="8229600" cy="4526100"/>
          </a:xfrm>
          <a:prstGeom prst="rect">
            <a:avLst/>
          </a:prstGeom>
          <a:noFill/>
          <a:ln>
            <a:noFill/>
          </a:ln>
        </p:spPr>
        <p:txBody>
          <a:bodyPr anchorCtr="0" anchor="t" bIns="45700" lIns="91425" spcFirstLastPara="1" rIns="91425" wrap="square" tIns="45700">
            <a:normAutofit fontScale="70000" lnSpcReduction="20000"/>
          </a:bodyPr>
          <a:lstStyle/>
          <a:p>
            <a:pPr indent="-372147" lvl="0" marL="457200" marR="0" rtl="0" algn="l">
              <a:lnSpc>
                <a:spcPct val="150000"/>
              </a:lnSpc>
              <a:spcBef>
                <a:spcPts val="440"/>
              </a:spcBef>
              <a:spcAft>
                <a:spcPts val="0"/>
              </a:spcAft>
              <a:buClr>
                <a:schemeClr val="dk1"/>
              </a:buClr>
              <a:buSzPct val="100000"/>
              <a:buFont typeface="Verdana"/>
              <a:buChar char="●"/>
            </a:pPr>
            <a:r>
              <a:rPr b="0" i="0" lang="en-GB" sz="3228" u="none" cap="none" strike="noStrike">
                <a:solidFill>
                  <a:schemeClr val="dk1"/>
                </a:solidFill>
                <a:latin typeface="Verdana"/>
                <a:ea typeface="Verdana"/>
                <a:cs typeface="Verdana"/>
                <a:sym typeface="Verdana"/>
              </a:rPr>
              <a:t>The “native speaker” is often considered a model speaker whose intuition in the language makes them a natural judge.</a:t>
            </a:r>
            <a:endParaRPr b="0" i="0" sz="3228" u="none" cap="none" strike="noStrike">
              <a:solidFill>
                <a:schemeClr val="dk1"/>
              </a:solidFill>
              <a:latin typeface="Verdana"/>
              <a:ea typeface="Verdana"/>
              <a:cs typeface="Verdana"/>
              <a:sym typeface="Verdana"/>
            </a:endParaRPr>
          </a:p>
          <a:p>
            <a:pPr indent="-372147" lvl="0" marL="457200" marR="0" rtl="0" algn="l">
              <a:lnSpc>
                <a:spcPct val="150000"/>
              </a:lnSpc>
              <a:spcBef>
                <a:spcPts val="0"/>
              </a:spcBef>
              <a:spcAft>
                <a:spcPts val="0"/>
              </a:spcAft>
              <a:buClr>
                <a:schemeClr val="dk1"/>
              </a:buClr>
              <a:buSzPct val="100000"/>
              <a:buFont typeface="Verdana"/>
              <a:buChar char="●"/>
            </a:pPr>
            <a:r>
              <a:rPr b="0" i="0" lang="en-GB" sz="3228" u="none" cap="none" strike="noStrike">
                <a:solidFill>
                  <a:schemeClr val="dk1"/>
                </a:solidFill>
                <a:latin typeface="Verdana"/>
                <a:ea typeface="Verdana"/>
                <a:cs typeface="Verdana"/>
                <a:sym typeface="Verdana"/>
              </a:rPr>
              <a:t>However, this assumption has been contested by several researchers and alternative ways of judging the proficiency of language learners and teachers have been suggested, such as the concept of multicompetence by Vivian Cook (1999: 191):</a:t>
            </a:r>
            <a:endParaRPr b="0" i="0" sz="3228" u="none" cap="none" strike="noStrike">
              <a:solidFill>
                <a:schemeClr val="dk1"/>
              </a:solidFill>
              <a:latin typeface="Verdana"/>
              <a:ea typeface="Verdana"/>
              <a:cs typeface="Verdana"/>
              <a:sym typeface="Verdana"/>
            </a:endParaRPr>
          </a:p>
          <a:p>
            <a:pPr indent="0" lvl="0" marL="457200" marR="0" rtl="0" algn="l">
              <a:lnSpc>
                <a:spcPct val="150000"/>
              </a:lnSpc>
              <a:spcBef>
                <a:spcPts val="440"/>
              </a:spcBef>
              <a:spcAft>
                <a:spcPts val="0"/>
              </a:spcAft>
              <a:buClr>
                <a:srgbClr val="000000"/>
              </a:buClr>
              <a:buSzPct val="100000"/>
              <a:buFont typeface="Arial"/>
              <a:buNone/>
            </a:pPr>
            <a:r>
              <a:rPr b="0" i="0" lang="en-GB" sz="2800" u="none" cap="none" strike="noStrike">
                <a:solidFill>
                  <a:schemeClr val="dk1"/>
                </a:solidFill>
                <a:latin typeface="Verdana"/>
                <a:ea typeface="Verdana"/>
                <a:cs typeface="Verdana"/>
                <a:sym typeface="Verdana"/>
              </a:rPr>
              <a:t>L2 learners must be viewed as multicompetent language users rather than as deficient native speakers.</a:t>
            </a:r>
            <a:endParaRPr b="0" i="0" sz="2800" u="none" cap="none" strike="noStrike">
              <a:solidFill>
                <a:schemeClr val="dk1"/>
              </a:solidFill>
              <a:latin typeface="Verdana"/>
              <a:ea typeface="Verdana"/>
              <a:cs typeface="Verdana"/>
              <a:sym typeface="Verdan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2" name="Shape 262"/>
        <p:cNvGrpSpPr/>
        <p:nvPr/>
      </p:nvGrpSpPr>
      <p:grpSpPr>
        <a:xfrm>
          <a:off x="0" y="0"/>
          <a:ext cx="0" cy="0"/>
          <a:chOff x="0" y="0"/>
          <a:chExt cx="0" cy="0"/>
        </a:xfrm>
      </p:grpSpPr>
      <p:sp>
        <p:nvSpPr>
          <p:cNvPr id="263" name="Google Shape;263;g20f7d8ef719_6_30"/>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An alternative approach: “Expertise” and “Allegiance”</a:t>
            </a:r>
            <a:endParaRPr>
              <a:latin typeface="Verdana"/>
              <a:ea typeface="Verdana"/>
              <a:cs typeface="Verdana"/>
              <a:sym typeface="Verdana"/>
            </a:endParaRPr>
          </a:p>
        </p:txBody>
      </p:sp>
      <p:sp>
        <p:nvSpPr>
          <p:cNvPr id="264" name="Google Shape;264;g20f7d8ef719_6_30"/>
          <p:cNvSpPr txBox="1"/>
          <p:nvPr/>
        </p:nvSpPr>
        <p:spPr>
          <a:xfrm>
            <a:off x="457200" y="1600200"/>
            <a:ext cx="8229600" cy="4526100"/>
          </a:xfrm>
          <a:prstGeom prst="rect">
            <a:avLst/>
          </a:prstGeom>
          <a:noFill/>
          <a:ln>
            <a:noFill/>
          </a:ln>
        </p:spPr>
        <p:txBody>
          <a:bodyPr anchorCtr="0" anchor="t" bIns="45700" lIns="91425" spcFirstLastPara="1" rIns="91425" wrap="square" tIns="45700">
            <a:normAutofit fontScale="62500" lnSpcReduction="20000"/>
          </a:bodyPr>
          <a:lstStyle/>
          <a:p>
            <a:pPr indent="-339725" lvl="0" marL="457200" marR="0" rtl="0" algn="l">
              <a:lnSpc>
                <a:spcPct val="150000"/>
              </a:lnSpc>
              <a:spcBef>
                <a:spcPts val="440"/>
              </a:spcBef>
              <a:spcAft>
                <a:spcPts val="0"/>
              </a:spcAft>
              <a:buClr>
                <a:schemeClr val="dk1"/>
              </a:buClr>
              <a:buSzPct val="100000"/>
              <a:buFont typeface="Verdana"/>
              <a:buChar char="●"/>
            </a:pPr>
            <a:r>
              <a:rPr b="0" i="0" lang="en-GB" sz="28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27"/>
                  </a:ext>
                </a:extLst>
              </a:rPr>
              <a:t>Ben Rampton</a:t>
            </a:r>
            <a:r>
              <a:rPr b="0" i="0" lang="en-GB" sz="2800" u="none" cap="none" strike="noStrike">
                <a:solidFill>
                  <a:schemeClr val="dk1"/>
                </a:solidFill>
                <a:latin typeface="Verdana"/>
                <a:ea typeface="Verdana"/>
                <a:cs typeface="Verdana"/>
                <a:sym typeface="Verdana"/>
              </a:rPr>
              <a:t> (1995: 340) suggests decomposing the concept of “native speaker” into “the simple distinction between ‘expertise’ (skill proficiency, ability to operate with a language) and ‘allegiance’ (identification with a language, with the values, meanings and identities that it stands for).”</a:t>
            </a:r>
            <a:endParaRPr b="0" i="0" sz="2800" u="none" cap="none" strike="noStrike">
              <a:solidFill>
                <a:schemeClr val="dk1"/>
              </a:solidFill>
              <a:latin typeface="Verdana"/>
              <a:ea typeface="Verdana"/>
              <a:cs typeface="Verdana"/>
              <a:sym typeface="Verdana"/>
            </a:endParaRPr>
          </a:p>
          <a:p>
            <a:pPr indent="-339725" lvl="0" marL="457200" marR="0" rtl="0" algn="l">
              <a:lnSpc>
                <a:spcPct val="150000"/>
              </a:lnSpc>
              <a:spcBef>
                <a:spcPts val="0"/>
              </a:spcBef>
              <a:spcAft>
                <a:spcPts val="0"/>
              </a:spcAft>
              <a:buClr>
                <a:schemeClr val="dk1"/>
              </a:buClr>
              <a:buSzPct val="100000"/>
              <a:buFont typeface="Verdana"/>
              <a:buChar char="●"/>
            </a:pPr>
            <a:r>
              <a:rPr b="0" i="0" lang="en-GB" sz="2800" u="none" cap="none" strike="noStrike">
                <a:solidFill>
                  <a:schemeClr val="dk1"/>
                </a:solidFill>
                <a:latin typeface="Verdana"/>
                <a:ea typeface="Verdana"/>
                <a:cs typeface="Verdana"/>
                <a:sym typeface="Verdana"/>
              </a:rPr>
              <a:t>“Expertise” and “allegiance” refer to linguistic identities as well as to cultural interpretations of a person’s relationship to a language (ibid.).</a:t>
            </a:r>
            <a:endParaRPr b="0" i="0" sz="2800" u="none" cap="none" strike="noStrike">
              <a:solidFill>
                <a:schemeClr val="dk1"/>
              </a:solidFill>
              <a:latin typeface="Verdana"/>
              <a:ea typeface="Verdana"/>
              <a:cs typeface="Verdana"/>
              <a:sym typeface="Verdana"/>
            </a:endParaRPr>
          </a:p>
          <a:p>
            <a:pPr indent="-339725" lvl="0" marL="457200" marR="0" rtl="0" algn="l">
              <a:lnSpc>
                <a:spcPct val="150000"/>
              </a:lnSpc>
              <a:spcBef>
                <a:spcPts val="0"/>
              </a:spcBef>
              <a:spcAft>
                <a:spcPts val="0"/>
              </a:spcAft>
              <a:buClr>
                <a:schemeClr val="dk1"/>
              </a:buClr>
              <a:buSzPct val="100000"/>
              <a:buFont typeface="Verdana"/>
              <a:buChar char="●"/>
            </a:pPr>
            <a:r>
              <a:rPr b="0" i="0" lang="en-GB" sz="2800" u="none" cap="none" strike="noStrike">
                <a:solidFill>
                  <a:schemeClr val="dk1"/>
                </a:solidFill>
                <a:latin typeface="Verdana"/>
                <a:ea typeface="Verdana"/>
                <a:cs typeface="Verdana"/>
                <a:sym typeface="Verdana"/>
              </a:rPr>
              <a:t>The advantage of the concept is that “expertise is learned, not fixed or innate [...] Expertise is relative and partial [...] To achieve expertise, you go through processes of certification, in which you are judged by others whose standards of assessments can be reviewed and disputed” (Rampton 1995: 340-42).</a:t>
            </a:r>
            <a:endParaRPr b="0" i="0" sz="2800" u="none" cap="none" strike="noStrike">
              <a:solidFill>
                <a:schemeClr val="dk1"/>
              </a:solidFill>
              <a:latin typeface="Verdana"/>
              <a:ea typeface="Verdana"/>
              <a:cs typeface="Verdana"/>
              <a:sym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1b64e4d4f1a_1_16"/>
          <p:cNvSpPr txBox="1"/>
          <p:nvPr>
            <p:ph type="title"/>
          </p:nvPr>
        </p:nvSpPr>
        <p:spPr>
          <a:xfrm>
            <a:off x="395525" y="260650"/>
            <a:ext cx="8229600" cy="24075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Multilingualism in foreign language teaching</a:t>
            </a:r>
            <a:endParaRPr>
              <a:latin typeface="Verdana"/>
              <a:ea typeface="Verdana"/>
              <a:cs typeface="Verdana"/>
              <a:sym typeface="Verdana"/>
            </a:endParaRPr>
          </a:p>
        </p:txBody>
      </p:sp>
      <p:sp>
        <p:nvSpPr>
          <p:cNvPr id="270" name="Google Shape;270;g1b64e4d4f1a_1_16"/>
          <p:cNvSpPr txBox="1"/>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Verdana"/>
              <a:ea typeface="Verdana"/>
              <a:cs typeface="Verdana"/>
              <a:sym typeface="Verdana"/>
            </a:endParaRPr>
          </a:p>
        </p:txBody>
      </p:sp>
      <p:pic>
        <p:nvPicPr>
          <p:cNvPr id="271" name="Google Shape;271;g1b64e4d4f1a_1_16"/>
          <p:cNvPicPr preferRelativeResize="0"/>
          <p:nvPr/>
        </p:nvPicPr>
        <p:blipFill rotWithShape="1">
          <a:blip r:embed="rId3">
            <a:alphaModFix/>
          </a:blip>
          <a:srcRect b="0" l="0" r="0" t="0"/>
          <a:stretch/>
        </p:blipFill>
        <p:spPr>
          <a:xfrm>
            <a:off x="1816525" y="2321650"/>
            <a:ext cx="5510927" cy="36757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1b64e4d4f1a_1_0"/>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Reasons to foster multilingualism</a:t>
            </a:r>
            <a:endParaRPr>
              <a:latin typeface="Verdana"/>
              <a:ea typeface="Verdana"/>
              <a:cs typeface="Verdana"/>
              <a:sym typeface="Verdana"/>
            </a:endParaRPr>
          </a:p>
        </p:txBody>
      </p:sp>
      <p:sp>
        <p:nvSpPr>
          <p:cNvPr id="277" name="Google Shape;277;g1b64e4d4f1a_1_0"/>
          <p:cNvSpPr txBox="1"/>
          <p:nvPr/>
        </p:nvSpPr>
        <p:spPr>
          <a:xfrm>
            <a:off x="457200" y="1600200"/>
            <a:ext cx="8229600" cy="4526100"/>
          </a:xfrm>
          <a:prstGeom prst="rect">
            <a:avLst/>
          </a:prstGeom>
          <a:noFill/>
          <a:ln>
            <a:noFill/>
          </a:ln>
        </p:spPr>
        <p:txBody>
          <a:bodyPr anchorCtr="0" anchor="t" bIns="45700" lIns="91425" spcFirstLastPara="1" rIns="91425" wrap="square" tIns="45700">
            <a:normAutofit lnSpcReduction="10000"/>
          </a:bodyPr>
          <a:lstStyle/>
          <a:p>
            <a:pPr indent="-371379" lvl="0" marL="457200" marR="0" rtl="0" algn="l">
              <a:lnSpc>
                <a:spcPct val="115000"/>
              </a:lnSpc>
              <a:spcBef>
                <a:spcPts val="440"/>
              </a:spcBef>
              <a:spcAft>
                <a:spcPts val="0"/>
              </a:spcAft>
              <a:buClr>
                <a:schemeClr val="dk1"/>
              </a:buClr>
              <a:buSzPts val="2248"/>
              <a:buFont typeface="Verdana"/>
              <a:buChar char="●"/>
            </a:pPr>
            <a:r>
              <a:rPr b="0" i="0" lang="en-GB" sz="2248" u="none" cap="none" strike="noStrike">
                <a:solidFill>
                  <a:schemeClr val="dk1"/>
                </a:solidFill>
                <a:latin typeface="Verdana"/>
                <a:ea typeface="Verdana"/>
                <a:cs typeface="Verdana"/>
                <a:sym typeface="Verdana"/>
              </a:rPr>
              <a:t>efficiency in learning</a:t>
            </a:r>
            <a:endParaRPr b="0" i="0" sz="2248" u="none" cap="none" strike="noStrike">
              <a:solidFill>
                <a:schemeClr val="dk1"/>
              </a:solidFill>
              <a:latin typeface="Verdana"/>
              <a:ea typeface="Verdana"/>
              <a:cs typeface="Verdana"/>
              <a:sym typeface="Verdana"/>
            </a:endParaRPr>
          </a:p>
          <a:p>
            <a:pPr indent="-371379" lvl="0" marL="457200" marR="0" rtl="0" algn="l">
              <a:lnSpc>
                <a:spcPct val="115000"/>
              </a:lnSpc>
              <a:spcBef>
                <a:spcPts val="0"/>
              </a:spcBef>
              <a:spcAft>
                <a:spcPts val="0"/>
              </a:spcAft>
              <a:buClr>
                <a:schemeClr val="dk1"/>
              </a:buClr>
              <a:buSzPts val="2248"/>
              <a:buFont typeface="Verdana"/>
              <a:buChar char="●"/>
            </a:pPr>
            <a:r>
              <a:rPr b="0" i="0" lang="en-GB" sz="2248" u="none" cap="none" strike="noStrike">
                <a:solidFill>
                  <a:schemeClr val="dk1"/>
                </a:solidFill>
                <a:latin typeface="Verdana"/>
                <a:ea typeface="Verdana"/>
                <a:cs typeface="Verdana"/>
                <a:sym typeface="Verdana"/>
              </a:rPr>
              <a:t>representation of full linguistic identity and linguistic human rights</a:t>
            </a:r>
            <a:r>
              <a:rPr b="0" i="0" lang="en-GB" sz="1848" u="none" cap="none" strike="noStrike">
                <a:solidFill>
                  <a:schemeClr val="dk1"/>
                </a:solidFill>
                <a:latin typeface="Verdana"/>
                <a:ea typeface="Verdana"/>
                <a:cs typeface="Verdana"/>
                <a:sym typeface="Verdana"/>
              </a:rPr>
              <a:t> (Skutnabb-Kangas 2006)</a:t>
            </a:r>
            <a:endParaRPr b="0" i="0" sz="1848" u="none" cap="none" strike="noStrike">
              <a:solidFill>
                <a:schemeClr val="dk1"/>
              </a:solidFill>
              <a:latin typeface="Verdana"/>
              <a:ea typeface="Verdana"/>
              <a:cs typeface="Verdana"/>
              <a:sym typeface="Verdana"/>
            </a:endParaRPr>
          </a:p>
          <a:p>
            <a:pPr indent="-371379" lvl="0" marL="457200" marR="0" rtl="0" algn="l">
              <a:lnSpc>
                <a:spcPct val="115000"/>
              </a:lnSpc>
              <a:spcBef>
                <a:spcPts val="0"/>
              </a:spcBef>
              <a:spcAft>
                <a:spcPts val="0"/>
              </a:spcAft>
              <a:buClr>
                <a:schemeClr val="dk1"/>
              </a:buClr>
              <a:buSzPts val="2248"/>
              <a:buFont typeface="Verdana"/>
              <a:buChar char="●"/>
            </a:pPr>
            <a:r>
              <a:rPr b="0" i="0" lang="en-GB" sz="2248" u="none" cap="none" strike="noStrike">
                <a:solidFill>
                  <a:schemeClr val="dk1"/>
                </a:solidFill>
                <a:latin typeface="Verdana"/>
                <a:ea typeface="Verdana"/>
                <a:cs typeface="Verdana"/>
                <a:sym typeface="Verdana"/>
              </a:rPr>
              <a:t>a </a:t>
            </a:r>
            <a:r>
              <a:rPr b="0" i="0" lang="en-GB" sz="2248" u="none" cap="none" strike="noStrike">
                <a:solidFill>
                  <a:schemeClr val="dk1"/>
                </a:solidFill>
                <a:latin typeface="Verdana"/>
                <a:ea typeface="Verdana"/>
                <a:cs typeface="Verdana"/>
                <a:sym typeface="Verdana"/>
                <a:extLst>
                  <a:ext uri="http://customooxmlschemas.google.com/">
                    <go:slidesCustomData xmlns:go="http://customooxmlschemas.google.com/" textRoundtripDataId="28"/>
                  </a:ext>
                </a:extLst>
              </a:rPr>
              <a:t>natural way of communication</a:t>
            </a:r>
            <a:endParaRPr b="0" i="0" sz="2248" u="none" cap="none" strike="noStrike">
              <a:solidFill>
                <a:schemeClr val="dk1"/>
              </a:solidFill>
              <a:latin typeface="Verdana"/>
              <a:ea typeface="Verdana"/>
              <a:cs typeface="Verdana"/>
              <a:sym typeface="Verdana"/>
            </a:endParaRPr>
          </a:p>
          <a:p>
            <a:pPr indent="-371379" lvl="0" marL="457200" marR="0" rtl="0" algn="l">
              <a:lnSpc>
                <a:spcPct val="115000"/>
              </a:lnSpc>
              <a:spcBef>
                <a:spcPts val="0"/>
              </a:spcBef>
              <a:spcAft>
                <a:spcPts val="0"/>
              </a:spcAft>
              <a:buClr>
                <a:schemeClr val="dk1"/>
              </a:buClr>
              <a:buSzPts val="2248"/>
              <a:buFont typeface="Verdana"/>
              <a:buChar char="●"/>
            </a:pPr>
            <a:r>
              <a:rPr b="0" i="0" lang="en-GB" sz="2248" u="none" cap="none" strike="noStrike">
                <a:solidFill>
                  <a:schemeClr val="dk1"/>
                </a:solidFill>
                <a:latin typeface="Verdana"/>
                <a:ea typeface="Verdana"/>
                <a:cs typeface="Verdana"/>
                <a:sym typeface="Verdana"/>
              </a:rPr>
              <a:t>multilingual and culturally reflective speaker as learning aims</a:t>
            </a:r>
            <a:endParaRPr b="0" i="0" sz="2248" u="none" cap="none" strike="noStrike">
              <a:solidFill>
                <a:schemeClr val="dk1"/>
              </a:solidFill>
              <a:latin typeface="Verdana"/>
              <a:ea typeface="Verdana"/>
              <a:cs typeface="Verdana"/>
              <a:sym typeface="Verdana"/>
            </a:endParaRPr>
          </a:p>
          <a:p>
            <a:pPr indent="-371379" lvl="0" marL="457200" marR="0" rtl="0" algn="l">
              <a:lnSpc>
                <a:spcPct val="115000"/>
              </a:lnSpc>
              <a:spcBef>
                <a:spcPts val="0"/>
              </a:spcBef>
              <a:spcAft>
                <a:spcPts val="0"/>
              </a:spcAft>
              <a:buClr>
                <a:schemeClr val="dk1"/>
              </a:buClr>
              <a:buSzPts val="2248"/>
              <a:buFont typeface="Verdana"/>
              <a:buChar char="●"/>
            </a:pPr>
            <a:r>
              <a:rPr b="0" i="0" lang="en-GB" sz="2248" u="none" cap="none" strike="noStrike">
                <a:solidFill>
                  <a:schemeClr val="dk1"/>
                </a:solidFill>
                <a:latin typeface="Verdana"/>
                <a:ea typeface="Verdana"/>
                <a:cs typeface="Verdana"/>
                <a:sym typeface="Verdana"/>
              </a:rPr>
              <a:t>…</a:t>
            </a:r>
            <a:endParaRPr b="0" i="0" sz="2248" u="none" cap="none" strike="noStrike">
              <a:solidFill>
                <a:schemeClr val="dk1"/>
              </a:solidFill>
              <a:latin typeface="Verdana"/>
              <a:ea typeface="Verdana"/>
              <a:cs typeface="Verdana"/>
              <a:sym typeface="Verdana"/>
            </a:endParaRPr>
          </a:p>
          <a:p>
            <a:pPr indent="0" lvl="0" marL="457200" marR="0" rtl="0" algn="r">
              <a:lnSpc>
                <a:spcPct val="115000"/>
              </a:lnSpc>
              <a:spcBef>
                <a:spcPts val="440"/>
              </a:spcBef>
              <a:spcAft>
                <a:spcPts val="0"/>
              </a:spcAft>
              <a:buClr>
                <a:srgbClr val="000000"/>
              </a:buClr>
              <a:buSzPts val="1800"/>
              <a:buFont typeface="Arial"/>
              <a:buNone/>
            </a:pPr>
            <a:r>
              <a:rPr b="0" i="0" lang="en-GB" sz="1800" u="none" cap="none" strike="noStrike">
                <a:solidFill>
                  <a:schemeClr val="dk1"/>
                </a:solidFill>
                <a:latin typeface="Verdana"/>
                <a:ea typeface="Verdana"/>
                <a:cs typeface="Verdana"/>
                <a:sym typeface="Verdana"/>
              </a:rPr>
              <a:t>(see, e.g., Dietrich-Grappin 2017, Kramsch 2010)</a:t>
            </a:r>
            <a:endParaRPr b="0" i="0" sz="1800" u="none" cap="none" strike="noStrike">
              <a:solidFill>
                <a:schemeClr val="dk1"/>
              </a:solidFill>
              <a:latin typeface="Verdana"/>
              <a:ea typeface="Verdana"/>
              <a:cs typeface="Verdana"/>
              <a:sym typeface="Verdana"/>
            </a:endParaRPr>
          </a:p>
          <a:p>
            <a:pPr indent="0" lvl="0" marL="457200" marR="0" rtl="0" algn="l">
              <a:lnSpc>
                <a:spcPct val="115000"/>
              </a:lnSpc>
              <a:spcBef>
                <a:spcPts val="440"/>
              </a:spcBef>
              <a:spcAft>
                <a:spcPts val="0"/>
              </a:spcAft>
              <a:buClr>
                <a:srgbClr val="000000"/>
              </a:buClr>
              <a:buSzPts val="2500"/>
              <a:buFont typeface="Arial"/>
              <a:buNone/>
            </a:pPr>
            <a:r>
              <a:t/>
            </a:r>
            <a:endParaRPr b="0" i="0" sz="2500" u="none" cap="none" strike="noStrike">
              <a:solidFill>
                <a:schemeClr val="dk1"/>
              </a:solidFill>
              <a:latin typeface="Verdana"/>
              <a:ea typeface="Verdana"/>
              <a:cs typeface="Verdana"/>
              <a:sym typeface="Verdana"/>
            </a:endParaRPr>
          </a:p>
          <a:p>
            <a:pPr indent="0" lvl="0" marL="457200" marR="0" rtl="0" algn="l">
              <a:lnSpc>
                <a:spcPct val="115000"/>
              </a:lnSpc>
              <a:spcBef>
                <a:spcPts val="440"/>
              </a:spcBef>
              <a:spcAft>
                <a:spcPts val="0"/>
              </a:spcAft>
              <a:buClr>
                <a:srgbClr val="000000"/>
              </a:buClr>
              <a:buSzPts val="2500"/>
              <a:buFont typeface="Arial"/>
              <a:buNone/>
            </a:pPr>
            <a:r>
              <a:rPr b="0" i="0" lang="en-GB" sz="2500" u="none" cap="none" strike="noStrike">
                <a:solidFill>
                  <a:schemeClr val="dk1"/>
                </a:solidFill>
                <a:latin typeface="Verdana"/>
                <a:ea typeface="Verdana"/>
                <a:cs typeface="Verdana"/>
                <a:sym typeface="Verdana"/>
              </a:rPr>
              <a:t>Please discuss: Why would you support multilingualism in your classroom?</a:t>
            </a:r>
            <a:endParaRPr b="0" i="0" sz="2500" u="none" cap="none" strike="noStrike">
              <a:solidFill>
                <a:schemeClr val="dk1"/>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4"/>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Getting to know each other</a:t>
            </a:r>
            <a:endParaRPr>
              <a:latin typeface="Verdana"/>
              <a:ea typeface="Verdana"/>
              <a:cs typeface="Verdana"/>
              <a:sym typeface="Verdana"/>
            </a:endParaRPr>
          </a:p>
        </p:txBody>
      </p:sp>
      <p:sp>
        <p:nvSpPr>
          <p:cNvPr id="105" name="Google Shape;105;p4"/>
          <p:cNvSpPr txBox="1"/>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81000" lvl="0" marL="457200" marR="0" rtl="0" algn="l">
              <a:lnSpc>
                <a:spcPct val="100000"/>
              </a:lnSpc>
              <a:spcBef>
                <a:spcPts val="1000"/>
              </a:spcBef>
              <a:spcAft>
                <a:spcPts val="0"/>
              </a:spcAft>
              <a:buClr>
                <a:schemeClr val="dk1"/>
              </a:buClr>
              <a:buSzPts val="2400"/>
              <a:buFont typeface="Verdana"/>
              <a:buChar char="•"/>
            </a:pPr>
            <a:r>
              <a:rPr b="0" i="0" lang="en-GB" sz="2400" u="none" cap="none" strike="noStrike">
                <a:solidFill>
                  <a:schemeClr val="dk1"/>
                </a:solidFill>
                <a:latin typeface="Verdana"/>
                <a:ea typeface="Verdana"/>
                <a:cs typeface="Verdana"/>
                <a:sym typeface="Verdana"/>
              </a:rPr>
              <a:t>Please find a person in the room you do not know yet.</a:t>
            </a:r>
            <a:endParaRPr b="0" i="0"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1000"/>
              </a:spcBef>
              <a:spcAft>
                <a:spcPts val="1000"/>
              </a:spcAft>
              <a:buClr>
                <a:schemeClr val="dk1"/>
              </a:buClr>
              <a:buSzPts val="2400"/>
              <a:buFont typeface="Verdana"/>
              <a:buChar char="•"/>
            </a:pPr>
            <a:r>
              <a:rPr b="0" i="0" lang="en-GB" sz="2400" u="none" cap="none" strike="noStrike">
                <a:solidFill>
                  <a:schemeClr val="dk1"/>
                </a:solidFill>
                <a:latin typeface="Verdana"/>
                <a:ea typeface="Verdana"/>
                <a:cs typeface="Verdana"/>
                <a:sym typeface="Verdana"/>
              </a:rPr>
              <a:t>Ask this person three questions using any language but English, French and German. You can also use gestures, body language or draw something on a piece of paper.</a:t>
            </a:r>
            <a:endParaRPr b="0" i="0" sz="1800" u="none" cap="none" strike="noStrike">
              <a:solidFill>
                <a:schemeClr val="dk1"/>
              </a:solidFill>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2511caf0ded_1_47"/>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Chances and challenges</a:t>
            </a:r>
            <a:endParaRPr>
              <a:latin typeface="Verdana"/>
              <a:ea typeface="Verdana"/>
              <a:cs typeface="Verdana"/>
              <a:sym typeface="Verdana"/>
            </a:endParaRPr>
          </a:p>
        </p:txBody>
      </p:sp>
      <p:sp>
        <p:nvSpPr>
          <p:cNvPr id="283" name="Google Shape;283;g2511caf0ded_1_47"/>
          <p:cNvSpPr txBox="1"/>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2800"/>
              <a:buFont typeface="Arial"/>
              <a:buNone/>
            </a:pPr>
            <a:r>
              <a:rPr b="0" i="0" lang="en-GB" sz="1800" u="sng" cap="none" strike="noStrike">
                <a:solidFill>
                  <a:schemeClr val="dk1"/>
                </a:solidFill>
                <a:latin typeface="Verdana"/>
                <a:ea typeface="Verdana"/>
                <a:cs typeface="Verdana"/>
                <a:sym typeface="Verdana"/>
              </a:rPr>
              <a:t>Chances:</a:t>
            </a:r>
            <a:endParaRPr b="0" i="0" sz="1800" u="sng" cap="none" strike="noStrike">
              <a:solidFill>
                <a:schemeClr val="dk1"/>
              </a:solidFill>
              <a:latin typeface="Verdana"/>
              <a:ea typeface="Verdana"/>
              <a:cs typeface="Verdana"/>
              <a:sym typeface="Verdana"/>
            </a:endParaRPr>
          </a:p>
          <a:p>
            <a:pPr indent="-317500" lvl="0" marL="342900" marR="0" rtl="0" algn="l">
              <a:lnSpc>
                <a:spcPct val="115000"/>
              </a:lnSpc>
              <a:spcBef>
                <a:spcPts val="440"/>
              </a:spcBef>
              <a:spcAft>
                <a:spcPts val="0"/>
              </a:spcAft>
              <a:buClr>
                <a:schemeClr val="dk1"/>
              </a:buClr>
              <a:buSzPts val="1800"/>
              <a:buFont typeface="Verdana"/>
              <a:buChar char="•"/>
            </a:pPr>
            <a:r>
              <a:rPr b="0" i="0" lang="en-GB" sz="1800" u="none" cap="none" strike="noStrike">
                <a:solidFill>
                  <a:schemeClr val="dk1"/>
                </a:solidFill>
                <a:latin typeface="Verdana"/>
                <a:ea typeface="Verdana"/>
                <a:cs typeface="Verdana"/>
                <a:sym typeface="Verdana"/>
              </a:rPr>
              <a:t>Multilingualism in the classroom offers rich resources for learning and comparing languages.</a:t>
            </a:r>
            <a:endParaRPr b="0" i="0" sz="1800" u="none" cap="none" strike="noStrike">
              <a:solidFill>
                <a:schemeClr val="dk1"/>
              </a:solidFill>
              <a:latin typeface="Verdana"/>
              <a:ea typeface="Verdana"/>
              <a:cs typeface="Verdana"/>
              <a:sym typeface="Verdana"/>
            </a:endParaRPr>
          </a:p>
          <a:p>
            <a:pPr indent="-317500" lvl="0" marL="342900" marR="0" rtl="0" algn="l">
              <a:lnSpc>
                <a:spcPct val="115000"/>
              </a:lnSpc>
              <a:spcBef>
                <a:spcPts val="440"/>
              </a:spcBef>
              <a:spcAft>
                <a:spcPts val="0"/>
              </a:spcAft>
              <a:buClr>
                <a:schemeClr val="dk1"/>
              </a:buClr>
              <a:buSzPts val="1800"/>
              <a:buFont typeface="Verdana"/>
              <a:buChar char="•"/>
            </a:pPr>
            <a:r>
              <a:rPr b="0" i="0" lang="en-GB" sz="1800" u="none" cap="none" strike="noStrike">
                <a:solidFill>
                  <a:schemeClr val="dk1"/>
                </a:solidFill>
                <a:latin typeface="Verdana"/>
                <a:ea typeface="Verdana"/>
                <a:cs typeface="Verdana"/>
                <a:sym typeface="Verdana"/>
              </a:rPr>
              <a:t>Multilingual pupils tend to learn foreign languages differently than their monolingual peers, and in many cases more successfully (Klieme &amp; Beck 2007; DESI-Konsortium 2008).</a:t>
            </a:r>
            <a:endParaRPr b="0" i="0" sz="1800" u="none" cap="none" strike="noStrike">
              <a:solidFill>
                <a:schemeClr val="dk1"/>
              </a:solidFill>
              <a:latin typeface="Verdana"/>
              <a:ea typeface="Verdana"/>
              <a:cs typeface="Verdana"/>
              <a:sym typeface="Verdana"/>
            </a:endParaRPr>
          </a:p>
          <a:p>
            <a:pPr indent="-317500" lvl="0" marL="342900" marR="0" rtl="0" algn="l">
              <a:lnSpc>
                <a:spcPct val="115000"/>
              </a:lnSpc>
              <a:spcBef>
                <a:spcPts val="440"/>
              </a:spcBef>
              <a:spcAft>
                <a:spcPts val="0"/>
              </a:spcAft>
              <a:buClr>
                <a:schemeClr val="dk1"/>
              </a:buClr>
              <a:buSzPts val="1800"/>
              <a:buFont typeface="Verdana"/>
              <a:buChar char="•"/>
            </a:pPr>
            <a:r>
              <a:rPr b="0" i="0" lang="en-GB" sz="1800" u="none" cap="none" strike="noStrike">
                <a:solidFill>
                  <a:schemeClr val="dk1"/>
                </a:solidFill>
                <a:latin typeface="Verdana"/>
                <a:ea typeface="Verdana"/>
                <a:cs typeface="Verdana"/>
                <a:sym typeface="Verdana"/>
              </a:rPr>
              <a:t>Foreign language learning as a joint experience for all pupils and “common L2 glue” (Little &amp; Kirwan 2019: 165)</a:t>
            </a:r>
            <a:endParaRPr b="0" i="0" sz="1800" u="none" cap="none" strike="noStrike">
              <a:solidFill>
                <a:schemeClr val="dk1"/>
              </a:solidFill>
              <a:latin typeface="Verdana"/>
              <a:ea typeface="Verdana"/>
              <a:cs typeface="Verdana"/>
              <a:sym typeface="Verdana"/>
            </a:endParaRPr>
          </a:p>
          <a:p>
            <a:pPr indent="-317500" lvl="0" marL="342900" marR="0" rtl="0" algn="l">
              <a:lnSpc>
                <a:spcPct val="115000"/>
              </a:lnSpc>
              <a:spcBef>
                <a:spcPts val="440"/>
              </a:spcBef>
              <a:spcAft>
                <a:spcPts val="0"/>
              </a:spcAft>
              <a:buClr>
                <a:schemeClr val="dk1"/>
              </a:buClr>
              <a:buSzPts val="1800"/>
              <a:buFont typeface="Verdana"/>
              <a:buChar char="•"/>
            </a:pPr>
            <a:r>
              <a:rPr b="0" i="0" lang="en-GB" sz="1800" u="none" cap="none" strike="noStrike">
                <a:solidFill>
                  <a:schemeClr val="dk1"/>
                </a:solidFill>
                <a:latin typeface="Verdana"/>
                <a:ea typeface="Verdana"/>
                <a:cs typeface="Verdana"/>
                <a:sym typeface="Verdana"/>
              </a:rPr>
              <a:t>If there are multilingual speakers in an L2 classroom, multilingualism will play an important role in the learners’ minds and identities. </a:t>
            </a:r>
            <a:endParaRPr b="0" i="0" sz="1800" u="none" cap="none" strike="noStrike">
              <a:solidFill>
                <a:schemeClr val="dk1"/>
              </a:solidFill>
              <a:latin typeface="Verdana"/>
              <a:ea typeface="Verdana"/>
              <a:cs typeface="Verdana"/>
              <a:sym typeface="Verdana"/>
            </a:endParaRPr>
          </a:p>
          <a:p>
            <a:pPr indent="0" lvl="0" marL="457200" marR="0" rtl="0" algn="l">
              <a:lnSpc>
                <a:spcPct val="115000"/>
              </a:lnSpc>
              <a:spcBef>
                <a:spcPts val="440"/>
              </a:spcBef>
              <a:spcAft>
                <a:spcPts val="0"/>
              </a:spcAft>
              <a:buClr>
                <a:srgbClr val="000000"/>
              </a:buClr>
              <a:buSzPts val="1500"/>
              <a:buFont typeface="Arial"/>
              <a:buNone/>
            </a:pPr>
            <a:r>
              <a:t/>
            </a:r>
            <a:endParaRPr b="0" i="0" sz="1500" u="none" cap="none" strike="noStrike">
              <a:solidFill>
                <a:schemeClr val="dk1"/>
              </a:solidFill>
              <a:latin typeface="Verdana"/>
              <a:ea typeface="Verdana"/>
              <a:cs typeface="Verdana"/>
              <a:sym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1b64e4d4f1a_1_5"/>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Chances and challenges</a:t>
            </a:r>
            <a:endParaRPr>
              <a:latin typeface="Verdana"/>
              <a:ea typeface="Verdana"/>
              <a:cs typeface="Verdana"/>
              <a:sym typeface="Verdana"/>
            </a:endParaRPr>
          </a:p>
        </p:txBody>
      </p:sp>
      <p:sp>
        <p:nvSpPr>
          <p:cNvPr id="289" name="Google Shape;289;g1b64e4d4f1a_1_5"/>
          <p:cNvSpPr txBox="1"/>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440"/>
              </a:spcBef>
              <a:spcAft>
                <a:spcPts val="0"/>
              </a:spcAft>
              <a:buClr>
                <a:srgbClr val="000000"/>
              </a:buClr>
              <a:buSzPts val="1700"/>
              <a:buFont typeface="Arial"/>
              <a:buNone/>
            </a:pPr>
            <a:r>
              <a:rPr b="0" i="0" lang="en-GB" sz="2000" u="sng" cap="none" strike="noStrike">
                <a:solidFill>
                  <a:schemeClr val="dk1"/>
                </a:solidFill>
                <a:latin typeface="Verdana"/>
                <a:ea typeface="Verdana"/>
                <a:cs typeface="Verdana"/>
                <a:sym typeface="Verdana"/>
              </a:rPr>
              <a:t>Challenges:</a:t>
            </a:r>
            <a:endParaRPr b="0" i="0" sz="2000" u="none" cap="none" strike="noStrike">
              <a:solidFill>
                <a:schemeClr val="dk1"/>
              </a:solidFill>
              <a:latin typeface="Verdana"/>
              <a:ea typeface="Verdana"/>
              <a:cs typeface="Verdana"/>
              <a:sym typeface="Verdana"/>
            </a:endParaRPr>
          </a:p>
          <a:p>
            <a:pPr indent="-330200" lvl="0" marL="342900" marR="0" rtl="0" algn="l">
              <a:lnSpc>
                <a:spcPct val="115000"/>
              </a:lnSpc>
              <a:spcBef>
                <a:spcPts val="440"/>
              </a:spcBef>
              <a:spcAft>
                <a:spcPts val="0"/>
              </a:spcAft>
              <a:buClr>
                <a:schemeClr val="dk1"/>
              </a:buClr>
              <a:buSzPts val="2000"/>
              <a:buFont typeface="Verdana"/>
              <a:buChar char="•"/>
            </a:pPr>
            <a:r>
              <a:rPr b="0" i="0" lang="en-GB" sz="2000" u="none" cap="none" strike="noStrike">
                <a:solidFill>
                  <a:schemeClr val="dk1"/>
                </a:solidFill>
                <a:latin typeface="Verdana"/>
                <a:ea typeface="Verdana"/>
                <a:cs typeface="Verdana"/>
                <a:sym typeface="Verdana"/>
              </a:rPr>
              <a:t>Time is needed to meet the curriculum requirements and to engage with the target language. Many teachers feel there is little time for other languages or multilingual activities.</a:t>
            </a:r>
            <a:endParaRPr b="0" i="0" sz="2000" u="none" cap="none" strike="noStrike">
              <a:solidFill>
                <a:schemeClr val="dk1"/>
              </a:solidFill>
              <a:latin typeface="Verdana"/>
              <a:ea typeface="Verdana"/>
              <a:cs typeface="Verdana"/>
              <a:sym typeface="Verdana"/>
            </a:endParaRPr>
          </a:p>
          <a:p>
            <a:pPr indent="-330200" lvl="0" marL="342900" marR="0" rtl="0" algn="l">
              <a:lnSpc>
                <a:spcPct val="115000"/>
              </a:lnSpc>
              <a:spcBef>
                <a:spcPts val="440"/>
              </a:spcBef>
              <a:spcAft>
                <a:spcPts val="0"/>
              </a:spcAft>
              <a:buClr>
                <a:schemeClr val="dk1"/>
              </a:buClr>
              <a:buSzPts val="2000"/>
              <a:buFont typeface="Verdana"/>
              <a:buChar char="•"/>
            </a:pPr>
            <a:r>
              <a:rPr b="0" i="0" lang="en-GB" sz="2000" u="none" cap="none" strike="noStrike">
                <a:solidFill>
                  <a:schemeClr val="dk1"/>
                </a:solidFill>
                <a:latin typeface="Verdana"/>
                <a:ea typeface="Verdana"/>
                <a:cs typeface="Verdana"/>
                <a:sym typeface="Verdana"/>
              </a:rPr>
              <a:t>Teachers might feel they are losing control when they encourage pupils to use languages they do not speak or understand.</a:t>
            </a:r>
            <a:endParaRPr b="0" i="0" sz="2000" u="none" cap="none" strike="noStrike">
              <a:solidFill>
                <a:schemeClr val="dk1"/>
              </a:solidFill>
              <a:latin typeface="Verdana"/>
              <a:ea typeface="Verdana"/>
              <a:cs typeface="Verdana"/>
              <a:sym typeface="Verdana"/>
            </a:endParaRPr>
          </a:p>
          <a:p>
            <a:pPr indent="-330200" lvl="0" marL="342900" marR="0" rtl="0" algn="l">
              <a:lnSpc>
                <a:spcPct val="115000"/>
              </a:lnSpc>
              <a:spcBef>
                <a:spcPts val="440"/>
              </a:spcBef>
              <a:spcAft>
                <a:spcPts val="0"/>
              </a:spcAft>
              <a:buClr>
                <a:schemeClr val="dk1"/>
              </a:buClr>
              <a:buSzPts val="2000"/>
              <a:buFont typeface="Verdana"/>
              <a:buChar char="•"/>
            </a:pPr>
            <a:r>
              <a:rPr b="0" i="0" lang="en-GB" sz="2000" u="none" cap="none" strike="noStrike">
                <a:solidFill>
                  <a:schemeClr val="dk1"/>
                </a:solidFill>
                <a:latin typeface="Verdana"/>
                <a:ea typeface="Verdana"/>
                <a:cs typeface="Verdana"/>
                <a:sym typeface="Verdana"/>
              </a:rPr>
              <a:t>While there are many good reasons to include multilingualism in the foreign language classroom, there are not many practical guidelines.</a:t>
            </a:r>
            <a:endParaRPr b="0" i="0" sz="2000" u="none" cap="none" strike="noStrike">
              <a:solidFill>
                <a:schemeClr val="dk1"/>
              </a:solidFill>
              <a:latin typeface="Verdana"/>
              <a:ea typeface="Verdana"/>
              <a:cs typeface="Verdana"/>
              <a:sym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2511caf0ded_1_52"/>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Ways to include multilingualism</a:t>
            </a:r>
            <a:endParaRPr>
              <a:latin typeface="Verdana"/>
              <a:ea typeface="Verdana"/>
              <a:cs typeface="Verdana"/>
              <a:sym typeface="Verdana"/>
            </a:endParaRPr>
          </a:p>
        </p:txBody>
      </p:sp>
      <p:sp>
        <p:nvSpPr>
          <p:cNvPr id="295" name="Google Shape;295;g2511caf0ded_1_52"/>
          <p:cNvSpPr txBox="1"/>
          <p:nvPr/>
        </p:nvSpPr>
        <p:spPr>
          <a:xfrm>
            <a:off x="395525" y="1620800"/>
            <a:ext cx="8229600" cy="4526100"/>
          </a:xfrm>
          <a:prstGeom prst="rect">
            <a:avLst/>
          </a:prstGeom>
          <a:noFill/>
          <a:ln>
            <a:noFill/>
          </a:ln>
        </p:spPr>
        <p:txBody>
          <a:bodyPr anchorCtr="0" anchor="t" bIns="45700" lIns="91425" spcFirstLastPara="1" rIns="91425" wrap="square" tIns="45700">
            <a:normAutofit/>
          </a:bodyPr>
          <a:lstStyle/>
          <a:p>
            <a:pPr indent="-358679" lvl="0" marL="457200" marR="0" rtl="0" algn="l">
              <a:lnSpc>
                <a:spcPct val="115000"/>
              </a:lnSpc>
              <a:spcBef>
                <a:spcPts val="440"/>
              </a:spcBef>
              <a:spcAft>
                <a:spcPts val="0"/>
              </a:spcAft>
              <a:buClr>
                <a:schemeClr val="dk1"/>
              </a:buClr>
              <a:buSzPts val="2048"/>
              <a:buFont typeface="Verdana"/>
              <a:buChar char="●"/>
            </a:pPr>
            <a:r>
              <a:rPr b="0" i="0" lang="en-GB" sz="2048" u="none" cap="none" strike="noStrike">
                <a:solidFill>
                  <a:schemeClr val="dk1"/>
                </a:solidFill>
                <a:latin typeface="Verdana"/>
                <a:ea typeface="Verdana"/>
                <a:cs typeface="Verdana"/>
                <a:sym typeface="Verdana"/>
              </a:rPr>
              <a:t>Allowing and encouraging the use of other languages</a:t>
            </a:r>
            <a:endParaRPr b="0" i="0" sz="2048" u="none" cap="none" strike="noStrike">
              <a:solidFill>
                <a:schemeClr val="dk1"/>
              </a:solidFill>
              <a:latin typeface="Verdana"/>
              <a:ea typeface="Verdana"/>
              <a:cs typeface="Verdana"/>
              <a:sym typeface="Verdana"/>
            </a:endParaRPr>
          </a:p>
          <a:p>
            <a:pPr indent="-358679" lvl="0" marL="457200" marR="0" rtl="0" algn="l">
              <a:lnSpc>
                <a:spcPct val="115000"/>
              </a:lnSpc>
              <a:spcBef>
                <a:spcPts val="0"/>
              </a:spcBef>
              <a:spcAft>
                <a:spcPts val="0"/>
              </a:spcAft>
              <a:buClr>
                <a:schemeClr val="dk1"/>
              </a:buClr>
              <a:buSzPts val="2048"/>
              <a:buFont typeface="Verdana"/>
              <a:buChar char="●"/>
            </a:pPr>
            <a:r>
              <a:rPr b="0" i="0" lang="en-GB" sz="2048" u="none" cap="none" strike="noStrike">
                <a:solidFill>
                  <a:schemeClr val="dk1"/>
                </a:solidFill>
                <a:latin typeface="Verdana"/>
                <a:ea typeface="Verdana"/>
                <a:cs typeface="Verdana"/>
                <a:sym typeface="Verdana"/>
              </a:rPr>
              <a:t>Comparing languages in syntax, morphology, vocabulary and pragmatics </a:t>
            </a:r>
            <a:endParaRPr b="0" i="0" sz="2048" u="none" cap="none" strike="noStrike">
              <a:solidFill>
                <a:schemeClr val="dk1"/>
              </a:solidFill>
              <a:latin typeface="Verdana"/>
              <a:ea typeface="Verdana"/>
              <a:cs typeface="Verdana"/>
              <a:sym typeface="Verdana"/>
            </a:endParaRPr>
          </a:p>
          <a:p>
            <a:pPr indent="-358679" lvl="0" marL="457200" marR="0" rtl="0" algn="l">
              <a:lnSpc>
                <a:spcPct val="115000"/>
              </a:lnSpc>
              <a:spcBef>
                <a:spcPts val="0"/>
              </a:spcBef>
              <a:spcAft>
                <a:spcPts val="0"/>
              </a:spcAft>
              <a:buClr>
                <a:schemeClr val="dk1"/>
              </a:buClr>
              <a:buSzPts val="2048"/>
              <a:buFont typeface="Verdana"/>
              <a:buChar char="●"/>
            </a:pPr>
            <a:r>
              <a:rPr b="0" i="0" lang="en-GB" sz="2048" u="none" cap="none" strike="noStrike">
                <a:solidFill>
                  <a:schemeClr val="dk1"/>
                </a:solidFill>
                <a:latin typeface="Verdana"/>
                <a:ea typeface="Verdana"/>
                <a:cs typeface="Verdana"/>
                <a:sym typeface="Verdana"/>
              </a:rPr>
              <a:t>Supporting learners to develop translinguistic and transcultural competencies</a:t>
            </a:r>
            <a:endParaRPr b="0" i="0" sz="2048" u="none" cap="none" strike="noStrike">
              <a:solidFill>
                <a:schemeClr val="dk1"/>
              </a:solidFill>
              <a:latin typeface="Verdana"/>
              <a:ea typeface="Verdana"/>
              <a:cs typeface="Verdana"/>
              <a:sym typeface="Verdana"/>
            </a:endParaRPr>
          </a:p>
          <a:p>
            <a:pPr indent="-358679" lvl="0" marL="457200" marR="0" rtl="0" algn="l">
              <a:lnSpc>
                <a:spcPct val="115000"/>
              </a:lnSpc>
              <a:spcBef>
                <a:spcPts val="0"/>
              </a:spcBef>
              <a:spcAft>
                <a:spcPts val="0"/>
              </a:spcAft>
              <a:buClr>
                <a:schemeClr val="dk1"/>
              </a:buClr>
              <a:buSzPts val="2048"/>
              <a:buFont typeface="Verdana"/>
              <a:buChar char="●"/>
            </a:pPr>
            <a:r>
              <a:rPr b="0" i="0" lang="en-GB" sz="2048" u="none" cap="none" strike="noStrike">
                <a:solidFill>
                  <a:schemeClr val="dk1"/>
                </a:solidFill>
                <a:latin typeface="Verdana"/>
                <a:ea typeface="Verdana"/>
                <a:cs typeface="Verdana"/>
                <a:sym typeface="Verdana"/>
              </a:rPr>
              <a:t>Fostering a positive attitude towards languages, language learning and multilingualism</a:t>
            </a:r>
            <a:endParaRPr b="0" i="0" sz="2048" u="none" cap="none" strike="noStrike">
              <a:solidFill>
                <a:schemeClr val="dk1"/>
              </a:solidFill>
              <a:latin typeface="Verdana"/>
              <a:ea typeface="Verdana"/>
              <a:cs typeface="Verdana"/>
              <a:sym typeface="Verdana"/>
            </a:endParaRPr>
          </a:p>
          <a:p>
            <a:pPr indent="-358679" lvl="0" marL="457200" marR="0" rtl="0" algn="l">
              <a:lnSpc>
                <a:spcPct val="115000"/>
              </a:lnSpc>
              <a:spcBef>
                <a:spcPts val="0"/>
              </a:spcBef>
              <a:spcAft>
                <a:spcPts val="0"/>
              </a:spcAft>
              <a:buClr>
                <a:schemeClr val="dk1"/>
              </a:buClr>
              <a:buSzPts val="2048"/>
              <a:buFont typeface="Verdana"/>
              <a:buChar char="●"/>
            </a:pPr>
            <a:r>
              <a:rPr b="0" i="0" lang="en-GB" sz="2048" u="none" cap="none" strike="noStrike">
                <a:solidFill>
                  <a:schemeClr val="dk1"/>
                </a:solidFill>
                <a:latin typeface="Verdana"/>
                <a:ea typeface="Verdana"/>
                <a:cs typeface="Verdana"/>
                <a:sym typeface="Verdana"/>
              </a:rPr>
              <a:t>…</a:t>
            </a:r>
            <a:endParaRPr b="0" i="0" sz="2048" u="none" cap="none" strike="noStrike">
              <a:solidFill>
                <a:schemeClr val="dk1"/>
              </a:solidFill>
              <a:latin typeface="Verdana"/>
              <a:ea typeface="Verdana"/>
              <a:cs typeface="Verdana"/>
              <a:sym typeface="Verdana"/>
            </a:endParaRPr>
          </a:p>
          <a:p>
            <a:pPr indent="0" lvl="0" marL="0" marR="0" rtl="0" algn="l">
              <a:lnSpc>
                <a:spcPct val="115000"/>
              </a:lnSpc>
              <a:spcBef>
                <a:spcPts val="440"/>
              </a:spcBef>
              <a:spcAft>
                <a:spcPts val="0"/>
              </a:spcAft>
              <a:buClr>
                <a:srgbClr val="000000"/>
              </a:buClr>
              <a:buSzPts val="1948"/>
              <a:buFont typeface="Arial"/>
              <a:buNone/>
            </a:pPr>
            <a:r>
              <a:t/>
            </a:r>
            <a:endParaRPr b="0" i="0" sz="2048" u="none" cap="none" strike="noStrike">
              <a:solidFill>
                <a:schemeClr val="dk1"/>
              </a:solidFill>
              <a:latin typeface="Verdana"/>
              <a:ea typeface="Verdana"/>
              <a:cs typeface="Verdana"/>
              <a:sym typeface="Verdana"/>
            </a:endParaRPr>
          </a:p>
          <a:p>
            <a:pPr indent="0" lvl="0" marL="0" marR="0" rtl="0" algn="l">
              <a:lnSpc>
                <a:spcPct val="115000"/>
              </a:lnSpc>
              <a:spcBef>
                <a:spcPts val="440"/>
              </a:spcBef>
              <a:spcAft>
                <a:spcPts val="0"/>
              </a:spcAft>
              <a:buClr>
                <a:srgbClr val="000000"/>
              </a:buClr>
              <a:buSzPts val="1948"/>
              <a:buFont typeface="Arial"/>
              <a:buNone/>
            </a:pPr>
            <a:r>
              <a:rPr b="0" i="0" lang="en-GB" sz="2048" u="none" cap="none" strike="noStrike">
                <a:solidFill>
                  <a:schemeClr val="dk1"/>
                </a:solidFill>
                <a:latin typeface="Verdana"/>
                <a:ea typeface="Verdana"/>
                <a:cs typeface="Verdana"/>
                <a:sym typeface="Verdana"/>
              </a:rPr>
              <a:t>What other ideas do you have?</a:t>
            </a:r>
            <a:endParaRPr b="0" i="0" sz="2048" u="none" cap="none" strike="noStrike">
              <a:solidFill>
                <a:schemeClr val="dk1"/>
              </a:solidFill>
              <a:latin typeface="Verdana"/>
              <a:ea typeface="Verdana"/>
              <a:cs typeface="Verdana"/>
              <a:sym typeface="Verdan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g24c1721eba6_0_11"/>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Newcomers to the school system</a:t>
            </a:r>
            <a:endParaRPr>
              <a:latin typeface="Verdana"/>
              <a:ea typeface="Verdana"/>
              <a:cs typeface="Verdana"/>
              <a:sym typeface="Verdana"/>
            </a:endParaRPr>
          </a:p>
        </p:txBody>
      </p:sp>
      <p:sp>
        <p:nvSpPr>
          <p:cNvPr id="301" name="Google Shape;301;g24c1721eba6_0_11"/>
          <p:cNvSpPr txBox="1"/>
          <p:nvPr/>
        </p:nvSpPr>
        <p:spPr>
          <a:xfrm>
            <a:off x="395525" y="1620800"/>
            <a:ext cx="8229600" cy="4526100"/>
          </a:xfrm>
          <a:prstGeom prst="rect">
            <a:avLst/>
          </a:prstGeom>
          <a:noFill/>
          <a:ln>
            <a:noFill/>
          </a:ln>
        </p:spPr>
        <p:txBody>
          <a:bodyPr anchorCtr="0" anchor="t" bIns="45700" lIns="91425" spcFirstLastPara="1" rIns="91425" wrap="square" tIns="45700">
            <a:normAutofit lnSpcReduction="10000"/>
          </a:bodyPr>
          <a:lstStyle/>
          <a:p>
            <a:pPr indent="-368300" lvl="0" marL="457200" marR="0" rtl="0" algn="l">
              <a:lnSpc>
                <a:spcPct val="115000"/>
              </a:lnSpc>
              <a:spcBef>
                <a:spcPts val="440"/>
              </a:spcBef>
              <a:spcAft>
                <a:spcPts val="0"/>
              </a:spcAft>
              <a:buClr>
                <a:schemeClr val="dk1"/>
              </a:buClr>
              <a:buSzPts val="2200"/>
              <a:buFont typeface="Verdana"/>
              <a:buChar char="●"/>
            </a:pPr>
            <a:r>
              <a:rPr b="0" i="0" lang="en-GB" sz="1948" u="none" cap="none" strike="noStrike">
                <a:solidFill>
                  <a:schemeClr val="dk1"/>
                </a:solidFill>
                <a:latin typeface="Verdana"/>
                <a:ea typeface="Verdana"/>
                <a:cs typeface="Verdana"/>
                <a:sym typeface="Verdana"/>
              </a:rPr>
              <a:t>In many cases, newcomers have no prior knowledge of the foreign languages that are taught in their new host countries and at their specific schools, which makes it necessary for them to catch up quickly.</a:t>
            </a:r>
            <a:endParaRPr b="0" i="0" sz="1948" u="none" cap="none" strike="noStrike">
              <a:solidFill>
                <a:schemeClr val="dk1"/>
              </a:solidFill>
              <a:latin typeface="Verdana"/>
              <a:ea typeface="Verdana"/>
              <a:cs typeface="Verdana"/>
              <a:sym typeface="Verdana"/>
            </a:endParaRPr>
          </a:p>
          <a:p>
            <a:pPr indent="-352329" lvl="0" marL="457200" marR="0" rtl="0" algn="l">
              <a:lnSpc>
                <a:spcPct val="115000"/>
              </a:lnSpc>
              <a:spcBef>
                <a:spcPts val="0"/>
              </a:spcBef>
              <a:spcAft>
                <a:spcPts val="0"/>
              </a:spcAft>
              <a:buClr>
                <a:schemeClr val="dk1"/>
              </a:buClr>
              <a:buSzPts val="1948"/>
              <a:buFont typeface="Verdana"/>
              <a:buChar char="●"/>
            </a:pPr>
            <a:r>
              <a:rPr b="0" i="0" lang="en-GB" sz="1948" u="none" cap="none" strike="noStrike">
                <a:solidFill>
                  <a:schemeClr val="dk1"/>
                </a:solidFill>
                <a:latin typeface="Verdana"/>
                <a:ea typeface="Verdana"/>
                <a:cs typeface="Verdana"/>
                <a:sym typeface="Verdana"/>
              </a:rPr>
              <a:t>Some countries work towards formally acknowledging competencies in other languages (e.g. a </a:t>
            </a:r>
            <a:r>
              <a:rPr b="0" i="0" lang="en-GB" sz="1948" u="none" cap="none" strike="noStrike">
                <a:solidFill>
                  <a:schemeClr val="dk1"/>
                </a:solidFill>
                <a:latin typeface="Verdana"/>
                <a:ea typeface="Verdana"/>
                <a:cs typeface="Verdana"/>
                <a:sym typeface="Verdana"/>
                <a:extLst>
                  <a:ext uri="http://customooxmlschemas.google.com/">
                    <go:slidesCustomData xmlns:go="http://customooxmlschemas.google.com/" textRoundtripDataId="29"/>
                  </a:ext>
                </a:extLst>
              </a:rPr>
              <a:t>student’s</a:t>
            </a:r>
            <a:r>
              <a:rPr b="0" i="0" lang="en-GB" sz="1948" u="none" cap="none" strike="noStrike">
                <a:solidFill>
                  <a:schemeClr val="dk1"/>
                </a:solidFill>
                <a:latin typeface="Verdana"/>
                <a:ea typeface="Verdana"/>
                <a:cs typeface="Verdana"/>
                <a:sym typeface="Verdana"/>
              </a:rPr>
              <a:t> first language) instead of a foreign language.</a:t>
            </a:r>
            <a:endParaRPr b="0" i="0" sz="1948" u="none" cap="none" strike="noStrike">
              <a:solidFill>
                <a:schemeClr val="dk1"/>
              </a:solidFill>
              <a:latin typeface="Verdana"/>
              <a:ea typeface="Verdana"/>
              <a:cs typeface="Verdana"/>
              <a:sym typeface="Verdana"/>
            </a:endParaRPr>
          </a:p>
          <a:p>
            <a:pPr indent="-352329" lvl="0" marL="457200" marR="0" rtl="0" algn="l">
              <a:lnSpc>
                <a:spcPct val="115000"/>
              </a:lnSpc>
              <a:spcBef>
                <a:spcPts val="0"/>
              </a:spcBef>
              <a:spcAft>
                <a:spcPts val="0"/>
              </a:spcAft>
              <a:buClr>
                <a:schemeClr val="dk1"/>
              </a:buClr>
              <a:buSzPts val="1948"/>
              <a:buFont typeface="Verdana"/>
              <a:buChar char="●"/>
            </a:pPr>
            <a:r>
              <a:rPr b="0" i="0" lang="en-GB" sz="1948" u="none" cap="none" strike="noStrike">
                <a:solidFill>
                  <a:schemeClr val="dk1"/>
                </a:solidFill>
                <a:latin typeface="Verdana"/>
                <a:ea typeface="Verdana"/>
                <a:cs typeface="Verdana"/>
                <a:sym typeface="Verdana"/>
              </a:rPr>
              <a:t>Many newcomers to the school system have experiences in unguided language acquisition outside the classroom that cannot always be put to use in the L2 classroom. This can lead to situations where they, for example, are able to acquire communicative skills quickly but struggle with grammar.</a:t>
            </a:r>
            <a:endParaRPr b="0" i="0" sz="1948" u="none" cap="none" strike="noStrike">
              <a:solidFill>
                <a:schemeClr val="dk1"/>
              </a:solidFill>
              <a:latin typeface="Verdana"/>
              <a:ea typeface="Verdana"/>
              <a:cs typeface="Verdana"/>
              <a:sym typeface="Verdan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1e47663701c_0_0"/>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Newcomers to the school system</a:t>
            </a:r>
            <a:endParaRPr>
              <a:latin typeface="Verdana"/>
              <a:ea typeface="Verdana"/>
              <a:cs typeface="Verdana"/>
              <a:sym typeface="Verdana"/>
            </a:endParaRPr>
          </a:p>
        </p:txBody>
      </p:sp>
      <p:sp>
        <p:nvSpPr>
          <p:cNvPr id="307" name="Google Shape;307;g1e47663701c_0_0"/>
          <p:cNvSpPr txBox="1"/>
          <p:nvPr/>
        </p:nvSpPr>
        <p:spPr>
          <a:xfrm>
            <a:off x="395525" y="1620800"/>
            <a:ext cx="8229600" cy="4526100"/>
          </a:xfrm>
          <a:prstGeom prst="rect">
            <a:avLst/>
          </a:prstGeom>
          <a:noFill/>
          <a:ln>
            <a:noFill/>
          </a:ln>
        </p:spPr>
        <p:txBody>
          <a:bodyPr anchorCtr="0" anchor="t" bIns="45700" lIns="91425" spcFirstLastPara="1" rIns="91425" wrap="square" tIns="45700">
            <a:normAutofit/>
          </a:bodyPr>
          <a:lstStyle/>
          <a:p>
            <a:pPr indent="0" lvl="0" marL="0" marR="0" rtl="0" algn="l">
              <a:lnSpc>
                <a:spcPct val="115000"/>
              </a:lnSpc>
              <a:spcBef>
                <a:spcPts val="440"/>
              </a:spcBef>
              <a:spcAft>
                <a:spcPts val="0"/>
              </a:spcAft>
              <a:buClr>
                <a:srgbClr val="000000"/>
              </a:buClr>
              <a:buSzPts val="1948"/>
              <a:buFont typeface="Arial"/>
              <a:buNone/>
            </a:pPr>
            <a:r>
              <a:rPr b="0" i="0" lang="en-GB" sz="1948" u="none" cap="none" strike="noStrike">
                <a:solidFill>
                  <a:schemeClr val="dk1"/>
                </a:solidFill>
                <a:latin typeface="Verdana"/>
                <a:ea typeface="Verdana"/>
                <a:cs typeface="Verdana"/>
                <a:sym typeface="Verdana"/>
              </a:rPr>
              <a:t> Accordingly, it can be helpful to</a:t>
            </a:r>
            <a:br>
              <a:rPr b="0" i="0" lang="en-GB" sz="1948" u="none" cap="none" strike="noStrike">
                <a:solidFill>
                  <a:schemeClr val="dk1"/>
                </a:solidFill>
                <a:latin typeface="Verdana"/>
                <a:ea typeface="Verdana"/>
                <a:cs typeface="Verdana"/>
                <a:sym typeface="Verdana"/>
              </a:rPr>
            </a:br>
            <a:endParaRPr b="0" i="0" sz="1948" u="none" cap="none" strike="noStrike">
              <a:solidFill>
                <a:schemeClr val="dk1"/>
              </a:solidFill>
              <a:latin typeface="Verdana"/>
              <a:ea typeface="Verdana"/>
              <a:cs typeface="Verdana"/>
              <a:sym typeface="Verdana"/>
            </a:endParaRPr>
          </a:p>
          <a:p>
            <a:pPr indent="-540000" lvl="0" marL="1439999" marR="0" rtl="0" algn="l">
              <a:lnSpc>
                <a:spcPct val="115000"/>
              </a:lnSpc>
              <a:spcBef>
                <a:spcPts val="440"/>
              </a:spcBef>
              <a:spcAft>
                <a:spcPts val="0"/>
              </a:spcAft>
              <a:buClr>
                <a:srgbClr val="000000"/>
              </a:buClr>
              <a:buSzPts val="1948"/>
              <a:buFont typeface="Arial"/>
              <a:buNone/>
            </a:pPr>
            <a:r>
              <a:rPr b="0" i="0" lang="en-GB" sz="1948" u="none" cap="none" strike="noStrike">
                <a:solidFill>
                  <a:schemeClr val="dk1"/>
                </a:solidFill>
                <a:latin typeface="Verdana"/>
                <a:ea typeface="Verdana"/>
                <a:cs typeface="Verdana"/>
                <a:sym typeface="Verdana"/>
              </a:rPr>
              <a:t>⇒ support learners in adapting to the way foreign languages are taught in a specific context</a:t>
            </a:r>
            <a:endParaRPr b="0" i="0" sz="1948" u="none" cap="none" strike="noStrike">
              <a:solidFill>
                <a:schemeClr val="dk1"/>
              </a:solidFill>
              <a:latin typeface="Verdana"/>
              <a:ea typeface="Verdana"/>
              <a:cs typeface="Verdana"/>
              <a:sym typeface="Verdana"/>
            </a:endParaRPr>
          </a:p>
          <a:p>
            <a:pPr indent="-540000" lvl="0" marL="1439999" marR="0" rtl="0" algn="l">
              <a:lnSpc>
                <a:spcPct val="115000"/>
              </a:lnSpc>
              <a:spcBef>
                <a:spcPts val="440"/>
              </a:spcBef>
              <a:spcAft>
                <a:spcPts val="0"/>
              </a:spcAft>
              <a:buClr>
                <a:srgbClr val="000000"/>
              </a:buClr>
              <a:buSzPts val="1948"/>
              <a:buFont typeface="Arial"/>
              <a:buNone/>
            </a:pPr>
            <a:r>
              <a:rPr b="0" i="0" lang="en-GB" sz="1948" u="none" cap="none" strike="noStrike">
                <a:solidFill>
                  <a:schemeClr val="dk1"/>
                </a:solidFill>
                <a:latin typeface="Verdana"/>
                <a:ea typeface="Verdana"/>
                <a:cs typeface="Verdana"/>
                <a:sym typeface="Verdana"/>
              </a:rPr>
              <a:t>⇒ include elements of free language acquisition with meaningful interaction and a strong focus on the content of communication</a:t>
            </a:r>
            <a:endParaRPr b="0" i="0" sz="1948" u="none" cap="none" strike="noStrike">
              <a:solidFill>
                <a:schemeClr val="dk1"/>
              </a:solidFill>
              <a:latin typeface="Verdana"/>
              <a:ea typeface="Verdana"/>
              <a:cs typeface="Verdana"/>
              <a:sym typeface="Verdana"/>
            </a:endParaRPr>
          </a:p>
          <a:p>
            <a:pPr indent="-540000" lvl="0" marL="1439999" marR="0" rtl="0" algn="l">
              <a:lnSpc>
                <a:spcPct val="115000"/>
              </a:lnSpc>
              <a:spcBef>
                <a:spcPts val="440"/>
              </a:spcBef>
              <a:spcAft>
                <a:spcPts val="0"/>
              </a:spcAft>
              <a:buClr>
                <a:srgbClr val="000000"/>
              </a:buClr>
              <a:buSzPts val="1948"/>
              <a:buFont typeface="Arial"/>
              <a:buNone/>
            </a:pPr>
            <a:r>
              <a:rPr b="0" i="0" lang="en-GB" sz="1948" u="none" cap="none" strike="noStrike">
                <a:solidFill>
                  <a:schemeClr val="dk1"/>
                </a:solidFill>
                <a:latin typeface="Verdana"/>
                <a:ea typeface="Verdana"/>
                <a:cs typeface="Verdana"/>
                <a:sym typeface="Verdana"/>
              </a:rPr>
              <a:t>⇒ integrate other languages that are relevant to a student into the L2 classroom</a:t>
            </a:r>
            <a:endParaRPr b="0" i="0" sz="1948" u="none" cap="none" strike="noStrike">
              <a:solidFill>
                <a:schemeClr val="dk1"/>
              </a:solidFill>
              <a:latin typeface="Verdana"/>
              <a:ea typeface="Verdana"/>
              <a:cs typeface="Verdana"/>
              <a:sym typeface="Verdan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250c7d41036_0_16"/>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Some activities</a:t>
            </a:r>
            <a:endParaRPr>
              <a:latin typeface="Verdana"/>
              <a:ea typeface="Verdana"/>
              <a:cs typeface="Verdana"/>
              <a:sym typeface="Verdana"/>
            </a:endParaRPr>
          </a:p>
        </p:txBody>
      </p:sp>
      <p:pic>
        <p:nvPicPr>
          <p:cNvPr id="313" name="Google Shape;313;g250c7d41036_0_16"/>
          <p:cNvPicPr preferRelativeResize="0"/>
          <p:nvPr/>
        </p:nvPicPr>
        <p:blipFill rotWithShape="1">
          <a:blip r:embed="rId3">
            <a:alphaModFix/>
          </a:blip>
          <a:srcRect b="0" l="0" r="0" t="0"/>
          <a:stretch/>
        </p:blipFill>
        <p:spPr>
          <a:xfrm>
            <a:off x="1471225" y="1652825"/>
            <a:ext cx="6201549" cy="41327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24c1721eba6_0_21"/>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Analysing Languages</a:t>
            </a:r>
            <a:endParaRPr>
              <a:latin typeface="Verdana"/>
              <a:ea typeface="Verdana"/>
              <a:cs typeface="Verdana"/>
              <a:sym typeface="Verdana"/>
            </a:endParaRPr>
          </a:p>
        </p:txBody>
      </p:sp>
      <p:sp>
        <p:nvSpPr>
          <p:cNvPr id="319" name="Google Shape;319;g24c1721eba6_0_21"/>
          <p:cNvSpPr txBox="1"/>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p>
            <a:pPr indent="0" lvl="0" marL="457200" marR="0" rtl="0" algn="l">
              <a:lnSpc>
                <a:spcPct val="115000"/>
              </a:lnSpc>
              <a:spcBef>
                <a:spcPts val="440"/>
              </a:spcBef>
              <a:spcAft>
                <a:spcPts val="0"/>
              </a:spcAft>
              <a:buClr>
                <a:srgbClr val="000000"/>
              </a:buClr>
              <a:buSzPts val="1800"/>
              <a:buFont typeface="Arial"/>
              <a:buNone/>
            </a:pPr>
            <a:r>
              <a:rPr b="0" i="0" lang="en-GB" sz="1800" u="none" cap="none" strike="noStrike">
                <a:solidFill>
                  <a:schemeClr val="dk1"/>
                </a:solidFill>
                <a:latin typeface="Verdana"/>
                <a:ea typeface="Verdana"/>
                <a:cs typeface="Verdana"/>
                <a:sym typeface="Verdana"/>
              </a:rPr>
              <a:t>What do you see when you compare these three languages?</a:t>
            </a:r>
            <a:endParaRPr b="0" i="0" sz="1800" u="none" cap="none" strike="noStrike">
              <a:solidFill>
                <a:schemeClr val="dk1"/>
              </a:solidFill>
              <a:latin typeface="Verdana"/>
              <a:ea typeface="Verdana"/>
              <a:cs typeface="Verdana"/>
              <a:sym typeface="Verdana"/>
            </a:endParaRPr>
          </a:p>
          <a:p>
            <a:pPr indent="0" lvl="0" marL="457200" marR="0" rtl="0" algn="l">
              <a:lnSpc>
                <a:spcPct val="115000"/>
              </a:lnSpc>
              <a:spcBef>
                <a:spcPts val="440"/>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a:p>
            <a:pPr indent="0" lvl="0" marL="457200" marR="0" rtl="0" algn="l">
              <a:lnSpc>
                <a:spcPct val="115000"/>
              </a:lnSpc>
              <a:spcBef>
                <a:spcPts val="440"/>
              </a:spcBef>
              <a:spcAft>
                <a:spcPts val="0"/>
              </a:spcAft>
              <a:buClr>
                <a:srgbClr val="000000"/>
              </a:buClr>
              <a:buSzPts val="1800"/>
              <a:buFont typeface="Arial"/>
              <a:buNone/>
            </a:pPr>
            <a:r>
              <a:rPr b="0" i="0" lang="en-GB" sz="1800" u="none" cap="none" strike="noStrike">
                <a:solidFill>
                  <a:schemeClr val="dk1"/>
                </a:solidFill>
                <a:latin typeface="Verdana"/>
                <a:ea typeface="Verdana"/>
                <a:cs typeface="Verdana"/>
                <a:sym typeface="Verdana"/>
              </a:rPr>
              <a:t>Can you add more languages to the table?</a:t>
            </a:r>
            <a:endParaRPr b="0" i="0" sz="1800" u="none" cap="none" strike="noStrike">
              <a:solidFill>
                <a:schemeClr val="dk1"/>
              </a:solidFill>
              <a:latin typeface="Verdana"/>
              <a:ea typeface="Verdana"/>
              <a:cs typeface="Verdana"/>
              <a:sym typeface="Verdana"/>
            </a:endParaRPr>
          </a:p>
          <a:p>
            <a:pPr indent="0" lvl="0" marL="457200" marR="0" rtl="0" algn="l">
              <a:lnSpc>
                <a:spcPct val="115000"/>
              </a:lnSpc>
              <a:spcBef>
                <a:spcPts val="440"/>
              </a:spcBef>
              <a:spcAft>
                <a:spcPts val="0"/>
              </a:spcAft>
              <a:buClr>
                <a:srgbClr val="000000"/>
              </a:buClr>
              <a:buSzPts val="2248"/>
              <a:buFont typeface="Arial"/>
              <a:buNone/>
            </a:pPr>
            <a:r>
              <a:t/>
            </a:r>
            <a:endParaRPr b="0" i="0" sz="2248" u="none" cap="none" strike="noStrike">
              <a:solidFill>
                <a:schemeClr val="dk1"/>
              </a:solidFill>
              <a:latin typeface="Verdana"/>
              <a:ea typeface="Verdana"/>
              <a:cs typeface="Verdana"/>
              <a:sym typeface="Verdana"/>
            </a:endParaRPr>
          </a:p>
          <a:p>
            <a:pPr indent="0" lvl="0" marL="457200" marR="0" rtl="0" algn="l">
              <a:lnSpc>
                <a:spcPct val="115000"/>
              </a:lnSpc>
              <a:spcBef>
                <a:spcPts val="440"/>
              </a:spcBef>
              <a:spcAft>
                <a:spcPts val="0"/>
              </a:spcAft>
              <a:buClr>
                <a:srgbClr val="000000"/>
              </a:buClr>
              <a:buSzPts val="2248"/>
              <a:buFont typeface="Arial"/>
              <a:buNone/>
            </a:pPr>
            <a:r>
              <a:t/>
            </a:r>
            <a:endParaRPr b="0" i="0" sz="2248" u="none" cap="none" strike="noStrike">
              <a:solidFill>
                <a:schemeClr val="dk1"/>
              </a:solidFill>
              <a:latin typeface="Verdana"/>
              <a:ea typeface="Verdana"/>
              <a:cs typeface="Verdana"/>
              <a:sym typeface="Verdana"/>
            </a:endParaRPr>
          </a:p>
          <a:p>
            <a:pPr indent="0" lvl="0" marL="457200" marR="0" rtl="0" algn="l">
              <a:lnSpc>
                <a:spcPct val="115000"/>
              </a:lnSpc>
              <a:spcBef>
                <a:spcPts val="440"/>
              </a:spcBef>
              <a:spcAft>
                <a:spcPts val="0"/>
              </a:spcAft>
              <a:buClr>
                <a:srgbClr val="000000"/>
              </a:buClr>
              <a:buSzPts val="2248"/>
              <a:buFont typeface="Arial"/>
              <a:buNone/>
            </a:pPr>
            <a:r>
              <a:t/>
            </a:r>
            <a:endParaRPr b="0" i="0" sz="2248" u="none" cap="none" strike="noStrike">
              <a:solidFill>
                <a:schemeClr val="dk1"/>
              </a:solidFill>
              <a:latin typeface="Verdana"/>
              <a:ea typeface="Verdana"/>
              <a:cs typeface="Verdana"/>
              <a:sym typeface="Verdana"/>
            </a:endParaRPr>
          </a:p>
          <a:p>
            <a:pPr indent="0" lvl="0" marL="457200" marR="0" rtl="0" algn="l">
              <a:lnSpc>
                <a:spcPct val="115000"/>
              </a:lnSpc>
              <a:spcBef>
                <a:spcPts val="440"/>
              </a:spcBef>
              <a:spcAft>
                <a:spcPts val="0"/>
              </a:spcAft>
              <a:buClr>
                <a:srgbClr val="000000"/>
              </a:buClr>
              <a:buSzPts val="2248"/>
              <a:buFont typeface="Arial"/>
              <a:buNone/>
            </a:pPr>
            <a:r>
              <a:t/>
            </a:r>
            <a:endParaRPr b="0" i="0" sz="2248" u="none" cap="none" strike="noStrike">
              <a:solidFill>
                <a:schemeClr val="dk1"/>
              </a:solidFill>
              <a:latin typeface="Verdana"/>
              <a:ea typeface="Verdana"/>
              <a:cs typeface="Verdana"/>
              <a:sym typeface="Verdana"/>
            </a:endParaRPr>
          </a:p>
          <a:p>
            <a:pPr indent="0" lvl="0" marL="457200" marR="0" rtl="0" algn="l">
              <a:lnSpc>
                <a:spcPct val="115000"/>
              </a:lnSpc>
              <a:spcBef>
                <a:spcPts val="440"/>
              </a:spcBef>
              <a:spcAft>
                <a:spcPts val="0"/>
              </a:spcAft>
              <a:buClr>
                <a:srgbClr val="000000"/>
              </a:buClr>
              <a:buSzPts val="2248"/>
              <a:buFont typeface="Arial"/>
              <a:buNone/>
            </a:pPr>
            <a:r>
              <a:t/>
            </a:r>
            <a:endParaRPr b="0" i="0" sz="2248" u="none" cap="none" strike="noStrike">
              <a:solidFill>
                <a:schemeClr val="dk1"/>
              </a:solidFill>
              <a:latin typeface="Verdana"/>
              <a:ea typeface="Verdana"/>
              <a:cs typeface="Verdana"/>
              <a:sym typeface="Verdana"/>
            </a:endParaRPr>
          </a:p>
          <a:p>
            <a:pPr indent="0" lvl="0" marL="457200" marR="0" rtl="0" algn="l">
              <a:lnSpc>
                <a:spcPct val="115000"/>
              </a:lnSpc>
              <a:spcBef>
                <a:spcPts val="440"/>
              </a:spcBef>
              <a:spcAft>
                <a:spcPts val="0"/>
              </a:spcAft>
              <a:buClr>
                <a:srgbClr val="000000"/>
              </a:buClr>
              <a:buSzPts val="1732"/>
              <a:buFont typeface="Arial"/>
              <a:buNone/>
            </a:pPr>
            <a:r>
              <a:rPr b="0" i="0" lang="en-GB" sz="1732" u="none" cap="none" strike="noStrike">
                <a:solidFill>
                  <a:schemeClr val="dk1"/>
                </a:solidFill>
                <a:latin typeface="Verdana"/>
                <a:ea typeface="Verdana"/>
                <a:cs typeface="Verdana"/>
                <a:sym typeface="Verdana"/>
              </a:rPr>
              <a:t>Regarding the analysis, learners could check the number of words in a sentence, the word types, word order, whether there are articles or not, similarities in lexical elements, </a:t>
            </a:r>
            <a:r>
              <a:rPr b="0" i="0" lang="en-GB" sz="1732" u="none" cap="none" strike="noStrike">
                <a:solidFill>
                  <a:schemeClr val="dk1"/>
                </a:solidFill>
                <a:latin typeface="Verdana"/>
                <a:ea typeface="Verdana"/>
                <a:cs typeface="Verdana"/>
                <a:sym typeface="Verdana"/>
                <a:extLst>
                  <a:ext uri="http://customooxmlschemas.google.com/">
                    <go:slidesCustomData xmlns:go="http://customooxmlschemas.google.com/" textRoundtripDataId="30"/>
                  </a:ext>
                </a:extLst>
              </a:rPr>
              <a:t>spelling, </a:t>
            </a:r>
            <a:r>
              <a:rPr b="0" i="0" lang="en-GB" sz="1732" u="none" cap="none" strike="noStrike">
                <a:solidFill>
                  <a:schemeClr val="dk1"/>
                </a:solidFill>
                <a:latin typeface="Verdana"/>
                <a:ea typeface="Verdana"/>
                <a:cs typeface="Verdana"/>
                <a:sym typeface="Verdana"/>
              </a:rPr>
              <a:t>etc.</a:t>
            </a:r>
            <a:endParaRPr b="0" i="0" sz="1732" u="none" cap="none" strike="noStrike">
              <a:solidFill>
                <a:schemeClr val="dk1"/>
              </a:solidFill>
              <a:latin typeface="Verdana"/>
              <a:ea typeface="Verdana"/>
              <a:cs typeface="Verdana"/>
              <a:sym typeface="Verdana"/>
            </a:endParaRPr>
          </a:p>
        </p:txBody>
      </p:sp>
      <p:graphicFrame>
        <p:nvGraphicFramePr>
          <p:cNvPr id="320" name="Google Shape;320;g24c1721eba6_0_21"/>
          <p:cNvGraphicFramePr/>
          <p:nvPr/>
        </p:nvGraphicFramePr>
        <p:xfrm>
          <a:off x="890825" y="2935175"/>
          <a:ext cx="3000000" cy="3000000"/>
        </p:xfrm>
        <a:graphic>
          <a:graphicData uri="http://schemas.openxmlformats.org/drawingml/2006/table">
            <a:tbl>
              <a:tblPr>
                <a:noFill/>
                <a:tableStyleId>{DABDEFC4-4F65-4227-8FBE-87BB941D384F}</a:tableStyleId>
              </a:tblPr>
              <a:tblGrid>
                <a:gridCol w="1878000"/>
                <a:gridCol w="2494050"/>
                <a:gridCol w="2866950"/>
              </a:tblGrid>
              <a:tr h="381000">
                <a:tc>
                  <a:txBody>
                    <a:bodyPr/>
                    <a:lstStyle/>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t>subclause</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t>main clause</a:t>
                      </a:r>
                      <a:endParaRPr b="1"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t>English</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When the weather is nice,</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everyone goes to the beach.</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t>German</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Wenn das Wetter schön ist,</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gehen alle an den Strand.</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t>Turkish</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Hava güzel olduğunda,</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t>herkes sahile gider</a:t>
                      </a:r>
                      <a:r>
                        <a:rPr lang="en-GB" sz="1200" u="none" cap="none" strike="noStrike">
                          <a:solidFill>
                            <a:schemeClr val="dk1"/>
                          </a:solidFill>
                          <a:latin typeface="Calibri"/>
                          <a:ea typeface="Calibri"/>
                          <a:cs typeface="Calibri"/>
                          <a:sym typeface="Calibri"/>
                        </a:rPr>
                        <a:t>.</a:t>
                      </a:r>
                      <a:endParaRPr sz="1400" u="none" cap="none" strike="noStrike"/>
                    </a:p>
                  </a:txBody>
                  <a:tcPr marT="91425" marB="91425" marR="91425" marL="91425"/>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g250c7d41036_0_21"/>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Intercomprehension</a:t>
            </a:r>
            <a:endParaRPr>
              <a:latin typeface="Verdana"/>
              <a:ea typeface="Verdana"/>
              <a:cs typeface="Verdana"/>
              <a:sym typeface="Verdana"/>
            </a:endParaRPr>
          </a:p>
        </p:txBody>
      </p:sp>
      <p:sp>
        <p:nvSpPr>
          <p:cNvPr id="326" name="Google Shape;326;g250c7d41036_0_21"/>
          <p:cNvSpPr txBox="1"/>
          <p:nvPr/>
        </p:nvSpPr>
        <p:spPr>
          <a:xfrm>
            <a:off x="395525" y="1620800"/>
            <a:ext cx="8229600" cy="4526100"/>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115000"/>
              </a:lnSpc>
              <a:spcBef>
                <a:spcPts val="0"/>
              </a:spcBef>
              <a:spcAft>
                <a:spcPts val="0"/>
              </a:spcAft>
              <a:buClr>
                <a:schemeClr val="dk1"/>
              </a:buClr>
              <a:buSzPct val="57893"/>
              <a:buFont typeface="Arial"/>
              <a:buNone/>
            </a:pPr>
            <a:r>
              <a:rPr b="0" i="0" lang="en-GB" sz="1900" u="none" cap="none" strike="noStrike">
                <a:solidFill>
                  <a:schemeClr val="dk1"/>
                </a:solidFill>
                <a:latin typeface="Arial"/>
                <a:ea typeface="Arial"/>
                <a:cs typeface="Arial"/>
                <a:sym typeface="Arial"/>
              </a:rPr>
              <a:t>Nederland is een land binnen het Koninkrijk der Nederlanden op het vasteland van West-Europa. </a:t>
            </a:r>
            <a:br>
              <a:rPr b="0" i="0" lang="en-GB" sz="1900" u="none" cap="none" strike="noStrike">
                <a:solidFill>
                  <a:schemeClr val="dk1"/>
                </a:solidFill>
                <a:latin typeface="Arial"/>
                <a:ea typeface="Arial"/>
                <a:cs typeface="Arial"/>
                <a:sym typeface="Arial"/>
              </a:rPr>
            </a:br>
            <a:r>
              <a:rPr b="0" i="0" lang="en-GB" sz="1900" u="none" cap="none" strike="noStrike">
                <a:solidFill>
                  <a:schemeClr val="dk1"/>
                </a:solidFill>
                <a:latin typeface="Arial"/>
                <a:ea typeface="Arial"/>
                <a:cs typeface="Arial"/>
                <a:sym typeface="Arial"/>
              </a:rPr>
              <a:t> Het wordt in het westen en noorden begrensd door de Noordzee, langs de oostgrens door Duitsland en in het zuiden door België. </a:t>
            </a:r>
            <a:br>
              <a:rPr b="0" i="0" lang="en-GB" sz="1900" u="none" cap="none" strike="noStrike">
                <a:solidFill>
                  <a:schemeClr val="dk1"/>
                </a:solidFill>
                <a:latin typeface="Arial"/>
                <a:ea typeface="Arial"/>
                <a:cs typeface="Arial"/>
                <a:sym typeface="Arial"/>
              </a:rPr>
            </a:br>
            <a:r>
              <a:rPr b="0" i="0" lang="en-GB" sz="1900" u="none" cap="none" strike="noStrike">
                <a:solidFill>
                  <a:schemeClr val="dk1"/>
                </a:solidFill>
                <a:latin typeface="Arial"/>
                <a:ea typeface="Arial"/>
                <a:cs typeface="Arial"/>
                <a:sym typeface="Arial"/>
              </a:rPr>
              <a:t> De hoofdstad van het land is Amsterdam, de regeringszetel is Den Haag.</a:t>
            </a:r>
            <a:br>
              <a:rPr b="0" i="0" lang="en-GB" sz="1900" u="none" cap="none" strike="noStrike">
                <a:solidFill>
                  <a:schemeClr val="dk1"/>
                </a:solidFill>
                <a:latin typeface="Arial"/>
                <a:ea typeface="Arial"/>
                <a:cs typeface="Arial"/>
                <a:sym typeface="Arial"/>
              </a:rPr>
            </a:br>
            <a:r>
              <a:rPr b="0" i="0" lang="en-GB" sz="1900" u="none" cap="none" strike="noStrike">
                <a:solidFill>
                  <a:schemeClr val="dk1"/>
                </a:solidFill>
                <a:latin typeface="Arial"/>
                <a:ea typeface="Arial"/>
                <a:cs typeface="Arial"/>
                <a:sym typeface="Arial"/>
              </a:rPr>
              <a:t> Nederland heeft een inwonertal van 16.515.057 (2009) en met een oppervlakte van 41.526 km² een hoge bevolkingsdichtheid van 397,7/km² (2009). </a:t>
            </a:r>
            <a:br>
              <a:rPr b="0" i="0" lang="en-GB" sz="1900" u="none" cap="none" strike="noStrike">
                <a:solidFill>
                  <a:schemeClr val="dk1"/>
                </a:solidFill>
                <a:latin typeface="Arial"/>
                <a:ea typeface="Arial"/>
                <a:cs typeface="Arial"/>
                <a:sym typeface="Arial"/>
              </a:rPr>
            </a:br>
            <a:r>
              <a:rPr b="0" i="0" lang="en-GB" sz="1900" u="none" cap="none" strike="noStrike">
                <a:solidFill>
                  <a:schemeClr val="dk1"/>
                </a:solidFill>
                <a:latin typeface="Arial"/>
                <a:ea typeface="Arial"/>
                <a:cs typeface="Arial"/>
                <a:sym typeface="Arial"/>
              </a:rPr>
              <a:t> Terwijl ruim 18% van het oppervlak bestaat uit water, ligt een groot deel van het land en de bevolking onder zeeniveau. </a:t>
            </a:r>
            <a:br>
              <a:rPr b="0" i="0" lang="en-GB" sz="1900" u="none" cap="none" strike="noStrike">
                <a:solidFill>
                  <a:schemeClr val="dk1"/>
                </a:solidFill>
                <a:latin typeface="Arial"/>
                <a:ea typeface="Arial"/>
                <a:cs typeface="Arial"/>
                <a:sym typeface="Arial"/>
              </a:rPr>
            </a:br>
            <a:r>
              <a:rPr b="0" i="0" lang="en-GB" sz="1900" u="none" cap="none" strike="noStrike">
                <a:solidFill>
                  <a:schemeClr val="dk1"/>
                </a:solidFill>
                <a:latin typeface="Arial"/>
                <a:ea typeface="Arial"/>
                <a:cs typeface="Arial"/>
                <a:sym typeface="Arial"/>
              </a:rPr>
              <a:t> Het land wordt beschermd tegen het water door middel van een systeem van dijken en waterwerken. </a:t>
            </a:r>
            <a:br>
              <a:rPr b="0" i="0" lang="en-GB" sz="1900" u="none" cap="none" strike="noStrike">
                <a:solidFill>
                  <a:schemeClr val="dk1"/>
                </a:solidFill>
                <a:latin typeface="Arial"/>
                <a:ea typeface="Arial"/>
                <a:cs typeface="Arial"/>
                <a:sym typeface="Arial"/>
              </a:rPr>
            </a:br>
            <a:r>
              <a:rPr b="0" i="0" lang="en-GB" sz="1900" u="none" cap="none" strike="noStrike">
                <a:solidFill>
                  <a:schemeClr val="dk1"/>
                </a:solidFill>
                <a:latin typeface="Arial"/>
                <a:ea typeface="Arial"/>
                <a:cs typeface="Arial"/>
                <a:sym typeface="Arial"/>
              </a:rPr>
              <a:t> Door landwinning zijn polders gecreëerd. Bestuurlijk is het land verdeeld in twaalf provincies.</a:t>
            </a:r>
            <a:endParaRPr b="0"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ct val="57893"/>
              <a:buFont typeface="Arial"/>
              <a:buNone/>
            </a:pPr>
            <a:r>
              <a:rPr b="0" i="0" lang="en-GB" sz="1900" u="none" cap="none" strike="noStrike">
                <a:solidFill>
                  <a:schemeClr val="dk1"/>
                </a:solidFill>
                <a:latin typeface="Arial"/>
                <a:ea typeface="Arial"/>
                <a:cs typeface="Arial"/>
                <a:sym typeface="Arial"/>
              </a:rPr>
              <a:t>Ongeveer 27% van het oppervlakte van Nederland, waaronder grote delen van het dichtbevolkte en economisch belangrijke westen, ligt beneden NAP (</a:t>
            </a:r>
            <a:r>
              <a:rPr b="0" i="0" lang="en-GB" sz="1900" u="none" cap="none" strike="noStrike">
                <a:solidFill>
                  <a:schemeClr val="dk1"/>
                </a:solidFill>
                <a:latin typeface="Arial"/>
                <a:ea typeface="Arial"/>
                <a:cs typeface="Arial"/>
                <a:sym typeface="Arial"/>
                <a:extLst>
                  <a:ext uri="http://customooxmlschemas.google.com/">
                    <go:slidesCustomData xmlns:go="http://customooxmlschemas.google.com/" textRoundtripDataId="31"/>
                  </a:ext>
                </a:extLst>
              </a:rPr>
              <a:t>Normaal</a:t>
            </a:r>
            <a:r>
              <a:rPr b="0" i="0" lang="en-GB" sz="1900" u="none" cap="none" strike="noStrike">
                <a:solidFill>
                  <a:schemeClr val="dk1"/>
                </a:solidFill>
                <a:latin typeface="Arial"/>
                <a:ea typeface="Arial"/>
                <a:cs typeface="Arial"/>
                <a:sym typeface="Arial"/>
              </a:rPr>
              <a:t> Amsterdams Peil [= Normalnull]).</a:t>
            </a:r>
            <a:endParaRPr b="0" i="0" sz="1900" u="none" cap="none" strike="noStrike">
              <a:solidFill>
                <a:schemeClr val="dk1"/>
              </a:solidFill>
              <a:latin typeface="Arial"/>
              <a:ea typeface="Arial"/>
              <a:cs typeface="Arial"/>
              <a:sym typeface="Arial"/>
            </a:endParaRPr>
          </a:p>
          <a:p>
            <a:pPr indent="-540000" lvl="0" marL="1439999" marR="0" rtl="0" algn="l">
              <a:lnSpc>
                <a:spcPct val="115000"/>
              </a:lnSpc>
              <a:spcBef>
                <a:spcPts val="440"/>
              </a:spcBef>
              <a:spcAft>
                <a:spcPts val="0"/>
              </a:spcAft>
              <a:buClr>
                <a:srgbClr val="000000"/>
              </a:buClr>
              <a:buSzPct val="100000"/>
              <a:buFont typeface="Arial"/>
              <a:buNone/>
            </a:pPr>
            <a:r>
              <a:rPr b="0" i="0" lang="en-GB" sz="1800" u="sng" cap="none" strike="noStrike">
                <a:solidFill>
                  <a:schemeClr val="hlink"/>
                </a:solidFill>
                <a:latin typeface="Arial"/>
                <a:ea typeface="Arial"/>
                <a:cs typeface="Arial"/>
                <a:sym typeface="Arial"/>
                <a:hlinkClick r:id="rId3"/>
              </a:rPr>
              <a:t>http://www.cea.ulg.ac.be/eurocomgerm/texte/nl/index.php</a:t>
            </a:r>
            <a:r>
              <a:rPr b="0" i="0" lang="en-GB" sz="1800" u="none" cap="none" strike="noStrike">
                <a:solidFill>
                  <a:schemeClr val="dk1"/>
                </a:solidFill>
                <a:latin typeface="Arial"/>
                <a:ea typeface="Arial"/>
                <a:cs typeface="Arial"/>
                <a:sym typeface="Arial"/>
              </a:rPr>
              <a:t> (28.02.2023)</a:t>
            </a:r>
            <a:endParaRPr b="0" i="0" sz="1948" u="none" cap="none" strike="noStrike">
              <a:solidFill>
                <a:schemeClr val="dk1"/>
              </a:solidFill>
              <a:latin typeface="Verdana"/>
              <a:ea typeface="Verdana"/>
              <a:cs typeface="Verdana"/>
              <a:sym typeface="Verdan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g250c7d41036_0_27"/>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“Die sieben Siebe”: Understanding languages</a:t>
            </a:r>
            <a:endParaRPr>
              <a:latin typeface="Verdana"/>
              <a:ea typeface="Verdana"/>
              <a:cs typeface="Verdana"/>
              <a:sym typeface="Verdana"/>
            </a:endParaRPr>
          </a:p>
        </p:txBody>
      </p:sp>
      <p:sp>
        <p:nvSpPr>
          <p:cNvPr id="332" name="Google Shape;332;g250c7d41036_0_27"/>
          <p:cNvSpPr txBox="1"/>
          <p:nvPr/>
        </p:nvSpPr>
        <p:spPr>
          <a:xfrm>
            <a:off x="395525" y="1620800"/>
            <a:ext cx="8229600" cy="4526100"/>
          </a:xfrm>
          <a:prstGeom prst="rect">
            <a:avLst/>
          </a:prstGeom>
          <a:noFill/>
          <a:ln>
            <a:noFill/>
          </a:ln>
        </p:spPr>
        <p:txBody>
          <a:bodyPr anchorCtr="0" anchor="t" bIns="45700" lIns="91425" spcFirstLastPara="1" rIns="91425" wrap="square" tIns="45700">
            <a:normAutofit/>
          </a:bodyPr>
          <a:lstStyle/>
          <a:p>
            <a:pPr indent="-355600" lvl="0" marL="457200" marR="0" rtl="0" algn="l">
              <a:lnSpc>
                <a:spcPct val="115000"/>
              </a:lnSpc>
              <a:spcBef>
                <a:spcPts val="0"/>
              </a:spcBef>
              <a:spcAft>
                <a:spcPts val="0"/>
              </a:spcAft>
              <a:buClr>
                <a:schemeClr val="dk1"/>
              </a:buClr>
              <a:buSzPts val="2000"/>
              <a:buFont typeface="Arial"/>
              <a:buAutoNum type="arabicParenR"/>
            </a:pPr>
            <a:r>
              <a:rPr b="0" i="0" lang="en-GB" sz="2000" u="none" cap="none" strike="noStrike">
                <a:solidFill>
                  <a:schemeClr val="dk1"/>
                </a:solidFill>
                <a:latin typeface="Arial"/>
                <a:ea typeface="Arial"/>
                <a:cs typeface="Arial"/>
                <a:sym typeface="Arial"/>
              </a:rPr>
              <a:t>Internationalisms</a:t>
            </a:r>
            <a:endParaRPr b="0" i="0" sz="2000" u="none" cap="none" strike="noStrike">
              <a:solidFill>
                <a:schemeClr val="dk1"/>
              </a:solidFill>
              <a:latin typeface="Arial"/>
              <a:ea typeface="Arial"/>
              <a:cs typeface="Arial"/>
              <a:sym typeface="Arial"/>
            </a:endParaRPr>
          </a:p>
          <a:p>
            <a:pPr indent="-355600" lvl="0" marL="457200" marR="0" rtl="0" algn="l">
              <a:lnSpc>
                <a:spcPct val="115000"/>
              </a:lnSpc>
              <a:spcBef>
                <a:spcPts val="0"/>
              </a:spcBef>
              <a:spcAft>
                <a:spcPts val="0"/>
              </a:spcAft>
              <a:buClr>
                <a:schemeClr val="dk1"/>
              </a:buClr>
              <a:buSzPts val="2000"/>
              <a:buFont typeface="Arial"/>
              <a:buAutoNum type="arabicParenR"/>
            </a:pPr>
            <a:r>
              <a:rPr b="0" i="0" lang="en-GB" sz="2000" u="none" cap="none" strike="noStrike">
                <a:solidFill>
                  <a:schemeClr val="dk1"/>
                </a:solidFill>
                <a:latin typeface="Arial"/>
                <a:ea typeface="Arial"/>
                <a:cs typeface="Arial"/>
                <a:sym typeface="Arial"/>
              </a:rPr>
              <a:t>Vocabulary</a:t>
            </a:r>
            <a:endParaRPr b="0" i="0" sz="2000" u="none" cap="none" strike="noStrike">
              <a:solidFill>
                <a:schemeClr val="dk1"/>
              </a:solidFill>
              <a:latin typeface="Arial"/>
              <a:ea typeface="Arial"/>
              <a:cs typeface="Arial"/>
              <a:sym typeface="Arial"/>
            </a:endParaRPr>
          </a:p>
          <a:p>
            <a:pPr indent="-355600" lvl="0" marL="457200" marR="0" rtl="0" algn="l">
              <a:lnSpc>
                <a:spcPct val="115000"/>
              </a:lnSpc>
              <a:spcBef>
                <a:spcPts val="0"/>
              </a:spcBef>
              <a:spcAft>
                <a:spcPts val="0"/>
              </a:spcAft>
              <a:buClr>
                <a:schemeClr val="dk1"/>
              </a:buClr>
              <a:buSzPts val="2000"/>
              <a:buFont typeface="Arial"/>
              <a:buAutoNum type="arabicParenR"/>
            </a:pPr>
            <a:r>
              <a:rPr b="0" i="0" lang="en-GB" sz="2000" u="none" cap="none" strike="noStrike">
                <a:solidFill>
                  <a:schemeClr val="dk1"/>
                </a:solidFill>
                <a:latin typeface="Arial"/>
                <a:ea typeface="Arial"/>
                <a:cs typeface="Arial"/>
                <a:sym typeface="Arial"/>
              </a:rPr>
              <a:t>Sound Equivalences</a:t>
            </a:r>
            <a:endParaRPr b="0" i="0" sz="2000" u="none" cap="none" strike="noStrike">
              <a:solidFill>
                <a:schemeClr val="dk1"/>
              </a:solidFill>
              <a:latin typeface="Arial"/>
              <a:ea typeface="Arial"/>
              <a:cs typeface="Arial"/>
              <a:sym typeface="Arial"/>
            </a:endParaRPr>
          </a:p>
          <a:p>
            <a:pPr indent="-355600" lvl="0" marL="457200" marR="0" rtl="0" algn="l">
              <a:lnSpc>
                <a:spcPct val="115000"/>
              </a:lnSpc>
              <a:spcBef>
                <a:spcPts val="0"/>
              </a:spcBef>
              <a:spcAft>
                <a:spcPts val="0"/>
              </a:spcAft>
              <a:buClr>
                <a:schemeClr val="dk1"/>
              </a:buClr>
              <a:buSzPts val="2000"/>
              <a:buFont typeface="Arial"/>
              <a:buAutoNum type="arabicParenR"/>
            </a:pPr>
            <a:r>
              <a:rPr b="0" i="0" lang="en-GB" sz="2000" u="none" cap="none" strike="noStrike">
                <a:solidFill>
                  <a:schemeClr val="dk1"/>
                </a:solidFill>
                <a:latin typeface="Arial"/>
                <a:ea typeface="Arial"/>
                <a:cs typeface="Arial"/>
                <a:sym typeface="Arial"/>
              </a:rPr>
              <a:t>Spelling and Pronunciation</a:t>
            </a:r>
            <a:endParaRPr b="0" i="0" sz="2000" u="none" cap="none" strike="noStrike">
              <a:solidFill>
                <a:schemeClr val="dk1"/>
              </a:solidFill>
              <a:latin typeface="Arial"/>
              <a:ea typeface="Arial"/>
              <a:cs typeface="Arial"/>
              <a:sym typeface="Arial"/>
            </a:endParaRPr>
          </a:p>
          <a:p>
            <a:pPr indent="-355600" lvl="0" marL="457200" marR="0" rtl="0" algn="l">
              <a:lnSpc>
                <a:spcPct val="115000"/>
              </a:lnSpc>
              <a:spcBef>
                <a:spcPts val="0"/>
              </a:spcBef>
              <a:spcAft>
                <a:spcPts val="0"/>
              </a:spcAft>
              <a:buClr>
                <a:schemeClr val="dk1"/>
              </a:buClr>
              <a:buSzPts val="2000"/>
              <a:buFont typeface="Arial"/>
              <a:buAutoNum type="arabicParenR"/>
            </a:pPr>
            <a:r>
              <a:rPr b="0" i="0" lang="en-GB" sz="2000" u="none" cap="none" strike="noStrike">
                <a:solidFill>
                  <a:schemeClr val="dk1"/>
                </a:solidFill>
                <a:latin typeface="Arial"/>
                <a:ea typeface="Arial"/>
                <a:cs typeface="Arial"/>
                <a:sym typeface="Arial"/>
              </a:rPr>
              <a:t>Syntactic Structures</a:t>
            </a:r>
            <a:endParaRPr b="0" i="0" sz="2000" u="none" cap="none" strike="noStrike">
              <a:solidFill>
                <a:schemeClr val="dk1"/>
              </a:solidFill>
              <a:latin typeface="Arial"/>
              <a:ea typeface="Arial"/>
              <a:cs typeface="Arial"/>
              <a:sym typeface="Arial"/>
            </a:endParaRPr>
          </a:p>
          <a:p>
            <a:pPr indent="-355600" lvl="0" marL="457200" marR="0" rtl="0" algn="l">
              <a:lnSpc>
                <a:spcPct val="115000"/>
              </a:lnSpc>
              <a:spcBef>
                <a:spcPts val="0"/>
              </a:spcBef>
              <a:spcAft>
                <a:spcPts val="0"/>
              </a:spcAft>
              <a:buClr>
                <a:schemeClr val="dk1"/>
              </a:buClr>
              <a:buSzPts val="2000"/>
              <a:buFont typeface="Arial"/>
              <a:buAutoNum type="arabicParenR"/>
            </a:pPr>
            <a:r>
              <a:rPr b="0" i="0" lang="en-GB" sz="2000" u="none" cap="none" strike="noStrike">
                <a:solidFill>
                  <a:schemeClr val="dk1"/>
                </a:solidFill>
                <a:latin typeface="Arial"/>
                <a:ea typeface="Arial"/>
                <a:cs typeface="Arial"/>
                <a:sym typeface="Arial"/>
              </a:rPr>
              <a:t>Morphosyntactic Elements</a:t>
            </a:r>
            <a:endParaRPr b="0" i="0" sz="2000" u="none" cap="none" strike="noStrike">
              <a:solidFill>
                <a:schemeClr val="dk1"/>
              </a:solidFill>
              <a:latin typeface="Arial"/>
              <a:ea typeface="Arial"/>
              <a:cs typeface="Arial"/>
              <a:sym typeface="Arial"/>
            </a:endParaRPr>
          </a:p>
          <a:p>
            <a:pPr indent="-355600" lvl="0" marL="457200" marR="0" rtl="0" algn="l">
              <a:lnSpc>
                <a:spcPct val="115000"/>
              </a:lnSpc>
              <a:spcBef>
                <a:spcPts val="0"/>
              </a:spcBef>
              <a:spcAft>
                <a:spcPts val="0"/>
              </a:spcAft>
              <a:buClr>
                <a:schemeClr val="dk1"/>
              </a:buClr>
              <a:buSzPts val="2000"/>
              <a:buFont typeface="Arial"/>
              <a:buAutoNum type="arabicParenR"/>
            </a:pPr>
            <a:r>
              <a:rPr b="0" i="0" lang="en-GB" sz="2000" u="none" cap="none" strike="noStrike">
                <a:solidFill>
                  <a:schemeClr val="dk1"/>
                </a:solidFill>
                <a:latin typeface="Arial"/>
                <a:ea typeface="Arial"/>
                <a:cs typeface="Arial"/>
                <a:sym typeface="Arial"/>
              </a:rPr>
              <a:t>Prefixes and Suffixes (“Eurofixes”)</a:t>
            </a:r>
            <a:endParaRPr b="0" i="0" sz="20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chemeClr val="dk1"/>
              </a:buClr>
              <a:buSzPts val="11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chemeClr val="dk1"/>
              </a:buClr>
              <a:buSzPts val="1100"/>
              <a:buFont typeface="Arial"/>
              <a:buNone/>
            </a:pPr>
            <a:r>
              <a:rPr b="0" i="0" lang="en-GB" sz="2000" u="none" cap="none" strike="noStrike">
                <a:solidFill>
                  <a:schemeClr val="dk1"/>
                </a:solidFill>
                <a:latin typeface="Arial"/>
                <a:ea typeface="Arial"/>
                <a:cs typeface="Arial"/>
                <a:sym typeface="Arial"/>
              </a:rPr>
              <a:t>This can be adapted for younger learners (see Kordt 2015).</a:t>
            </a:r>
            <a:endParaRPr b="0" i="0" sz="2000" u="none" cap="none" strike="noStrike">
              <a:solidFill>
                <a:schemeClr val="dk1"/>
              </a:solidFill>
              <a:highlight>
                <a:srgbClr val="00FF00"/>
              </a:highlight>
              <a:latin typeface="Arial"/>
              <a:ea typeface="Arial"/>
              <a:cs typeface="Arial"/>
              <a:sym typeface="Arial"/>
            </a:endParaRPr>
          </a:p>
          <a:p>
            <a:pPr indent="-540000" lvl="0" marL="1439999" marR="0" rtl="0" algn="l">
              <a:lnSpc>
                <a:spcPct val="115000"/>
              </a:lnSpc>
              <a:spcBef>
                <a:spcPts val="120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250c7d41036_0_36"/>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sz="4000">
                <a:latin typeface="Verdana"/>
                <a:ea typeface="Verdana"/>
                <a:cs typeface="Verdana"/>
                <a:sym typeface="Verdana"/>
              </a:rPr>
              <a:t>Why Intercomprehension?</a:t>
            </a:r>
            <a:endParaRPr>
              <a:latin typeface="Verdana"/>
              <a:ea typeface="Verdana"/>
              <a:cs typeface="Verdana"/>
              <a:sym typeface="Verdana"/>
            </a:endParaRPr>
          </a:p>
        </p:txBody>
      </p:sp>
      <p:sp>
        <p:nvSpPr>
          <p:cNvPr id="338" name="Google Shape;338;g250c7d41036_0_36"/>
          <p:cNvSpPr txBox="1"/>
          <p:nvPr/>
        </p:nvSpPr>
        <p:spPr>
          <a:xfrm>
            <a:off x="395525" y="1620800"/>
            <a:ext cx="8229600" cy="4526100"/>
          </a:xfrm>
          <a:prstGeom prst="rect">
            <a:avLst/>
          </a:prstGeom>
          <a:noFill/>
          <a:ln>
            <a:noFill/>
          </a:ln>
        </p:spPr>
        <p:txBody>
          <a:bodyPr anchorCtr="0" anchor="t" bIns="45700" lIns="91425" spcFirstLastPara="1" rIns="91425" wrap="square" tIns="45700">
            <a:normAutofit/>
          </a:bodyPr>
          <a:lstStyle/>
          <a:p>
            <a:pPr indent="-336550" lvl="0" marL="457200" marR="0" rtl="0" algn="l">
              <a:lnSpc>
                <a:spcPct val="113000"/>
              </a:lnSpc>
              <a:spcBef>
                <a:spcPts val="600"/>
              </a:spcBef>
              <a:spcAft>
                <a:spcPts val="0"/>
              </a:spcAft>
              <a:buClr>
                <a:schemeClr val="dk1"/>
              </a:buClr>
              <a:buSzPts val="1700"/>
              <a:buFont typeface="Arial"/>
              <a:buChar char="●"/>
            </a:pPr>
            <a:r>
              <a:rPr b="0" i="0" lang="en-GB" sz="1700" u="none" cap="none" strike="noStrike">
                <a:solidFill>
                  <a:schemeClr val="dk1"/>
                </a:solidFill>
                <a:latin typeface="Verdana"/>
                <a:ea typeface="Verdana"/>
                <a:cs typeface="Verdana"/>
                <a:sym typeface="Verdana"/>
              </a:rPr>
              <a:t>Intercomprehension: understanding unknown languages within a language family from which other languages are already known</a:t>
            </a:r>
            <a:endParaRPr b="0" i="0" sz="1700" u="none" cap="none" strike="noStrike">
              <a:solidFill>
                <a:schemeClr val="dk1"/>
              </a:solidFill>
              <a:latin typeface="Verdana"/>
              <a:ea typeface="Verdana"/>
              <a:cs typeface="Verdana"/>
              <a:sym typeface="Verdana"/>
            </a:endParaRPr>
          </a:p>
          <a:p>
            <a:pPr indent="-336550" lvl="0" marL="457200" marR="0" rtl="0" algn="l">
              <a:lnSpc>
                <a:spcPct val="113000"/>
              </a:lnSpc>
              <a:spcBef>
                <a:spcPts val="0"/>
              </a:spcBef>
              <a:spcAft>
                <a:spcPts val="0"/>
              </a:spcAft>
              <a:buClr>
                <a:schemeClr val="dk1"/>
              </a:buClr>
              <a:buSzPts val="1700"/>
              <a:buFont typeface="Arial"/>
              <a:buChar char="●"/>
            </a:pPr>
            <a:r>
              <a:rPr b="0" i="0" lang="en-GB" sz="1700" u="none" cap="none" strike="noStrike">
                <a:solidFill>
                  <a:schemeClr val="dk1"/>
                </a:solidFill>
                <a:latin typeface="Verdana"/>
                <a:ea typeface="Verdana"/>
                <a:cs typeface="Verdana"/>
                <a:sym typeface="Verdana"/>
              </a:rPr>
              <a:t>originally used in romance languages (i.e. Meißner 2007)</a:t>
            </a:r>
            <a:endParaRPr b="0" i="0" sz="1700" u="none" cap="none" strike="noStrike">
              <a:solidFill>
                <a:schemeClr val="dk1"/>
              </a:solidFill>
              <a:latin typeface="Verdana"/>
              <a:ea typeface="Verdana"/>
              <a:cs typeface="Verdana"/>
              <a:sym typeface="Verdana"/>
            </a:endParaRPr>
          </a:p>
          <a:p>
            <a:pPr indent="-342900" lvl="0" marL="457200" marR="0" rtl="0" algn="l">
              <a:lnSpc>
                <a:spcPct val="113000"/>
              </a:lnSpc>
              <a:spcBef>
                <a:spcPts val="0"/>
              </a:spcBef>
              <a:spcAft>
                <a:spcPts val="0"/>
              </a:spcAft>
              <a:buClr>
                <a:schemeClr val="dk1"/>
              </a:buClr>
              <a:buSzPts val="1800"/>
              <a:buFont typeface="Arial"/>
              <a:buChar char="●"/>
            </a:pPr>
            <a:r>
              <a:rPr b="0" i="0" lang="en-GB" sz="1800" u="none" cap="none" strike="noStrike">
                <a:solidFill>
                  <a:schemeClr val="dk1"/>
                </a:solidFill>
                <a:latin typeface="Verdana"/>
                <a:ea typeface="Verdana"/>
                <a:cs typeface="Verdana"/>
                <a:sym typeface="Verdana"/>
              </a:rPr>
              <a:t>trains hypothesis formation and testing while reading </a:t>
            </a:r>
            <a:endParaRPr b="0" i="0" sz="1800" u="none" cap="none" strike="noStrike">
              <a:solidFill>
                <a:schemeClr val="dk1"/>
              </a:solidFill>
              <a:latin typeface="Verdana"/>
              <a:ea typeface="Verdana"/>
              <a:cs typeface="Verdana"/>
              <a:sym typeface="Verdana"/>
            </a:endParaRPr>
          </a:p>
          <a:p>
            <a:pPr indent="-342900" lvl="0" marL="457200" marR="0" rtl="0" algn="l">
              <a:lnSpc>
                <a:spcPct val="113000"/>
              </a:lnSpc>
              <a:spcBef>
                <a:spcPts val="0"/>
              </a:spcBef>
              <a:spcAft>
                <a:spcPts val="0"/>
              </a:spcAft>
              <a:buClr>
                <a:schemeClr val="dk1"/>
              </a:buClr>
              <a:buSzPts val="1800"/>
              <a:buFont typeface="Arial"/>
              <a:buChar char="●"/>
            </a:pPr>
            <a:r>
              <a:rPr b="0" i="0" lang="en-GB" sz="1800" u="none" cap="none" strike="noStrike">
                <a:solidFill>
                  <a:schemeClr val="dk1"/>
                </a:solidFill>
                <a:latin typeface="Verdana"/>
                <a:ea typeface="Verdana"/>
                <a:cs typeface="Verdana"/>
                <a:sym typeface="Verdana"/>
              </a:rPr>
              <a:t>arouses interest in languages </a:t>
            </a:r>
            <a:endParaRPr b="0" i="0" sz="1800" u="none" cap="none" strike="noStrike">
              <a:solidFill>
                <a:schemeClr val="dk1"/>
              </a:solidFill>
              <a:latin typeface="Verdana"/>
              <a:ea typeface="Verdana"/>
              <a:cs typeface="Verdana"/>
              <a:sym typeface="Verdana"/>
            </a:endParaRPr>
          </a:p>
          <a:p>
            <a:pPr indent="-342900" lvl="0" marL="457200" marR="0" rtl="0" algn="l">
              <a:lnSpc>
                <a:spcPct val="113000"/>
              </a:lnSpc>
              <a:spcBef>
                <a:spcPts val="0"/>
              </a:spcBef>
              <a:spcAft>
                <a:spcPts val="0"/>
              </a:spcAft>
              <a:buClr>
                <a:schemeClr val="dk1"/>
              </a:buClr>
              <a:buSzPts val="1800"/>
              <a:buFont typeface="Arial"/>
              <a:buChar char="●"/>
            </a:pPr>
            <a:r>
              <a:rPr b="0" i="0" lang="en-GB" sz="1800" u="none" cap="none" strike="noStrike">
                <a:solidFill>
                  <a:schemeClr val="dk1"/>
                </a:solidFill>
                <a:latin typeface="Verdana"/>
                <a:ea typeface="Verdana"/>
                <a:cs typeface="Verdana"/>
                <a:sym typeface="Verdana"/>
              </a:rPr>
              <a:t>increases metalinguistic awareness</a:t>
            </a:r>
            <a:endParaRPr b="0" i="0" sz="1800" u="none" cap="none" strike="noStrike">
              <a:solidFill>
                <a:schemeClr val="dk1"/>
              </a:solidFill>
              <a:latin typeface="Verdana"/>
              <a:ea typeface="Verdana"/>
              <a:cs typeface="Verdana"/>
              <a:sym typeface="Verdana"/>
            </a:endParaRPr>
          </a:p>
          <a:p>
            <a:pPr indent="-342900" lvl="0" marL="457200" marR="0" rtl="0" algn="l">
              <a:lnSpc>
                <a:spcPct val="113000"/>
              </a:lnSpc>
              <a:spcBef>
                <a:spcPts val="0"/>
              </a:spcBef>
              <a:spcAft>
                <a:spcPts val="0"/>
              </a:spcAft>
              <a:buClr>
                <a:schemeClr val="dk1"/>
              </a:buClr>
              <a:buSzPts val="1800"/>
              <a:buFont typeface="Arial"/>
              <a:buChar char="●"/>
            </a:pPr>
            <a:r>
              <a:rPr b="0" i="0" lang="en-GB" sz="1800" u="none" cap="none" strike="noStrike">
                <a:solidFill>
                  <a:schemeClr val="dk1"/>
                </a:solidFill>
                <a:latin typeface="Verdana"/>
                <a:ea typeface="Verdana"/>
                <a:cs typeface="Verdana"/>
                <a:sym typeface="Verdana"/>
              </a:rPr>
              <a:t>helps to compare languages </a:t>
            </a:r>
            <a:endParaRPr b="0" i="0" sz="1800" u="none" cap="none" strike="noStrike">
              <a:solidFill>
                <a:schemeClr val="dk1"/>
              </a:solidFill>
              <a:latin typeface="Verdana"/>
              <a:ea typeface="Verdana"/>
              <a:cs typeface="Verdana"/>
              <a:sym typeface="Verdana"/>
            </a:endParaRPr>
          </a:p>
          <a:p>
            <a:pPr indent="0" lvl="0" marL="0" marR="0" rtl="0" algn="l">
              <a:lnSpc>
                <a:spcPct val="113000"/>
              </a:lnSpc>
              <a:spcBef>
                <a:spcPts val="60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540000" lvl="0" marL="1439999" marR="0" rtl="0" algn="l">
              <a:lnSpc>
                <a:spcPct val="115000"/>
              </a:lnSpc>
              <a:spcBef>
                <a:spcPts val="120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24c1721eba6_0_16"/>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Understanding </a:t>
            </a:r>
            <a:r>
              <a:rPr lang="en-GB">
                <a:latin typeface="Verdana"/>
                <a:ea typeface="Verdana"/>
                <a:cs typeface="Verdana"/>
                <a:sym typeface="Verdana"/>
                <a:extLst>
                  <a:ext uri="http://customooxmlschemas.google.com/">
                    <go:slidesCustomData xmlns:go="http://customooxmlschemas.google.com/" textRoundtripDataId="0"/>
                  </a:ext>
                </a:extLst>
              </a:rPr>
              <a:t>Multilingualism</a:t>
            </a:r>
            <a:endParaRPr>
              <a:latin typeface="Verdana"/>
              <a:ea typeface="Verdana"/>
              <a:cs typeface="Verdana"/>
              <a:sym typeface="Verdana"/>
            </a:endParaRPr>
          </a:p>
        </p:txBody>
      </p:sp>
      <p:sp>
        <p:nvSpPr>
          <p:cNvPr id="111" name="Google Shape;111;g24c1721eba6_0_16"/>
          <p:cNvSpPr txBox="1"/>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p>
            <a:pPr indent="0" lvl="0" marL="457200" marR="0" rtl="0" algn="l">
              <a:lnSpc>
                <a:spcPct val="100000"/>
              </a:lnSpc>
              <a:spcBef>
                <a:spcPts val="100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p:txBody>
      </p:sp>
      <p:pic>
        <p:nvPicPr>
          <p:cNvPr id="112" name="Google Shape;112;g24c1721eba6_0_16"/>
          <p:cNvPicPr preferRelativeResize="0"/>
          <p:nvPr/>
        </p:nvPicPr>
        <p:blipFill rotWithShape="1">
          <a:blip r:embed="rId3">
            <a:alphaModFix/>
          </a:blip>
          <a:srcRect b="0" l="0" r="0" t="0"/>
          <a:stretch/>
        </p:blipFill>
        <p:spPr>
          <a:xfrm>
            <a:off x="1196775" y="1685575"/>
            <a:ext cx="6750449" cy="379207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250c7d41036_0_41"/>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10000"/>
              <a:buFont typeface="Verdana"/>
              <a:buNone/>
            </a:pPr>
            <a:r>
              <a:rPr lang="en-GB" sz="4000">
                <a:latin typeface="Verdana"/>
                <a:ea typeface="Verdana"/>
                <a:cs typeface="Verdana"/>
                <a:sym typeface="Verdana"/>
              </a:rPr>
              <a:t>Communicating across different languages </a:t>
            </a:r>
            <a:endParaRPr>
              <a:latin typeface="Verdana"/>
              <a:ea typeface="Verdana"/>
              <a:cs typeface="Verdana"/>
              <a:sym typeface="Verdana"/>
            </a:endParaRPr>
          </a:p>
        </p:txBody>
      </p:sp>
      <p:sp>
        <p:nvSpPr>
          <p:cNvPr id="344" name="Google Shape;344;g250c7d41036_0_41"/>
          <p:cNvSpPr txBox="1"/>
          <p:nvPr/>
        </p:nvSpPr>
        <p:spPr>
          <a:xfrm>
            <a:off x="395525" y="1620800"/>
            <a:ext cx="8229600" cy="4526100"/>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113000"/>
              </a:lnSpc>
              <a:spcBef>
                <a:spcPts val="600"/>
              </a:spcBef>
              <a:spcAft>
                <a:spcPts val="0"/>
              </a:spcAft>
              <a:buClr>
                <a:srgbClr val="000000"/>
              </a:buClr>
              <a:buSzPts val="1900"/>
              <a:buFont typeface="Arial"/>
              <a:buNone/>
            </a:pPr>
            <a:r>
              <a:rPr b="0" i="0" lang="en-GB" sz="1900" u="none" cap="none" strike="noStrike">
                <a:solidFill>
                  <a:schemeClr val="dk1"/>
                </a:solidFill>
                <a:latin typeface="Verdana"/>
                <a:ea typeface="Verdana"/>
                <a:cs typeface="Verdana"/>
                <a:sym typeface="Verdana"/>
              </a:rPr>
              <a:t>create (playful) situations in which languages are used, e.g. in a virtual exchange </a:t>
            </a:r>
            <a:endParaRPr b="0" i="0" sz="1900" u="none" cap="none" strike="noStrike">
              <a:solidFill>
                <a:schemeClr val="dk1"/>
              </a:solidFill>
              <a:latin typeface="Verdana"/>
              <a:ea typeface="Verdana"/>
              <a:cs typeface="Verdana"/>
              <a:sym typeface="Verdana"/>
            </a:endParaRPr>
          </a:p>
          <a:p>
            <a:pPr indent="0" lvl="0" marL="0" marR="0" rtl="0" algn="l">
              <a:lnSpc>
                <a:spcPct val="113000"/>
              </a:lnSpc>
              <a:spcBef>
                <a:spcPts val="60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13000"/>
              </a:lnSpc>
              <a:spcBef>
                <a:spcPts val="600"/>
              </a:spcBef>
              <a:spcAft>
                <a:spcPts val="0"/>
              </a:spcAft>
              <a:buClr>
                <a:srgbClr val="000000"/>
              </a:buClr>
              <a:buSzPts val="1900"/>
              <a:buFont typeface="Arial"/>
              <a:buNone/>
            </a:pPr>
            <a:r>
              <a:rPr b="0" i="0" lang="en-GB" sz="1900" u="none" cap="none" strike="noStrike">
                <a:solidFill>
                  <a:schemeClr val="dk1"/>
                </a:solidFill>
                <a:latin typeface="Verdana"/>
                <a:ea typeface="Verdana"/>
                <a:cs typeface="Verdana"/>
                <a:sym typeface="Verdana"/>
              </a:rPr>
              <a:t>Example: “Market place” (primary school)</a:t>
            </a:r>
            <a:endParaRPr b="0" i="0" sz="1900" u="none" cap="none" strike="noStrike">
              <a:solidFill>
                <a:schemeClr val="dk1"/>
              </a:solidFill>
              <a:latin typeface="Verdana"/>
              <a:ea typeface="Verdana"/>
              <a:cs typeface="Verdana"/>
              <a:sym typeface="Verdana"/>
            </a:endParaRPr>
          </a:p>
          <a:p>
            <a:pPr indent="-349250" lvl="0" marL="457200" marR="0" rtl="0" algn="l">
              <a:lnSpc>
                <a:spcPct val="113000"/>
              </a:lnSpc>
              <a:spcBef>
                <a:spcPts val="600"/>
              </a:spcBef>
              <a:spcAft>
                <a:spcPts val="0"/>
              </a:spcAft>
              <a:buClr>
                <a:schemeClr val="dk1"/>
              </a:buClr>
              <a:buSzPts val="1900"/>
              <a:buFont typeface="Arial"/>
              <a:buAutoNum type="arabicPeriod"/>
            </a:pPr>
            <a:r>
              <a:rPr b="0" i="0" lang="en-GB" sz="1900" u="none" cap="none" strike="noStrike">
                <a:solidFill>
                  <a:schemeClr val="dk1"/>
                </a:solidFill>
                <a:latin typeface="Verdana"/>
                <a:ea typeface="Verdana"/>
                <a:cs typeface="Verdana"/>
                <a:sym typeface="Verdana"/>
              </a:rPr>
              <a:t>reflecting on one’s own multilingualism and languages in their environment</a:t>
            </a:r>
            <a:endParaRPr b="0" i="0" sz="1900" u="none" cap="none" strike="noStrike">
              <a:solidFill>
                <a:schemeClr val="dk1"/>
              </a:solidFill>
              <a:latin typeface="Verdana"/>
              <a:ea typeface="Verdana"/>
              <a:cs typeface="Verdana"/>
              <a:sym typeface="Verdana"/>
            </a:endParaRPr>
          </a:p>
          <a:p>
            <a:pPr indent="-349250" lvl="0" marL="457200" marR="0" rtl="0" algn="l">
              <a:lnSpc>
                <a:spcPct val="113000"/>
              </a:lnSpc>
              <a:spcBef>
                <a:spcPts val="0"/>
              </a:spcBef>
              <a:spcAft>
                <a:spcPts val="0"/>
              </a:spcAft>
              <a:buClr>
                <a:schemeClr val="dk1"/>
              </a:buClr>
              <a:buSzPts val="1900"/>
              <a:buFont typeface="Arial"/>
              <a:buAutoNum type="arabicPeriod"/>
            </a:pPr>
            <a:r>
              <a:rPr b="0" i="0" lang="en-GB" sz="1900" u="none" cap="none" strike="noStrike">
                <a:solidFill>
                  <a:schemeClr val="dk1"/>
                </a:solidFill>
                <a:latin typeface="Verdana"/>
                <a:ea typeface="Verdana"/>
                <a:cs typeface="Verdana"/>
                <a:sym typeface="Verdana"/>
              </a:rPr>
              <a:t>choosing two languages and </a:t>
            </a:r>
            <a:r>
              <a:rPr b="0" i="0" lang="en-GB" sz="19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32"/>
                  </a:ext>
                </a:extLst>
              </a:rPr>
              <a:t>learn</a:t>
            </a:r>
            <a:r>
              <a:rPr b="0" i="0" lang="en-GB" sz="1900" u="none" cap="none" strike="noStrike">
                <a:solidFill>
                  <a:schemeClr val="dk1"/>
                </a:solidFill>
                <a:latin typeface="Verdana"/>
                <a:ea typeface="Verdana"/>
                <a:cs typeface="Verdana"/>
                <a:sym typeface="Verdana"/>
              </a:rPr>
              <a:t>ing some phrases </a:t>
            </a:r>
            <a:endParaRPr b="0" i="0" sz="1900" u="none" cap="none" strike="noStrike">
              <a:solidFill>
                <a:schemeClr val="dk1"/>
              </a:solidFill>
              <a:latin typeface="Verdana"/>
              <a:ea typeface="Verdana"/>
              <a:cs typeface="Verdana"/>
              <a:sym typeface="Verdana"/>
            </a:endParaRPr>
          </a:p>
          <a:p>
            <a:pPr indent="-349250" lvl="0" marL="457200" marR="0" rtl="0" algn="l">
              <a:lnSpc>
                <a:spcPct val="113000"/>
              </a:lnSpc>
              <a:spcBef>
                <a:spcPts val="0"/>
              </a:spcBef>
              <a:spcAft>
                <a:spcPts val="0"/>
              </a:spcAft>
              <a:buClr>
                <a:schemeClr val="dk1"/>
              </a:buClr>
              <a:buSzPts val="1900"/>
              <a:buFont typeface="Arial"/>
              <a:buAutoNum type="arabicPeriod"/>
            </a:pPr>
            <a:r>
              <a:rPr b="0" i="0" lang="en-GB" sz="1900" u="none" cap="none" strike="noStrike">
                <a:solidFill>
                  <a:schemeClr val="dk1"/>
                </a:solidFill>
                <a:latin typeface="Verdana"/>
                <a:ea typeface="Verdana"/>
                <a:cs typeface="Verdana"/>
                <a:sym typeface="Verdana"/>
              </a:rPr>
              <a:t>put phrases in all “old” and newly learned languages into a dictionary</a:t>
            </a:r>
            <a:endParaRPr b="0" i="0" sz="1900" u="none" cap="none" strike="noStrike">
              <a:solidFill>
                <a:schemeClr val="dk1"/>
              </a:solidFill>
              <a:latin typeface="Verdana"/>
              <a:ea typeface="Verdana"/>
              <a:cs typeface="Verdana"/>
              <a:sym typeface="Verdana"/>
            </a:endParaRPr>
          </a:p>
          <a:p>
            <a:pPr indent="-349250" lvl="0" marL="457200" marR="0" rtl="0" algn="l">
              <a:lnSpc>
                <a:spcPct val="113000"/>
              </a:lnSpc>
              <a:spcBef>
                <a:spcPts val="0"/>
              </a:spcBef>
              <a:spcAft>
                <a:spcPts val="0"/>
              </a:spcAft>
              <a:buClr>
                <a:schemeClr val="dk1"/>
              </a:buClr>
              <a:buSzPts val="1900"/>
              <a:buFont typeface="Arial"/>
              <a:buAutoNum type="arabicPeriod"/>
            </a:pPr>
            <a:r>
              <a:rPr b="0" i="0" lang="en-GB" sz="1900" u="none" cap="none" strike="noStrike">
                <a:solidFill>
                  <a:schemeClr val="dk1"/>
                </a:solidFill>
                <a:latin typeface="Verdana"/>
                <a:ea typeface="Verdana"/>
                <a:cs typeface="Verdana"/>
                <a:sym typeface="Verdana"/>
              </a:rPr>
              <a:t>market place in which all semiotic resources (all languages, gestures, facial expressions) are being used to “buy” things </a:t>
            </a:r>
            <a:endParaRPr b="0" i="0" sz="1900" u="none" cap="none" strike="noStrike">
              <a:solidFill>
                <a:schemeClr val="dk1"/>
              </a:solidFill>
              <a:latin typeface="Verdana"/>
              <a:ea typeface="Verdana"/>
              <a:cs typeface="Verdana"/>
              <a:sym typeface="Verdana"/>
            </a:endParaRPr>
          </a:p>
          <a:p>
            <a:pPr indent="0" lvl="0" marL="0" marR="0" rtl="0" algn="l">
              <a:lnSpc>
                <a:spcPct val="113000"/>
              </a:lnSpc>
              <a:spcBef>
                <a:spcPts val="60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540000" lvl="0" marL="1439999" marR="0" rtl="0" algn="l">
              <a:lnSpc>
                <a:spcPct val="115000"/>
              </a:lnSpc>
              <a:spcBef>
                <a:spcPts val="120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g250c7d41036_0_46"/>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10000"/>
              <a:buFont typeface="Verdana"/>
              <a:buNone/>
            </a:pPr>
            <a:r>
              <a:rPr lang="en-GB" sz="4000">
                <a:latin typeface="Verdana"/>
                <a:ea typeface="Verdana"/>
                <a:cs typeface="Verdana"/>
                <a:sym typeface="Verdana"/>
              </a:rPr>
              <a:t>Literature for linguistic and cultural pluralism</a:t>
            </a:r>
            <a:endParaRPr>
              <a:latin typeface="Verdana"/>
              <a:ea typeface="Verdana"/>
              <a:cs typeface="Verdana"/>
              <a:sym typeface="Verdana"/>
            </a:endParaRPr>
          </a:p>
        </p:txBody>
      </p:sp>
      <p:sp>
        <p:nvSpPr>
          <p:cNvPr id="350" name="Google Shape;350;g250c7d41036_0_46"/>
          <p:cNvSpPr txBox="1"/>
          <p:nvPr/>
        </p:nvSpPr>
        <p:spPr>
          <a:xfrm>
            <a:off x="395525" y="1620800"/>
            <a:ext cx="8229600" cy="4526100"/>
          </a:xfrm>
          <a:prstGeom prst="rect">
            <a:avLst/>
          </a:prstGeom>
          <a:noFill/>
          <a:ln>
            <a:noFill/>
          </a:ln>
        </p:spPr>
        <p:txBody>
          <a:bodyPr anchorCtr="0" anchor="t" bIns="45700" lIns="91425" spcFirstLastPara="1" rIns="91425" wrap="square" tIns="45700">
            <a:normAutofit/>
          </a:bodyPr>
          <a:lstStyle/>
          <a:p>
            <a:pPr indent="-361950" lvl="0" marL="457200" marR="0" rtl="0" algn="l">
              <a:lnSpc>
                <a:spcPct val="113000"/>
              </a:lnSpc>
              <a:spcBef>
                <a:spcPts val="600"/>
              </a:spcBef>
              <a:spcAft>
                <a:spcPts val="0"/>
              </a:spcAft>
              <a:buClr>
                <a:schemeClr val="dk1"/>
              </a:buClr>
              <a:buSzPts val="2100"/>
              <a:buFont typeface="Arial"/>
              <a:buChar char="●"/>
            </a:pPr>
            <a:r>
              <a:rPr b="0" i="0" lang="en-GB" sz="2100" u="none" cap="none" strike="noStrike">
                <a:solidFill>
                  <a:schemeClr val="dk1"/>
                </a:solidFill>
                <a:latin typeface="Verdana"/>
                <a:ea typeface="Verdana"/>
                <a:cs typeface="Verdana"/>
                <a:sym typeface="Verdana"/>
              </a:rPr>
              <a:t>use literary texts and be open to/encourage different interpretations </a:t>
            </a:r>
            <a:endParaRPr b="0" i="0" sz="2100" u="none" cap="none" strike="noStrike">
              <a:solidFill>
                <a:schemeClr val="dk1"/>
              </a:solidFill>
              <a:latin typeface="Verdana"/>
              <a:ea typeface="Verdana"/>
              <a:cs typeface="Verdana"/>
              <a:sym typeface="Verdana"/>
            </a:endParaRPr>
          </a:p>
          <a:p>
            <a:pPr indent="0" lvl="0" marL="457200" marR="0" rtl="0" algn="l">
              <a:lnSpc>
                <a:spcPct val="113000"/>
              </a:lnSpc>
              <a:spcBef>
                <a:spcPts val="600"/>
              </a:spcBef>
              <a:spcAft>
                <a:spcPts val="0"/>
              </a:spcAft>
              <a:buNone/>
            </a:pPr>
            <a:r>
              <a:t/>
            </a:r>
            <a:endParaRPr sz="2100">
              <a:solidFill>
                <a:schemeClr val="dk1"/>
              </a:solidFill>
              <a:latin typeface="Verdana"/>
              <a:ea typeface="Verdana"/>
              <a:cs typeface="Verdana"/>
              <a:sym typeface="Verdana"/>
            </a:endParaRPr>
          </a:p>
          <a:p>
            <a:pPr indent="-361950" lvl="0" marL="457200" marR="0" rtl="0" algn="l">
              <a:lnSpc>
                <a:spcPct val="113000"/>
              </a:lnSpc>
              <a:spcBef>
                <a:spcPts val="0"/>
              </a:spcBef>
              <a:spcAft>
                <a:spcPts val="0"/>
              </a:spcAft>
              <a:buClr>
                <a:schemeClr val="dk1"/>
              </a:buClr>
              <a:buSzPts val="2100"/>
              <a:buFont typeface="Arial"/>
              <a:buChar char="●"/>
            </a:pPr>
            <a:r>
              <a:rPr b="0" i="0" lang="en-GB" sz="2100" u="none" cap="none" strike="noStrike">
                <a:solidFill>
                  <a:schemeClr val="dk1"/>
                </a:solidFill>
                <a:latin typeface="Verdana"/>
                <a:ea typeface="Verdana"/>
                <a:cs typeface="Verdana"/>
                <a:sym typeface="Verdana"/>
              </a:rPr>
              <a:t>use literary texts in preparatory classes for newcomers</a:t>
            </a:r>
            <a:r>
              <a:rPr b="0" i="0" lang="en-GB" sz="21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33"/>
                  </a:ext>
                </a:extLst>
              </a:rPr>
              <a:t> </a:t>
            </a:r>
            <a:r>
              <a:rPr b="0" i="0" lang="en-GB" sz="2100" u="none" cap="none" strike="noStrike">
                <a:solidFill>
                  <a:schemeClr val="dk1"/>
                </a:solidFill>
                <a:latin typeface="Verdana"/>
                <a:ea typeface="Verdana"/>
                <a:cs typeface="Verdana"/>
                <a:sym typeface="Verdana"/>
              </a:rPr>
              <a:t>and in foreign language teaching from the very beginning </a:t>
            </a:r>
            <a:endParaRPr b="0" i="0" sz="2100" u="none" cap="none" strike="noStrike">
              <a:solidFill>
                <a:schemeClr val="dk1"/>
              </a:solidFill>
              <a:latin typeface="Verdana"/>
              <a:ea typeface="Verdana"/>
              <a:cs typeface="Verdana"/>
              <a:sym typeface="Verdana"/>
            </a:endParaRPr>
          </a:p>
          <a:p>
            <a:pPr indent="0" lvl="0" marL="457200" marR="0" rtl="0" algn="l">
              <a:lnSpc>
                <a:spcPct val="113000"/>
              </a:lnSpc>
              <a:spcBef>
                <a:spcPts val="0"/>
              </a:spcBef>
              <a:spcAft>
                <a:spcPts val="0"/>
              </a:spcAft>
              <a:buNone/>
            </a:pPr>
            <a:r>
              <a:t/>
            </a:r>
            <a:endParaRPr sz="2100">
              <a:solidFill>
                <a:schemeClr val="dk1"/>
              </a:solidFill>
              <a:latin typeface="Verdana"/>
              <a:ea typeface="Verdana"/>
              <a:cs typeface="Verdana"/>
              <a:sym typeface="Verdana"/>
            </a:endParaRPr>
          </a:p>
          <a:p>
            <a:pPr indent="-361950" lvl="0" marL="457200" marR="0" rtl="0" algn="l">
              <a:lnSpc>
                <a:spcPct val="113000"/>
              </a:lnSpc>
              <a:spcBef>
                <a:spcPts val="0"/>
              </a:spcBef>
              <a:spcAft>
                <a:spcPts val="0"/>
              </a:spcAft>
              <a:buClr>
                <a:schemeClr val="dk1"/>
              </a:buClr>
              <a:buSzPts val="2100"/>
              <a:buFont typeface="Arial"/>
              <a:buChar char="●"/>
            </a:pPr>
            <a:r>
              <a:rPr b="0" i="0" lang="en-GB" sz="2100" u="none" cap="none" strike="noStrike">
                <a:solidFill>
                  <a:schemeClr val="dk1"/>
                </a:solidFill>
                <a:latin typeface="Verdana"/>
                <a:ea typeface="Verdana"/>
                <a:cs typeface="Verdana"/>
                <a:sym typeface="Verdana"/>
              </a:rPr>
              <a:t>use literary texts that make different voices and affiliations visible </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g250c7d41036_0_51"/>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Teaching across the curriculum</a:t>
            </a:r>
            <a:endParaRPr>
              <a:latin typeface="Verdana"/>
              <a:ea typeface="Verdana"/>
              <a:cs typeface="Verdana"/>
              <a:sym typeface="Verdana"/>
            </a:endParaRPr>
          </a:p>
        </p:txBody>
      </p:sp>
      <p:sp>
        <p:nvSpPr>
          <p:cNvPr id="356" name="Google Shape;356;g250c7d41036_0_51"/>
          <p:cNvSpPr txBox="1"/>
          <p:nvPr/>
        </p:nvSpPr>
        <p:spPr>
          <a:xfrm>
            <a:off x="395525" y="1620800"/>
            <a:ext cx="8229600" cy="4526100"/>
          </a:xfrm>
          <a:prstGeom prst="rect">
            <a:avLst/>
          </a:prstGeom>
          <a:noFill/>
          <a:ln>
            <a:noFill/>
          </a:ln>
        </p:spPr>
        <p:txBody>
          <a:bodyPr anchorCtr="0" anchor="t" bIns="45700" lIns="91425" spcFirstLastPara="1" rIns="91425" wrap="square" tIns="45700">
            <a:normAutofit/>
          </a:bodyPr>
          <a:lstStyle/>
          <a:p>
            <a:pPr indent="0" lvl="0" marL="0" marR="0" rtl="0" algn="l">
              <a:lnSpc>
                <a:spcPct val="113000"/>
              </a:lnSpc>
              <a:spcBef>
                <a:spcPts val="600"/>
              </a:spcBef>
              <a:spcAft>
                <a:spcPts val="0"/>
              </a:spcAft>
              <a:buClr>
                <a:srgbClr val="000000"/>
              </a:buClr>
              <a:buSzPts val="2000"/>
              <a:buFont typeface="Arial"/>
              <a:buNone/>
            </a:pPr>
            <a:r>
              <a:rPr b="0" i="0" lang="en-GB" sz="2000" u="none" cap="none" strike="noStrike">
                <a:solidFill>
                  <a:schemeClr val="dk1"/>
                </a:solidFill>
                <a:latin typeface="Arial"/>
                <a:ea typeface="Arial"/>
                <a:cs typeface="Arial"/>
                <a:sym typeface="Arial"/>
              </a:rPr>
              <a:t>Some topics, strategies and skills can be taught and practiced across the curriculum, for </a:t>
            </a:r>
            <a:r>
              <a:rPr b="0" i="0" lang="en-GB" sz="2000" u="none" cap="none" strike="noStrike">
                <a:solidFill>
                  <a:schemeClr val="dk1"/>
                </a:solidFill>
                <a:latin typeface="Arial"/>
                <a:ea typeface="Arial"/>
                <a:cs typeface="Arial"/>
                <a:sym typeface="Arial"/>
                <a:extLst>
                  <a:ext uri="http://customooxmlschemas.google.com/">
                    <go:slidesCustomData xmlns:go="http://customooxmlschemas.google.com/" textRoundtripDataId="34"/>
                  </a:ext>
                </a:extLst>
              </a:rPr>
              <a:t>example</a:t>
            </a:r>
            <a:r>
              <a:rPr b="0" i="0" lang="en-GB" sz="2000" u="none" cap="none" strike="noStrike">
                <a:solidFill>
                  <a:schemeClr val="dk1"/>
                </a:solidFill>
                <a:latin typeface="Arial"/>
                <a:ea typeface="Arial"/>
                <a:cs typeface="Arial"/>
                <a:sym typeface="Arial"/>
              </a:rPr>
              <a:t>, the first language classroom, the foreign languages, and - if applicable, the heritage language classroom to create synergies, for example</a:t>
            </a:r>
            <a:endParaRPr b="0" i="0" sz="2000" u="none" cap="none" strike="noStrike">
              <a:solidFill>
                <a:schemeClr val="dk1"/>
              </a:solidFill>
              <a:latin typeface="Arial"/>
              <a:ea typeface="Arial"/>
              <a:cs typeface="Arial"/>
              <a:sym typeface="Arial"/>
            </a:endParaRPr>
          </a:p>
          <a:p>
            <a:pPr indent="-355600" lvl="1" marL="914400" marR="0" rtl="0" algn="l">
              <a:lnSpc>
                <a:spcPct val="113000"/>
              </a:lnSpc>
              <a:spcBef>
                <a:spcPts val="600"/>
              </a:spcBef>
              <a:spcAft>
                <a:spcPts val="0"/>
              </a:spcAft>
              <a:buClr>
                <a:schemeClr val="dk1"/>
              </a:buClr>
              <a:buSzPts val="2000"/>
              <a:buFont typeface="Arial"/>
              <a:buChar char="○"/>
            </a:pPr>
            <a:r>
              <a:rPr b="0" i="0" lang="en-GB" sz="2000" u="none" cap="none" strike="noStrike">
                <a:solidFill>
                  <a:schemeClr val="dk1"/>
                </a:solidFill>
                <a:latin typeface="Arial"/>
                <a:ea typeface="Arial"/>
                <a:cs typeface="Arial"/>
                <a:sym typeface="Arial"/>
              </a:rPr>
              <a:t>Learning strategies</a:t>
            </a:r>
            <a:endParaRPr b="0" i="0" sz="2000" u="none" cap="none" strike="noStrike">
              <a:solidFill>
                <a:schemeClr val="dk1"/>
              </a:solidFill>
              <a:latin typeface="Arial"/>
              <a:ea typeface="Arial"/>
              <a:cs typeface="Arial"/>
              <a:sym typeface="Arial"/>
            </a:endParaRPr>
          </a:p>
          <a:p>
            <a:pPr indent="-355600" lvl="1" marL="914400" marR="0" rtl="0" algn="l">
              <a:lnSpc>
                <a:spcPct val="113000"/>
              </a:lnSpc>
              <a:spcBef>
                <a:spcPts val="0"/>
              </a:spcBef>
              <a:spcAft>
                <a:spcPts val="0"/>
              </a:spcAft>
              <a:buClr>
                <a:schemeClr val="dk1"/>
              </a:buClr>
              <a:buSzPts val="2000"/>
              <a:buFont typeface="Arial"/>
              <a:buChar char="○"/>
            </a:pPr>
            <a:r>
              <a:rPr b="0" i="0" lang="en-GB" sz="2000" u="none" cap="none" strike="noStrike">
                <a:solidFill>
                  <a:schemeClr val="dk1"/>
                </a:solidFill>
                <a:latin typeface="Arial"/>
                <a:ea typeface="Arial"/>
                <a:cs typeface="Arial"/>
                <a:sym typeface="Arial"/>
              </a:rPr>
              <a:t>Text revision</a:t>
            </a:r>
            <a:endParaRPr b="0" i="0" sz="2000" u="none" cap="none" strike="noStrike">
              <a:solidFill>
                <a:schemeClr val="dk1"/>
              </a:solidFill>
              <a:latin typeface="Arial"/>
              <a:ea typeface="Arial"/>
              <a:cs typeface="Arial"/>
              <a:sym typeface="Arial"/>
            </a:endParaRPr>
          </a:p>
          <a:p>
            <a:pPr indent="-355600" lvl="1" marL="914400" marR="0" rtl="0" algn="l">
              <a:lnSpc>
                <a:spcPct val="113000"/>
              </a:lnSpc>
              <a:spcBef>
                <a:spcPts val="0"/>
              </a:spcBef>
              <a:spcAft>
                <a:spcPts val="0"/>
              </a:spcAft>
              <a:buClr>
                <a:schemeClr val="dk1"/>
              </a:buClr>
              <a:buSzPts val="2000"/>
              <a:buFont typeface="Arial"/>
              <a:buChar char="○"/>
            </a:pPr>
            <a:r>
              <a:rPr b="0" i="0" lang="en-GB" sz="2000" u="none" cap="none" strike="noStrike">
                <a:solidFill>
                  <a:schemeClr val="dk1"/>
                </a:solidFill>
                <a:latin typeface="Arial"/>
                <a:ea typeface="Arial"/>
                <a:cs typeface="Arial"/>
                <a:sym typeface="Arial"/>
              </a:rPr>
              <a:t>Speech acts like describing something (on different levels of language competence)</a:t>
            </a:r>
            <a:endParaRPr b="0" i="0" sz="2000" u="none" cap="none" strike="noStrike">
              <a:solidFill>
                <a:schemeClr val="dk1"/>
              </a:solidFill>
              <a:latin typeface="Arial"/>
              <a:ea typeface="Arial"/>
              <a:cs typeface="Arial"/>
              <a:sym typeface="Arial"/>
            </a:endParaRPr>
          </a:p>
          <a:p>
            <a:pPr indent="-355600" lvl="1" marL="914400" marR="0" rtl="0" algn="l">
              <a:lnSpc>
                <a:spcPct val="113000"/>
              </a:lnSpc>
              <a:spcBef>
                <a:spcPts val="0"/>
              </a:spcBef>
              <a:spcAft>
                <a:spcPts val="0"/>
              </a:spcAft>
              <a:buClr>
                <a:schemeClr val="dk1"/>
              </a:buClr>
              <a:buSzPts val="2000"/>
              <a:buFont typeface="Arial"/>
              <a:buChar char="○"/>
            </a:pPr>
            <a:r>
              <a:rPr b="0" i="0" lang="en-GB" sz="2000" u="none" cap="none" strike="noStrike">
                <a:solidFill>
                  <a:schemeClr val="dk1"/>
                </a:solidFill>
                <a:latin typeface="Arial"/>
                <a:ea typeface="Arial"/>
                <a:cs typeface="Arial"/>
                <a:sym typeface="Arial"/>
              </a:rPr>
              <a:t>Presentation skills</a:t>
            </a:r>
            <a:endParaRPr b="0" i="0" sz="2000" u="none" cap="none" strike="noStrike">
              <a:solidFill>
                <a:schemeClr val="dk1"/>
              </a:solidFill>
              <a:latin typeface="Arial"/>
              <a:ea typeface="Arial"/>
              <a:cs typeface="Arial"/>
              <a:sym typeface="Arial"/>
            </a:endParaRPr>
          </a:p>
          <a:p>
            <a:pPr indent="-355600" lvl="1" marL="914400" marR="0" rtl="0" algn="l">
              <a:lnSpc>
                <a:spcPct val="113000"/>
              </a:lnSpc>
              <a:spcBef>
                <a:spcPts val="0"/>
              </a:spcBef>
              <a:spcAft>
                <a:spcPts val="0"/>
              </a:spcAft>
              <a:buClr>
                <a:schemeClr val="dk1"/>
              </a:buClr>
              <a:buSzPts val="2000"/>
              <a:buFont typeface="Arial"/>
              <a:buChar char="○"/>
            </a:pPr>
            <a:r>
              <a:rPr b="0" i="0" lang="en-GB" sz="2000" u="none" cap="none" strike="noStrike">
                <a:solidFill>
                  <a:schemeClr val="dk1"/>
                </a:solidFill>
                <a:latin typeface="Arial"/>
                <a:ea typeface="Arial"/>
                <a:cs typeface="Arial"/>
                <a:sym typeface="Arial"/>
              </a:rPr>
              <a:t>…</a:t>
            </a:r>
            <a:endParaRPr b="0" i="0" sz="1900" u="none" cap="none" strike="noStrik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g250c7d41036_0_64"/>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Your ideas</a:t>
            </a:r>
            <a:endParaRPr>
              <a:latin typeface="Verdana"/>
              <a:ea typeface="Verdana"/>
              <a:cs typeface="Verdana"/>
              <a:sym typeface="Verdana"/>
            </a:endParaRPr>
          </a:p>
        </p:txBody>
      </p:sp>
      <p:sp>
        <p:nvSpPr>
          <p:cNvPr id="362" name="Google Shape;362;g250c7d41036_0_64"/>
          <p:cNvSpPr txBox="1"/>
          <p:nvPr/>
        </p:nvSpPr>
        <p:spPr>
          <a:xfrm>
            <a:off x="395525" y="1620800"/>
            <a:ext cx="8229600" cy="4526100"/>
          </a:xfrm>
          <a:prstGeom prst="rect">
            <a:avLst/>
          </a:prstGeom>
          <a:noFill/>
          <a:ln>
            <a:noFill/>
          </a:ln>
        </p:spPr>
        <p:txBody>
          <a:bodyPr anchorCtr="0" anchor="t" bIns="45700" lIns="91425" spcFirstLastPara="1" rIns="91425" wrap="square" tIns="45700">
            <a:normAutofit/>
          </a:bodyPr>
          <a:lstStyle/>
          <a:p>
            <a:pPr indent="-355600" lvl="0" marL="457200" marR="0" rtl="0" algn="l">
              <a:lnSpc>
                <a:spcPct val="113000"/>
              </a:lnSpc>
              <a:spcBef>
                <a:spcPts val="600"/>
              </a:spcBef>
              <a:spcAft>
                <a:spcPts val="0"/>
              </a:spcAft>
              <a:buClr>
                <a:schemeClr val="dk1"/>
              </a:buClr>
              <a:buSzPts val="2000"/>
              <a:buFont typeface="Verdana"/>
              <a:buChar char="●"/>
            </a:pPr>
            <a:r>
              <a:rPr b="0" i="0" lang="en-GB" sz="2000" u="none" cap="none" strike="noStrike">
                <a:solidFill>
                  <a:schemeClr val="dk1"/>
                </a:solidFill>
                <a:latin typeface="Verdana"/>
                <a:ea typeface="Verdana"/>
                <a:cs typeface="Verdana"/>
                <a:sym typeface="Verdana"/>
              </a:rPr>
              <a:t>What further ideas do you have?</a:t>
            </a:r>
            <a:endParaRPr b="0" i="0" sz="2000" u="none" cap="none" strike="noStrike">
              <a:solidFill>
                <a:schemeClr val="dk1"/>
              </a:solidFill>
              <a:latin typeface="Verdana"/>
              <a:ea typeface="Verdana"/>
              <a:cs typeface="Verdana"/>
              <a:sym typeface="Verdana"/>
            </a:endParaRPr>
          </a:p>
          <a:p>
            <a:pPr indent="0" lvl="0" marL="0" marR="0" rtl="0" algn="l">
              <a:lnSpc>
                <a:spcPct val="113000"/>
              </a:lnSpc>
              <a:spcBef>
                <a:spcPts val="60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540000" lvl="0" marL="1439999" marR="0" rtl="0" algn="l">
              <a:lnSpc>
                <a:spcPct val="115000"/>
              </a:lnSpc>
              <a:spcBef>
                <a:spcPts val="120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pic>
        <p:nvPicPr>
          <p:cNvPr id="363" name="Google Shape;363;g250c7d41036_0_64"/>
          <p:cNvPicPr preferRelativeResize="0"/>
          <p:nvPr/>
        </p:nvPicPr>
        <p:blipFill rotWithShape="1">
          <a:blip r:embed="rId3">
            <a:alphaModFix/>
          </a:blip>
          <a:srcRect b="0" l="0" r="0" t="0"/>
          <a:stretch/>
        </p:blipFill>
        <p:spPr>
          <a:xfrm>
            <a:off x="1827848" y="2245425"/>
            <a:ext cx="5364950" cy="357522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g250c7d41036_0_71"/>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10000"/>
              <a:buFont typeface="Verdana"/>
              <a:buNone/>
            </a:pPr>
            <a:r>
              <a:rPr lang="en-GB" sz="4000">
                <a:latin typeface="Verdana"/>
                <a:ea typeface="Verdana"/>
                <a:cs typeface="Verdana"/>
                <a:sym typeface="Verdana"/>
              </a:rPr>
              <a:t>Map of foreign language teaching</a:t>
            </a:r>
            <a:endParaRPr>
              <a:latin typeface="Verdana"/>
              <a:ea typeface="Verdana"/>
              <a:cs typeface="Verdana"/>
              <a:sym typeface="Verdana"/>
            </a:endParaRPr>
          </a:p>
        </p:txBody>
      </p:sp>
      <p:sp>
        <p:nvSpPr>
          <p:cNvPr id="369" name="Google Shape;369;g250c7d41036_0_71"/>
          <p:cNvSpPr txBox="1"/>
          <p:nvPr/>
        </p:nvSpPr>
        <p:spPr>
          <a:xfrm>
            <a:off x="395525" y="1620800"/>
            <a:ext cx="8229600" cy="4526100"/>
          </a:xfrm>
          <a:prstGeom prst="rect">
            <a:avLst/>
          </a:prstGeom>
          <a:noFill/>
          <a:ln>
            <a:noFill/>
          </a:ln>
        </p:spPr>
        <p:txBody>
          <a:bodyPr anchorCtr="0" anchor="t" bIns="45700" lIns="91425" spcFirstLastPara="1" rIns="91425" wrap="square" tIns="45700">
            <a:normAutofit/>
          </a:bodyPr>
          <a:lstStyle/>
          <a:p>
            <a:pPr indent="0" lvl="0" marL="0" marR="0" rtl="0" algn="l">
              <a:lnSpc>
                <a:spcPct val="115000"/>
              </a:lnSpc>
              <a:spcBef>
                <a:spcPts val="1000"/>
              </a:spcBef>
              <a:spcAft>
                <a:spcPts val="0"/>
              </a:spcAft>
              <a:buClr>
                <a:srgbClr val="000000"/>
              </a:buClr>
              <a:buSzPts val="2200"/>
              <a:buFont typeface="Arial"/>
              <a:buNone/>
            </a:pPr>
            <a:r>
              <a:t/>
            </a:r>
            <a:endParaRPr sz="2200">
              <a:solidFill>
                <a:schemeClr val="dk1"/>
              </a:solidFill>
              <a:latin typeface="Verdana"/>
              <a:ea typeface="Verdana"/>
              <a:cs typeface="Verdana"/>
              <a:sym typeface="Verdana"/>
            </a:endParaRPr>
          </a:p>
          <a:p>
            <a:pPr indent="0" lvl="0" marL="0" marR="0" rtl="0" algn="l">
              <a:lnSpc>
                <a:spcPct val="115000"/>
              </a:lnSpc>
              <a:spcBef>
                <a:spcPts val="1000"/>
              </a:spcBef>
              <a:spcAft>
                <a:spcPts val="0"/>
              </a:spcAft>
              <a:buClr>
                <a:srgbClr val="000000"/>
              </a:buClr>
              <a:buSzPts val="2200"/>
              <a:buFont typeface="Arial"/>
              <a:buNone/>
            </a:pPr>
            <a:r>
              <a:rPr b="0" i="0" lang="en-GB" sz="2200" u="none" cap="none" strike="noStrike">
                <a:solidFill>
                  <a:schemeClr val="dk1"/>
                </a:solidFill>
                <a:latin typeface="Verdana"/>
                <a:ea typeface="Verdana"/>
                <a:cs typeface="Verdana"/>
                <a:sym typeface="Verdana"/>
              </a:rPr>
              <a:t>Please have a look at your map again and put down things you would like to try.</a:t>
            </a:r>
            <a:endParaRPr b="0" i="0" sz="2200" u="none" cap="none" strike="noStrike">
              <a:solidFill>
                <a:schemeClr val="dk1"/>
              </a:solidFill>
              <a:latin typeface="Verdana"/>
              <a:ea typeface="Verdana"/>
              <a:cs typeface="Verdana"/>
              <a:sym typeface="Verdana"/>
            </a:endParaRPr>
          </a:p>
          <a:p>
            <a:pPr indent="0" lvl="0" marL="0" marR="0" rtl="0" algn="l">
              <a:lnSpc>
                <a:spcPct val="115000"/>
              </a:lnSpc>
              <a:spcBef>
                <a:spcPts val="1000"/>
              </a:spcBef>
              <a:spcAft>
                <a:spcPts val="0"/>
              </a:spcAft>
              <a:buClr>
                <a:srgbClr val="000000"/>
              </a:buClr>
              <a:buSzPts val="2200"/>
              <a:buFont typeface="Arial"/>
              <a:buNone/>
            </a:pPr>
            <a:r>
              <a:rPr b="0" i="0" lang="en-GB" sz="2200" u="none" cap="none" strike="noStrike">
                <a:solidFill>
                  <a:schemeClr val="dk1"/>
                </a:solidFill>
                <a:latin typeface="Verdana"/>
                <a:ea typeface="Verdana"/>
                <a:cs typeface="Verdana"/>
                <a:sym typeface="Verdana"/>
              </a:rPr>
              <a:t>Which activity is the most important/interesting to you? When and how would you like to use it?</a:t>
            </a:r>
            <a:endParaRPr b="0" i="0" sz="2200" u="none" cap="none" strike="noStrike">
              <a:solidFill>
                <a:schemeClr val="dk1"/>
              </a:solidFill>
              <a:latin typeface="Verdana"/>
              <a:ea typeface="Verdana"/>
              <a:cs typeface="Verdana"/>
              <a:sym typeface="Verdana"/>
            </a:endParaRPr>
          </a:p>
          <a:p>
            <a:pPr indent="0" lvl="0" marL="0" marR="0" rtl="0" algn="l">
              <a:lnSpc>
                <a:spcPct val="113000"/>
              </a:lnSpc>
              <a:spcBef>
                <a:spcPts val="60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13000"/>
              </a:lnSpc>
              <a:spcBef>
                <a:spcPts val="60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540000" lvl="0" marL="1439999" marR="0" rtl="0" algn="l">
              <a:lnSpc>
                <a:spcPct val="115000"/>
              </a:lnSpc>
              <a:spcBef>
                <a:spcPts val="120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g250c7d41036_0_78"/>
          <p:cNvSpPr txBox="1"/>
          <p:nvPr>
            <p:ph type="title"/>
          </p:nvPr>
        </p:nvSpPr>
        <p:spPr>
          <a:xfrm>
            <a:off x="560286" y="114619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15000"/>
              </a:lnSpc>
              <a:spcBef>
                <a:spcPts val="400"/>
              </a:spcBef>
              <a:spcAft>
                <a:spcPts val="0"/>
              </a:spcAft>
              <a:buClr>
                <a:schemeClr val="dk1"/>
              </a:buClr>
              <a:buSzPct val="30554"/>
              <a:buFont typeface="Arial"/>
              <a:buNone/>
            </a:pPr>
            <a:r>
              <a:rPr lang="en-GB" sz="3600">
                <a:latin typeface="Verdana"/>
                <a:ea typeface="Verdana"/>
                <a:cs typeface="Verdana"/>
                <a:sym typeface="Verdana"/>
              </a:rPr>
              <a:t>Thank you for your attention!</a:t>
            </a:r>
            <a:br>
              <a:rPr lang="en-GB" sz="3600">
                <a:latin typeface="Verdana"/>
                <a:ea typeface="Verdana"/>
                <a:cs typeface="Verdana"/>
                <a:sym typeface="Verdana"/>
              </a:rPr>
            </a:br>
            <a:r>
              <a:rPr lang="en-GB" sz="3600">
                <a:latin typeface="Verdana"/>
                <a:ea typeface="Verdana"/>
                <a:cs typeface="Verdana"/>
                <a:sym typeface="Verdana"/>
              </a:rPr>
              <a:t> Dziękujemy za uwagę!</a:t>
            </a:r>
            <a:endParaRPr sz="3600">
              <a:latin typeface="Verdana"/>
              <a:ea typeface="Verdana"/>
              <a:cs typeface="Verdana"/>
              <a:sym typeface="Verdana"/>
            </a:endParaRPr>
          </a:p>
          <a:p>
            <a:pPr indent="0" lvl="0" marL="0" rtl="0" algn="l">
              <a:lnSpc>
                <a:spcPct val="115000"/>
              </a:lnSpc>
              <a:spcBef>
                <a:spcPts val="0"/>
              </a:spcBef>
              <a:spcAft>
                <a:spcPts val="0"/>
              </a:spcAft>
              <a:buClr>
                <a:schemeClr val="dk1"/>
              </a:buClr>
              <a:buSzPct val="30554"/>
              <a:buFont typeface="Arial"/>
              <a:buNone/>
            </a:pPr>
            <a:r>
              <a:rPr lang="en-GB" sz="3600">
                <a:latin typeface="Verdana"/>
                <a:ea typeface="Verdana"/>
                <a:cs typeface="Verdana"/>
                <a:sym typeface="Verdana"/>
              </a:rPr>
              <a:t>Ευχαριστώ για την προσοχή σας!</a:t>
            </a:r>
            <a:endParaRPr sz="3600">
              <a:latin typeface="Verdana"/>
              <a:ea typeface="Verdana"/>
              <a:cs typeface="Verdana"/>
              <a:sym typeface="Verdana"/>
            </a:endParaRPr>
          </a:p>
          <a:p>
            <a:pPr indent="0" lvl="0" marL="0" rtl="0" algn="ctr">
              <a:lnSpc>
                <a:spcPct val="100000"/>
              </a:lnSpc>
              <a:spcBef>
                <a:spcPts val="0"/>
              </a:spcBef>
              <a:spcAft>
                <a:spcPts val="0"/>
              </a:spcAft>
              <a:buClr>
                <a:schemeClr val="dk1"/>
              </a:buClr>
              <a:buSzPct val="100000"/>
              <a:buFont typeface="Verdana"/>
              <a:buNone/>
            </a:pPr>
            <a:r>
              <a:t/>
            </a:r>
            <a:endParaRPr>
              <a:latin typeface="Verdana"/>
              <a:ea typeface="Verdana"/>
              <a:cs typeface="Verdana"/>
              <a:sym typeface="Verdana"/>
            </a:endParaRPr>
          </a:p>
        </p:txBody>
      </p:sp>
      <p:pic>
        <p:nvPicPr>
          <p:cNvPr id="375" name="Google Shape;375;g250c7d41036_0_78"/>
          <p:cNvPicPr preferRelativeResize="0"/>
          <p:nvPr/>
        </p:nvPicPr>
        <p:blipFill rotWithShape="1">
          <a:blip r:embed="rId3">
            <a:alphaModFix/>
          </a:blip>
          <a:srcRect b="0" l="0" r="0" t="0"/>
          <a:stretch/>
        </p:blipFill>
        <p:spPr>
          <a:xfrm>
            <a:off x="1957625" y="2355950"/>
            <a:ext cx="5105400" cy="37909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3"/>
          <p:cNvSpPr txBox="1"/>
          <p:nvPr>
            <p:ph type="title"/>
          </p:nvPr>
        </p:nvSpPr>
        <p:spPr>
          <a:xfrm>
            <a:off x="457200" y="729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lang="en-GB">
                <a:extLst>
                  <a:ext uri="http://customooxmlschemas.google.com/">
                    <go:slidesCustomData xmlns:go="http://customooxmlschemas.google.com/" textRoundtripDataId="35"/>
                  </a:ext>
                </a:extLst>
              </a:rPr>
              <a:t>References</a:t>
            </a:r>
            <a:endParaRPr/>
          </a:p>
        </p:txBody>
      </p:sp>
      <p:sp>
        <p:nvSpPr>
          <p:cNvPr id="381" name="Google Shape;381;p53"/>
          <p:cNvSpPr txBox="1"/>
          <p:nvPr>
            <p:ph idx="1" type="body"/>
          </p:nvPr>
        </p:nvSpPr>
        <p:spPr>
          <a:xfrm>
            <a:off x="457200" y="933750"/>
            <a:ext cx="8511000" cy="4990500"/>
          </a:xfrm>
          <a:prstGeom prst="rect">
            <a:avLst/>
          </a:prstGeom>
          <a:noFill/>
          <a:ln>
            <a:noFill/>
          </a:ln>
        </p:spPr>
        <p:txBody>
          <a:bodyPr anchorCtr="0" anchor="t" bIns="45700" lIns="91425" spcFirstLastPara="1" rIns="91425" wrap="square" tIns="45700">
            <a:noAutofit/>
          </a:bodyPr>
          <a:lstStyle/>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extLst>
                  <a:ext uri="http://customooxmlschemas.google.com/">
                    <go:slidesCustomData xmlns:go="http://customooxmlschemas.google.com/" textRoundtripDataId="36"/>
                  </a:ext>
                </a:extLst>
              </a:rPr>
              <a:t>Belz, J. (200</a:t>
            </a:r>
            <a:r>
              <a:rPr lang="en-GB" sz="1300">
                <a:latin typeface="Verdana"/>
                <a:ea typeface="Verdana"/>
                <a:cs typeface="Verdana"/>
                <a:sym typeface="Verdana"/>
              </a:rPr>
              <a:t>3). Identity, Deficiency and First Language Use in Foreign Language Education. Blyth, C. (ed.). </a:t>
            </a:r>
            <a:r>
              <a:rPr i="1" lang="en-GB" sz="1300">
                <a:latin typeface="Verdana"/>
                <a:ea typeface="Verdana"/>
                <a:cs typeface="Verdana"/>
                <a:sym typeface="Verdana"/>
              </a:rPr>
              <a:t>The Sociolinguistics of Foreign-Language Classrooms: Contributions of the Native, the Near-native, and the Non-native speaker. </a:t>
            </a:r>
            <a:r>
              <a:rPr lang="en-GB" sz="1300">
                <a:latin typeface="Verdana"/>
                <a:ea typeface="Verdana"/>
                <a:cs typeface="Verdana"/>
                <a:sym typeface="Verdana"/>
              </a:rPr>
              <a:t>Boston: Heinle &amp; Heinle, 209-248.</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Chomsky, N. (1965). </a:t>
            </a:r>
            <a:r>
              <a:rPr i="1" lang="en-GB" sz="1300">
                <a:latin typeface="Verdana"/>
                <a:ea typeface="Verdana"/>
                <a:cs typeface="Verdana"/>
                <a:sym typeface="Verdana"/>
              </a:rPr>
              <a:t>Aspects of the theory of syntax. </a:t>
            </a:r>
            <a:r>
              <a:rPr lang="en-GB" sz="1300">
                <a:latin typeface="Verdana"/>
                <a:ea typeface="Verdana"/>
                <a:cs typeface="Verdana"/>
                <a:sym typeface="Verdana"/>
              </a:rPr>
              <a:t>Cambridge, MA: MIT Press.</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Coady, M. (2019). </a:t>
            </a:r>
            <a:r>
              <a:rPr i="1" lang="en-GB" sz="1300">
                <a:latin typeface="Verdana"/>
                <a:ea typeface="Verdana"/>
                <a:cs typeface="Verdana"/>
                <a:sym typeface="Verdana"/>
              </a:rPr>
              <a:t>Connecting school and the multilingual home. Theory and practice for rural educators</a:t>
            </a:r>
            <a:r>
              <a:rPr lang="en-GB" sz="1300">
                <a:latin typeface="Verdana"/>
                <a:ea typeface="Verdana"/>
                <a:cs typeface="Verdana"/>
                <a:sym typeface="Verdana"/>
              </a:rPr>
              <a:t>. Bristol: Multilingual Matters.</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Cook, V. J. (1992). Evidence for multi-competence. </a:t>
            </a:r>
            <a:r>
              <a:rPr i="1" lang="en-GB" sz="1300">
                <a:latin typeface="Verdana"/>
                <a:ea typeface="Verdana"/>
                <a:cs typeface="Verdana"/>
                <a:sym typeface="Verdana"/>
              </a:rPr>
              <a:t>Language Learning</a:t>
            </a:r>
            <a:r>
              <a:rPr lang="en-GB" sz="1300">
                <a:latin typeface="Verdana"/>
                <a:ea typeface="Verdana"/>
                <a:cs typeface="Verdana"/>
                <a:sym typeface="Verdana"/>
              </a:rPr>
              <a:t>, </a:t>
            </a:r>
            <a:r>
              <a:rPr i="1" lang="en-GB" sz="1300">
                <a:latin typeface="Verdana"/>
                <a:ea typeface="Verdana"/>
                <a:cs typeface="Verdana"/>
                <a:sym typeface="Verdana"/>
              </a:rPr>
              <a:t>42</a:t>
            </a:r>
            <a:r>
              <a:rPr lang="en-GB" sz="1300">
                <a:latin typeface="Verdana"/>
                <a:ea typeface="Verdana"/>
                <a:cs typeface="Verdana"/>
                <a:sym typeface="Verdana"/>
              </a:rPr>
              <a:t>(4), 557-591.</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Cook, V. J. (1999). Going beyond the native speaker in language teaching. </a:t>
            </a:r>
            <a:r>
              <a:rPr i="1" lang="en-GB" sz="1300">
                <a:latin typeface="Verdana"/>
                <a:ea typeface="Verdana"/>
                <a:cs typeface="Verdana"/>
                <a:sym typeface="Verdana"/>
              </a:rPr>
              <a:t>TESOL Quarterly 33(</a:t>
            </a:r>
            <a:r>
              <a:rPr lang="en-GB" sz="1300">
                <a:latin typeface="Verdana"/>
                <a:ea typeface="Verdana"/>
                <a:cs typeface="Verdana"/>
                <a:sym typeface="Verdana"/>
              </a:rPr>
              <a:t>2). 185-209.</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Creese, A. / Blackledge, A. (2010). Translanguaging in the Bilingual Classroom: A Pedagogy for Learning and Teaching? </a:t>
            </a:r>
            <a:r>
              <a:rPr i="1" lang="en-GB" sz="1300">
                <a:latin typeface="Verdana"/>
                <a:ea typeface="Verdana"/>
                <a:cs typeface="Verdana"/>
                <a:sym typeface="Verdana"/>
              </a:rPr>
              <a:t>The Modern Language Journal, 94</a:t>
            </a:r>
            <a:r>
              <a:rPr lang="en-GB" sz="1300">
                <a:latin typeface="Verdana"/>
                <a:ea typeface="Verdana"/>
                <a:cs typeface="Verdana"/>
                <a:sym typeface="Verdana"/>
              </a:rPr>
              <a:t>(1), 103-115.</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Davies, A. (2003). </a:t>
            </a:r>
            <a:r>
              <a:rPr i="1" lang="en-GB" sz="1300">
                <a:latin typeface="Verdana"/>
                <a:ea typeface="Verdana"/>
                <a:cs typeface="Verdana"/>
                <a:sym typeface="Verdana"/>
              </a:rPr>
              <a:t>The native speaker: Myth and Reality. </a:t>
            </a:r>
            <a:r>
              <a:rPr lang="en-GB" sz="1300">
                <a:latin typeface="Verdana"/>
                <a:ea typeface="Verdana"/>
                <a:cs typeface="Verdana"/>
                <a:sym typeface="Verdana"/>
              </a:rPr>
              <a:t>Clevedon: Multilingual Matters.</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DESI-Konsortium (Ed.) (2008). </a:t>
            </a:r>
            <a:r>
              <a:rPr i="1" lang="en-GB" sz="1300">
                <a:latin typeface="Verdana"/>
                <a:ea typeface="Verdana"/>
                <a:cs typeface="Verdana"/>
                <a:sym typeface="Verdana"/>
              </a:rPr>
              <a:t>Unterricht und Kompetenzerwerb in Deutsch und Englisch: Ergebnisse der DESI-Studie. </a:t>
            </a:r>
            <a:r>
              <a:rPr lang="en-GB" sz="1300">
                <a:latin typeface="Verdana"/>
                <a:ea typeface="Verdana"/>
                <a:cs typeface="Verdana"/>
                <a:sym typeface="Verdana"/>
              </a:rPr>
              <a:t>Beltz: Weinheim.</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Dietrich-Grappin, S. (2017).</a:t>
            </a:r>
            <a:r>
              <a:rPr lang="en-GB" sz="1300">
                <a:highlight>
                  <a:schemeClr val="lt1"/>
                </a:highlight>
                <a:latin typeface="Verdana"/>
                <a:ea typeface="Verdana"/>
                <a:cs typeface="Verdana"/>
                <a:sym typeface="Verdana"/>
              </a:rPr>
              <a:t> "Compétence plurilingue" durch "Translanguaging" im schulischen Französischunterricht. </a:t>
            </a:r>
            <a:r>
              <a:rPr i="1" lang="en-GB" sz="1300">
                <a:solidFill>
                  <a:schemeClr val="hlink"/>
                </a:solidFill>
                <a:uFill>
                  <a:noFill/>
                </a:uFill>
                <a:latin typeface="Verdana"/>
                <a:ea typeface="Verdana"/>
                <a:cs typeface="Verdana"/>
                <a:sym typeface="Verdana"/>
                <a:hlinkClick r:id="rId3"/>
              </a:rPr>
              <a:t>Zeitschrift für romanische Sprachen und ihre Didaktik</a:t>
            </a:r>
            <a:r>
              <a:rPr i="1" lang="en-GB" sz="1300">
                <a:highlight>
                  <a:srgbClr val="FFFFFF"/>
                </a:highlight>
                <a:latin typeface="Verdana"/>
                <a:ea typeface="Verdana"/>
                <a:cs typeface="Verdana"/>
                <a:sym typeface="Verdana"/>
              </a:rPr>
              <a:t> 11</a:t>
            </a:r>
            <a:r>
              <a:rPr lang="en-GB" sz="1300">
                <a:highlight>
                  <a:srgbClr val="FFFFFF"/>
                </a:highlight>
                <a:latin typeface="Verdana"/>
                <a:ea typeface="Verdana"/>
                <a:cs typeface="Verdana"/>
                <a:sym typeface="Verdana"/>
              </a:rPr>
              <a:t>(</a:t>
            </a:r>
            <a:r>
              <a:rPr lang="en-GB" sz="1300">
                <a:latin typeface="Verdana"/>
                <a:ea typeface="Verdana"/>
                <a:cs typeface="Verdana"/>
                <a:sym typeface="Verdana"/>
              </a:rPr>
              <a:t>1)</a:t>
            </a:r>
            <a:r>
              <a:rPr lang="en-GB" sz="1300">
                <a:highlight>
                  <a:srgbClr val="FFFFFF"/>
                </a:highlight>
                <a:latin typeface="Verdana"/>
                <a:ea typeface="Verdana"/>
                <a:cs typeface="Verdana"/>
                <a:sym typeface="Verdana"/>
              </a:rPr>
              <a:t>, </a:t>
            </a:r>
            <a:r>
              <a:rPr lang="en-GB" sz="1300">
                <a:latin typeface="Verdana"/>
                <a:ea typeface="Verdana"/>
                <a:cs typeface="Verdana"/>
                <a:sym typeface="Verdana"/>
              </a:rPr>
              <a:t>95-111.</a:t>
            </a:r>
            <a:endParaRPr sz="1300">
              <a:highlight>
                <a:schemeClr val="lt1"/>
              </a:highlight>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Doerr, N. M. (2009). Introduction. </a:t>
            </a:r>
            <a:r>
              <a:rPr i="1" lang="en-GB" sz="1300">
                <a:latin typeface="Verdana"/>
                <a:ea typeface="Verdana"/>
                <a:cs typeface="Verdana"/>
                <a:sym typeface="Verdana"/>
              </a:rPr>
              <a:t>The Native Speaker Concept. Ethnographic Investigations of Native Speaker Effects. </a:t>
            </a:r>
            <a:r>
              <a:rPr lang="en-GB" sz="1300">
                <a:latin typeface="Verdana"/>
                <a:ea typeface="Verdana"/>
                <a:cs typeface="Verdana"/>
                <a:sym typeface="Verdana"/>
              </a:rPr>
              <a:t>Berlin: De Gruyter, 1-10.</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Epstein, J. / Sanders, M. / Sheldon, S. / Simon, B. / Salinas, K. / Jansorn, N. / VanVoorhis, F. / Martin, C. / Thomas, B. / Greenfield, M. /Hutchins, D. / Williams, K. (2001). S</a:t>
            </a:r>
            <a:r>
              <a:rPr i="1" lang="en-GB" sz="1300">
                <a:latin typeface="Verdana"/>
                <a:ea typeface="Verdana"/>
                <a:cs typeface="Verdana"/>
                <a:sym typeface="Verdana"/>
              </a:rPr>
              <a:t>chool family and community partnership. Your handbook for action. </a:t>
            </a:r>
            <a:r>
              <a:rPr lang="en-GB" sz="1300">
                <a:latin typeface="Verdana"/>
                <a:ea typeface="Verdana"/>
                <a:cs typeface="Verdana"/>
                <a:sym typeface="Verdana"/>
              </a:rPr>
              <a:t>3rd ed. New York: Corwin. </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EuroComGem (2009). </a:t>
            </a:r>
            <a:r>
              <a:rPr i="1" lang="en-GB" sz="1300">
                <a:latin typeface="Verdana"/>
                <a:ea typeface="Verdana"/>
                <a:cs typeface="Verdana"/>
                <a:sym typeface="Verdana"/>
              </a:rPr>
              <a:t>Niederländisch. </a:t>
            </a:r>
            <a:r>
              <a:rPr lang="en-GB" sz="1300" u="sng">
                <a:solidFill>
                  <a:schemeClr val="hlink"/>
                </a:solidFill>
                <a:latin typeface="Verdana"/>
                <a:ea typeface="Verdana"/>
                <a:cs typeface="Verdana"/>
                <a:sym typeface="Verdana"/>
                <a:hlinkClick r:id="rId4"/>
              </a:rPr>
              <a:t>http://www.cea.ulg.ac.be/eurocomgerm/texte/nl/index.php</a:t>
            </a:r>
            <a:r>
              <a:rPr lang="en-GB" sz="1300">
                <a:latin typeface="Verdana"/>
                <a:ea typeface="Verdana"/>
                <a:cs typeface="Verdana"/>
                <a:sym typeface="Verdana"/>
              </a:rPr>
              <a:t>. </a:t>
            </a:r>
            <a:r>
              <a:rPr lang="en-GB" sz="1300">
                <a:latin typeface="Times New Roman"/>
                <a:ea typeface="Times New Roman"/>
                <a:cs typeface="Times New Roman"/>
                <a:sym typeface="Times New Roman"/>
              </a:rPr>
              <a:t>(11.07.2023).</a:t>
            </a:r>
            <a:endParaRPr sz="1300">
              <a:latin typeface="Times New Roman"/>
              <a:ea typeface="Times New Roman"/>
              <a:cs typeface="Times New Roman"/>
              <a:sym typeface="Times New Roman"/>
            </a:endParaRPr>
          </a:p>
          <a:p>
            <a:pPr indent="-444500" lvl="0" marL="673100" rtl="0" algn="just">
              <a:lnSpc>
                <a:spcPct val="100000"/>
              </a:lnSpc>
              <a:spcBef>
                <a:spcPts val="0"/>
              </a:spcBef>
              <a:spcAft>
                <a:spcPts val="0"/>
              </a:spcAft>
              <a:buClr>
                <a:schemeClr val="dk1"/>
              </a:buClr>
              <a:buSzPts val="1100"/>
              <a:buFont typeface="Arial"/>
              <a:buNone/>
            </a:pPr>
            <a:r>
              <a:t/>
            </a:r>
            <a:endParaRPr sz="1300">
              <a:latin typeface="Times New Roman"/>
              <a:ea typeface="Times New Roman"/>
              <a:cs typeface="Times New Roman"/>
              <a:sym typeface="Times New Roman"/>
            </a:endParaRPr>
          </a:p>
          <a:p>
            <a:pPr indent="0" lvl="0" marL="0" rtl="0" algn="just">
              <a:lnSpc>
                <a:spcPct val="100000"/>
              </a:lnSpc>
              <a:spcBef>
                <a:spcPts val="0"/>
              </a:spcBef>
              <a:spcAft>
                <a:spcPts val="0"/>
              </a:spcAft>
              <a:buSzPts val="1800"/>
              <a:buNone/>
            </a:pPr>
            <a:r>
              <a:t/>
            </a:r>
            <a:endParaRPr sz="1300">
              <a:latin typeface="Times New Roman"/>
              <a:ea typeface="Times New Roman"/>
              <a:cs typeface="Times New Roman"/>
              <a:sym typeface="Times New Roman"/>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g25159a904b0_1_3"/>
          <p:cNvSpPr txBox="1"/>
          <p:nvPr>
            <p:ph type="title"/>
          </p:nvPr>
        </p:nvSpPr>
        <p:spPr>
          <a:xfrm>
            <a:off x="457200" y="729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lang="en-GB"/>
              <a:t>References</a:t>
            </a:r>
            <a:endParaRPr/>
          </a:p>
        </p:txBody>
      </p:sp>
      <p:sp>
        <p:nvSpPr>
          <p:cNvPr id="387" name="Google Shape;387;g25159a904b0_1_3"/>
          <p:cNvSpPr txBox="1"/>
          <p:nvPr>
            <p:ph idx="1" type="body"/>
          </p:nvPr>
        </p:nvSpPr>
        <p:spPr>
          <a:xfrm>
            <a:off x="457200" y="994125"/>
            <a:ext cx="8511000" cy="5289900"/>
          </a:xfrm>
          <a:prstGeom prst="rect">
            <a:avLst/>
          </a:prstGeom>
          <a:noFill/>
          <a:ln>
            <a:noFill/>
          </a:ln>
        </p:spPr>
        <p:txBody>
          <a:bodyPr anchorCtr="0" anchor="t" bIns="45700" lIns="91425" spcFirstLastPara="1" rIns="91425" wrap="square" tIns="45700">
            <a:noAutofit/>
          </a:bodyPr>
          <a:lstStyle/>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Firth, A. / Wagner, J. (1997). </a:t>
            </a:r>
            <a:r>
              <a:rPr lang="en-GB" sz="1300">
                <a:solidFill>
                  <a:srgbClr val="333333"/>
                </a:solidFill>
                <a:highlight>
                  <a:schemeClr val="lt1"/>
                </a:highlight>
                <a:latin typeface="Verdana"/>
                <a:ea typeface="Verdana"/>
                <a:cs typeface="Verdana"/>
                <a:sym typeface="Verdana"/>
              </a:rPr>
              <a:t>On discourse, communication, and (some) fundamental concepts in SLA research. </a:t>
            </a:r>
            <a:r>
              <a:rPr i="1" lang="en-GB" sz="1300">
                <a:solidFill>
                  <a:srgbClr val="333333"/>
                </a:solidFill>
                <a:latin typeface="Verdana"/>
                <a:ea typeface="Verdana"/>
                <a:cs typeface="Verdana"/>
                <a:sym typeface="Verdana"/>
              </a:rPr>
              <a:t>Modern Language Journal, 81</a:t>
            </a:r>
            <a:r>
              <a:rPr lang="en-GB" sz="1300">
                <a:solidFill>
                  <a:srgbClr val="333333"/>
                </a:solidFill>
                <a:highlight>
                  <a:schemeClr val="lt1"/>
                </a:highlight>
                <a:latin typeface="Verdana"/>
                <a:ea typeface="Verdana"/>
                <a:cs typeface="Verdana"/>
                <a:sym typeface="Verdana"/>
              </a:rPr>
              <a:t>(3), 285–300.</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Fishman, J. A. (1967). Bilingualism with and without diglossia; diglossia with and without bilingualism.</a:t>
            </a:r>
            <a:r>
              <a:rPr i="1" lang="en-GB" sz="1300">
                <a:latin typeface="Verdana"/>
                <a:ea typeface="Verdana"/>
                <a:cs typeface="Verdana"/>
                <a:sym typeface="Verdana"/>
              </a:rPr>
              <a:t> Journal of Social Issues, </a:t>
            </a:r>
            <a:r>
              <a:rPr lang="en-GB" sz="1300">
                <a:latin typeface="Verdana"/>
                <a:ea typeface="Verdana"/>
                <a:cs typeface="Verdana"/>
                <a:sym typeface="Verdana"/>
              </a:rPr>
              <a:t>29-38.</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Herdina, P. / Jessner, U. (2002). </a:t>
            </a:r>
            <a:r>
              <a:rPr i="1" lang="en-GB" sz="1300">
                <a:latin typeface="Verdana"/>
                <a:ea typeface="Verdana"/>
                <a:cs typeface="Verdana"/>
                <a:sym typeface="Verdana"/>
              </a:rPr>
              <a:t>A dynamic model of multilingualism: Perspectives of change in psycholinguistics</a:t>
            </a:r>
            <a:r>
              <a:rPr lang="en-GB" sz="1300">
                <a:latin typeface="Verdana"/>
                <a:ea typeface="Verdana"/>
                <a:cs typeface="Verdana"/>
                <a:sym typeface="Verdana"/>
              </a:rPr>
              <a:t>. Bristol: Multilingual Matters.</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Grosjean, F. (1989). Neurolinguists, beware! The bilingual is not two monolinguals in one person. </a:t>
            </a:r>
            <a:r>
              <a:rPr i="1" lang="en-GB" sz="1300">
                <a:latin typeface="Verdana"/>
                <a:ea typeface="Verdana"/>
                <a:cs typeface="Verdana"/>
                <a:sym typeface="Verdana"/>
              </a:rPr>
              <a:t>Brain and Language</a:t>
            </a:r>
            <a:r>
              <a:rPr lang="en-GB" sz="1300">
                <a:latin typeface="Verdana"/>
                <a:ea typeface="Verdana"/>
                <a:cs typeface="Verdana"/>
                <a:sym typeface="Verdana"/>
              </a:rPr>
              <a:t>, 26, 3–15.</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Heller, M. (1999). </a:t>
            </a:r>
            <a:r>
              <a:rPr i="1" lang="en-GB" sz="1300">
                <a:solidFill>
                  <a:srgbClr val="232323"/>
                </a:solidFill>
                <a:highlight>
                  <a:srgbClr val="FFFFFF"/>
                </a:highlight>
                <a:latin typeface="Verdana"/>
                <a:ea typeface="Verdana"/>
                <a:cs typeface="Verdana"/>
                <a:sym typeface="Verdana"/>
              </a:rPr>
              <a:t>Linguistic minorities and modernity: A sociolinguistic ethnography</a:t>
            </a:r>
            <a:r>
              <a:rPr lang="en-GB" sz="1300">
                <a:solidFill>
                  <a:srgbClr val="232323"/>
                </a:solidFill>
                <a:highlight>
                  <a:srgbClr val="FFFFFF"/>
                </a:highlight>
                <a:latin typeface="Verdana"/>
                <a:ea typeface="Verdana"/>
                <a:cs typeface="Verdana"/>
                <a:sym typeface="Verdana"/>
              </a:rPr>
              <a:t>. London: Longman.</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Hufeisen, B. / Marx, N. (eds.) (2014): </a:t>
            </a:r>
            <a:r>
              <a:rPr i="1" lang="en-GB" sz="1300">
                <a:latin typeface="Verdana"/>
                <a:ea typeface="Verdana"/>
                <a:cs typeface="Verdana"/>
                <a:sym typeface="Verdana"/>
              </a:rPr>
              <a:t>EuroComGerm – Die sieben Siebe: germanische Sprachen lesen lernen. </a:t>
            </a:r>
            <a:r>
              <a:rPr lang="en-GB" sz="1300">
                <a:latin typeface="Verdana"/>
                <a:ea typeface="Verdana"/>
                <a:cs typeface="Verdana"/>
                <a:sym typeface="Verdana"/>
              </a:rPr>
              <a:t>Aachen: Shaker.</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Kachru, B. (1992). Teaching World Englishes. </a:t>
            </a:r>
            <a:r>
              <a:rPr i="1" lang="en-GB" sz="1300">
                <a:latin typeface="Verdana"/>
                <a:ea typeface="Verdana"/>
                <a:cs typeface="Verdana"/>
                <a:sym typeface="Verdana"/>
              </a:rPr>
              <a:t>The other tongue: English across cultures. </a:t>
            </a:r>
            <a:r>
              <a:rPr lang="en-GB" sz="1300">
                <a:latin typeface="Verdana"/>
                <a:ea typeface="Verdana"/>
                <a:cs typeface="Verdana"/>
                <a:sym typeface="Verdana"/>
              </a:rPr>
              <a:t>Urbana: University of Illinois Press, 355-366.</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Klieme, E. / Beck, B. (eds.) (2007). </a:t>
            </a:r>
            <a:r>
              <a:rPr i="1" lang="en-GB" sz="1300">
                <a:latin typeface="Verdana"/>
                <a:ea typeface="Verdana"/>
                <a:cs typeface="Verdana"/>
                <a:sym typeface="Verdana"/>
              </a:rPr>
              <a:t>Sprachliche Kompetenzen – Konzepte und Messung. DESIStudie (Deutsch Englisch Schülerleistungen International).</a:t>
            </a:r>
            <a:r>
              <a:rPr lang="en-GB" sz="1300">
                <a:latin typeface="Verdana"/>
                <a:ea typeface="Verdana"/>
                <a:cs typeface="Verdana"/>
                <a:sym typeface="Verdana"/>
              </a:rPr>
              <a:t> Beltz: Weinheim.</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Kramsch, C. (2000). </a:t>
            </a:r>
            <a:r>
              <a:rPr i="1" lang="en-GB" sz="1300">
                <a:solidFill>
                  <a:srgbClr val="232323"/>
                </a:solidFill>
                <a:highlight>
                  <a:srgbClr val="FFFFFF"/>
                </a:highlight>
                <a:latin typeface="Verdana"/>
                <a:ea typeface="Verdana"/>
                <a:cs typeface="Verdana"/>
                <a:sym typeface="Verdana"/>
              </a:rPr>
              <a:t>Language and Culture. </a:t>
            </a:r>
            <a:r>
              <a:rPr lang="en-GB" sz="1300">
                <a:solidFill>
                  <a:srgbClr val="232323"/>
                </a:solidFill>
                <a:highlight>
                  <a:srgbClr val="FFFFFF"/>
                </a:highlight>
                <a:latin typeface="Verdana"/>
                <a:ea typeface="Verdana"/>
                <a:cs typeface="Verdana"/>
                <a:sym typeface="Verdana"/>
              </a:rPr>
              <a:t>Shanghai: Shanghai Foreign Language Education Press.</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Kramsch, C. (2010). Theorizing translingual/transcultural competence. Levine, G. / Phipps, A. (eds.). </a:t>
            </a:r>
            <a:r>
              <a:rPr i="1" lang="en-GB" sz="1300">
                <a:latin typeface="Verdana"/>
                <a:ea typeface="Verdana"/>
                <a:cs typeface="Verdana"/>
                <a:sym typeface="Verdana"/>
              </a:rPr>
              <a:t>Critical and Intercultural Theory and Language Pedagogy.. </a:t>
            </a:r>
            <a:r>
              <a:rPr lang="en-GB" sz="1300">
                <a:latin typeface="Verdana"/>
                <a:ea typeface="Verdana"/>
                <a:cs typeface="Verdana"/>
                <a:sym typeface="Verdana"/>
              </a:rPr>
              <a:t>Boston: Heinle &amp; Heinle, 15-31.</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Kopeliovich, S. (2013). Happylingual: A family project for enhancing and balancing multilingual development. Schwartz, M. / Verschik, A. (eds.). </a:t>
            </a:r>
            <a:r>
              <a:rPr i="1" lang="en-GB" sz="1300">
                <a:latin typeface="Verdana"/>
                <a:ea typeface="Verdana"/>
                <a:cs typeface="Verdana"/>
                <a:sym typeface="Verdana"/>
              </a:rPr>
              <a:t>Successful family language policy</a:t>
            </a:r>
            <a:r>
              <a:rPr lang="en-GB" sz="1300">
                <a:latin typeface="Verdana"/>
                <a:ea typeface="Verdana"/>
                <a:cs typeface="Verdana"/>
                <a:sym typeface="Verdana"/>
              </a:rPr>
              <a:t>. New York/London: Springer, 249-276.</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Kordt, B.  (2015). Sprachdetektivische Textarbeit. </a:t>
            </a:r>
            <a:r>
              <a:rPr i="1" lang="en-GB" sz="1300">
                <a:latin typeface="Verdana"/>
                <a:ea typeface="Verdana"/>
                <a:cs typeface="Verdana"/>
                <a:sym typeface="Verdana"/>
              </a:rPr>
              <a:t>Praxis Fremdsprachenunterricht. Englisch</a:t>
            </a:r>
            <a:r>
              <a:rPr lang="en-GB" sz="1300">
                <a:latin typeface="Verdana"/>
                <a:ea typeface="Verdana"/>
                <a:cs typeface="Verdana"/>
                <a:sym typeface="Verdana"/>
              </a:rPr>
              <a:t> </a:t>
            </a:r>
            <a:r>
              <a:rPr i="1" lang="en-GB" sz="1300">
                <a:latin typeface="Verdana"/>
                <a:ea typeface="Verdana"/>
                <a:cs typeface="Verdana"/>
                <a:sym typeface="Verdana"/>
              </a:rPr>
              <a:t>04</a:t>
            </a:r>
            <a:r>
              <a:rPr lang="en-GB" sz="1300">
                <a:latin typeface="Verdana"/>
                <a:ea typeface="Verdana"/>
                <a:cs typeface="Verdana"/>
                <a:sym typeface="Verdana"/>
              </a:rPr>
              <a:t>, 4-8. </a:t>
            </a:r>
            <a:endParaRPr sz="1300">
              <a:latin typeface="Verdana"/>
              <a:ea typeface="Verdana"/>
              <a:cs typeface="Verdana"/>
              <a:sym typeface="Verdana"/>
            </a:endParaRPr>
          </a:p>
          <a:p>
            <a:pPr indent="0" lvl="0" marL="0" rtl="0" algn="just">
              <a:lnSpc>
                <a:spcPct val="100000"/>
              </a:lnSpc>
              <a:spcBef>
                <a:spcPts val="0"/>
              </a:spcBef>
              <a:spcAft>
                <a:spcPts val="0"/>
              </a:spcAft>
              <a:buSzPts val="1800"/>
              <a:buNone/>
            </a:pPr>
            <a:r>
              <a:t/>
            </a:r>
            <a:endParaRPr sz="1300">
              <a:latin typeface="Verdana"/>
              <a:ea typeface="Verdana"/>
              <a:cs typeface="Verdana"/>
              <a:sym typeface="Verdana"/>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g25159a904b0_1_14"/>
          <p:cNvSpPr txBox="1"/>
          <p:nvPr>
            <p:ph type="title"/>
          </p:nvPr>
        </p:nvSpPr>
        <p:spPr>
          <a:xfrm>
            <a:off x="457200" y="729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lang="en-GB"/>
              <a:t>References</a:t>
            </a:r>
            <a:endParaRPr/>
          </a:p>
        </p:txBody>
      </p:sp>
      <p:sp>
        <p:nvSpPr>
          <p:cNvPr id="393" name="Google Shape;393;g25159a904b0_1_14"/>
          <p:cNvSpPr txBox="1"/>
          <p:nvPr>
            <p:ph idx="1" type="body"/>
          </p:nvPr>
        </p:nvSpPr>
        <p:spPr>
          <a:xfrm>
            <a:off x="379625" y="1122850"/>
            <a:ext cx="8511000" cy="4990500"/>
          </a:xfrm>
          <a:prstGeom prst="rect">
            <a:avLst/>
          </a:prstGeom>
          <a:noFill/>
          <a:ln>
            <a:noFill/>
          </a:ln>
        </p:spPr>
        <p:txBody>
          <a:bodyPr anchorCtr="0" anchor="t" bIns="45700" lIns="91425" spcFirstLastPara="1" rIns="91425" wrap="square" tIns="45700">
            <a:noAutofit/>
          </a:bodyPr>
          <a:lstStyle/>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Lightbown, P. / Spada, N. (2013). </a:t>
            </a:r>
            <a:r>
              <a:rPr i="1" lang="en-GB" sz="1300">
                <a:solidFill>
                  <a:srgbClr val="333333"/>
                </a:solidFill>
                <a:latin typeface="Verdana"/>
                <a:ea typeface="Verdana"/>
                <a:cs typeface="Verdana"/>
                <a:sym typeface="Verdana"/>
              </a:rPr>
              <a:t>How Languages are Learned.</a:t>
            </a:r>
            <a:r>
              <a:rPr lang="en-GB" sz="1300">
                <a:solidFill>
                  <a:srgbClr val="333333"/>
                </a:solidFill>
                <a:latin typeface="Verdana"/>
                <a:ea typeface="Verdana"/>
                <a:cs typeface="Verdana"/>
                <a:sym typeface="Verdana"/>
              </a:rPr>
              <a:t> 4th ed. Oxford: Oxford University Press.</a:t>
            </a:r>
            <a:endParaRPr sz="1300">
              <a:solidFill>
                <a:srgbClr val="333333"/>
              </a:solidFill>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solidFill>
                  <a:srgbClr val="333333"/>
                </a:solidFill>
                <a:latin typeface="Verdana"/>
                <a:ea typeface="Verdana"/>
                <a:cs typeface="Verdana"/>
                <a:sym typeface="Verdana"/>
              </a:rPr>
              <a:t>Linguapress (2022). </a:t>
            </a:r>
            <a:r>
              <a:rPr i="1" lang="en-GB" sz="1300">
                <a:solidFill>
                  <a:srgbClr val="333333"/>
                </a:solidFill>
                <a:latin typeface="Verdana"/>
                <a:ea typeface="Verdana"/>
                <a:cs typeface="Verdana"/>
                <a:sym typeface="Verdana"/>
              </a:rPr>
              <a:t>Difficult words and expressions in English. </a:t>
            </a:r>
            <a:r>
              <a:rPr lang="en-GB" sz="1300" u="sng">
                <a:solidFill>
                  <a:schemeClr val="hlink"/>
                </a:solidFill>
                <a:latin typeface="Verdana"/>
                <a:ea typeface="Verdana"/>
                <a:cs typeface="Verdana"/>
                <a:sym typeface="Verdana"/>
                <a:hlinkClick r:id="rId3"/>
              </a:rPr>
              <a:t>https://linguapress.com/grammar/points/pointsindex.htm</a:t>
            </a:r>
            <a:r>
              <a:rPr lang="en-GB" sz="1300">
                <a:solidFill>
                  <a:srgbClr val="333333"/>
                </a:solidFill>
                <a:latin typeface="Verdana"/>
                <a:ea typeface="Verdana"/>
                <a:cs typeface="Verdana"/>
                <a:sym typeface="Verdana"/>
              </a:rPr>
              <a:t> (11.07.2023). </a:t>
            </a:r>
            <a:endParaRPr sz="1300">
              <a:solidFill>
                <a:srgbClr val="333333"/>
              </a:solidFill>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Little, D. / Kirwan, D. (2018). From plurilingual repertoires to language awareness: Developing primary pupils’ proficiency in the language of schooling. Hélot, C. / Frijns, C. / Sierens, S. / Gorp, K. (eds.). </a:t>
            </a:r>
            <a:r>
              <a:rPr i="1" lang="en-GB" sz="1300">
                <a:latin typeface="Verdana"/>
                <a:ea typeface="Verdana"/>
                <a:cs typeface="Verdana"/>
                <a:sym typeface="Verdana"/>
              </a:rPr>
              <a:t>Language awareness in multilingual classrooms in Europe: From theory to practice</a:t>
            </a:r>
            <a:r>
              <a:rPr lang="en-GB" sz="1300">
                <a:latin typeface="Verdana"/>
                <a:ea typeface="Verdana"/>
                <a:cs typeface="Verdana"/>
                <a:sym typeface="Verdana"/>
              </a:rPr>
              <a:t>. Berlin: De Gruyter, 169-205. </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Little, D. / Kirwan, D. (2019). </a:t>
            </a:r>
            <a:r>
              <a:rPr i="1" lang="en-GB" sz="1300">
                <a:latin typeface="Verdana"/>
                <a:ea typeface="Verdana"/>
                <a:cs typeface="Verdana"/>
                <a:sym typeface="Verdana"/>
              </a:rPr>
              <a:t>Engaging with linguistic diversity: A study of educational inclusion in an Irish primary school</a:t>
            </a:r>
            <a:r>
              <a:rPr lang="en-GB" sz="1300">
                <a:latin typeface="Verdana"/>
                <a:ea typeface="Verdana"/>
                <a:cs typeface="Verdana"/>
                <a:sym typeface="Verdana"/>
              </a:rPr>
              <a:t>. London: Bloomsbury Academic.</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Liu, J. (1999). From their own perspectives: The impact of non-native ESL professionals on their students. In: Braine, G (ed.). </a:t>
            </a:r>
            <a:r>
              <a:rPr i="1" lang="en-GB" sz="1300">
                <a:latin typeface="Verdana"/>
                <a:ea typeface="Verdana"/>
                <a:cs typeface="Verdana"/>
                <a:sym typeface="Verdana"/>
              </a:rPr>
              <a:t>Non-native educators in English language teaching. </a:t>
            </a:r>
            <a:r>
              <a:rPr lang="en-GB" sz="1300">
                <a:latin typeface="Verdana"/>
                <a:ea typeface="Verdana"/>
                <a:cs typeface="Verdana"/>
                <a:sym typeface="Verdana"/>
              </a:rPr>
              <a:t>Mahwah: Lawrence Erlbaum, 159-176.</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Meißner, F.-J. (2007). Grundlagen der Mehrsprachigkeitsdidaktik. In: Werlen, E. / Weskamp, R. (eds.). </a:t>
            </a:r>
            <a:r>
              <a:rPr i="1" lang="en-GB" sz="1300">
                <a:latin typeface="Verdana"/>
                <a:ea typeface="Verdana"/>
                <a:cs typeface="Verdana"/>
                <a:sym typeface="Verdana"/>
              </a:rPr>
              <a:t>Kommunikative Kompetenz und Mehrsprachigkeit. Diskussionsgrundlagen und unterrichtspraktische Aspekte. </a:t>
            </a:r>
            <a:r>
              <a:rPr lang="en-GB" sz="1300">
                <a:latin typeface="Verdana"/>
                <a:ea typeface="Verdana"/>
                <a:cs typeface="Verdana"/>
                <a:sym typeface="Verdana"/>
              </a:rPr>
              <a:t>Baltmannsweiler: Schneider Hohengehren, 81-101.</a:t>
            </a:r>
            <a:endParaRPr sz="1300">
              <a:latin typeface="Verdana"/>
              <a:ea typeface="Verdana"/>
              <a:cs typeface="Verdana"/>
              <a:sym typeface="Verdana"/>
            </a:endParaRPr>
          </a:p>
          <a:p>
            <a:pPr indent="-444500" lvl="0" marL="673100" rtl="0" algn="just">
              <a:lnSpc>
                <a:spcPct val="100000"/>
              </a:lnSpc>
              <a:spcBef>
                <a:spcPts val="0"/>
              </a:spcBef>
              <a:spcAft>
                <a:spcPts val="0"/>
              </a:spcAft>
              <a:buSzPts val="1800"/>
              <a:buNone/>
            </a:pPr>
            <a:r>
              <a:rPr lang="en-GB" sz="1300">
                <a:latin typeface="Verdana"/>
                <a:ea typeface="Verdana"/>
                <a:cs typeface="Verdana"/>
                <a:sym typeface="Verdana"/>
              </a:rPr>
              <a:t>Ortega, L. (2008). </a:t>
            </a:r>
            <a:r>
              <a:rPr i="1" lang="en-GB" sz="1300">
                <a:solidFill>
                  <a:srgbClr val="0F1111"/>
                </a:solidFill>
                <a:latin typeface="Verdana"/>
                <a:ea typeface="Verdana"/>
                <a:cs typeface="Verdana"/>
                <a:sym typeface="Verdana"/>
              </a:rPr>
              <a:t>Understanding Second Language Acquisition.</a:t>
            </a:r>
            <a:r>
              <a:rPr lang="en-GB" sz="1300">
                <a:solidFill>
                  <a:srgbClr val="0F1111"/>
                </a:solidFill>
                <a:latin typeface="Verdana"/>
                <a:ea typeface="Verdana"/>
                <a:cs typeface="Verdana"/>
                <a:sym typeface="Verdana"/>
              </a:rPr>
              <a:t> London/New York: Routledge.</a:t>
            </a:r>
            <a:endParaRPr sz="1300">
              <a:latin typeface="Verdana"/>
              <a:ea typeface="Verdana"/>
              <a:cs typeface="Verdana"/>
              <a:sym typeface="Verdana"/>
            </a:endParaRPr>
          </a:p>
          <a:p>
            <a:pPr indent="-444500" lvl="0" marL="673100" rtl="0" algn="just">
              <a:lnSpc>
                <a:spcPct val="100000"/>
              </a:lnSpc>
              <a:spcBef>
                <a:spcPts val="0"/>
              </a:spcBef>
              <a:spcAft>
                <a:spcPts val="0"/>
              </a:spcAft>
              <a:buSzPts val="1800"/>
              <a:buNone/>
            </a:pPr>
            <a:r>
              <a:rPr lang="en-GB" sz="1300">
                <a:latin typeface="Verdana"/>
                <a:ea typeface="Verdana"/>
                <a:cs typeface="Verdana"/>
                <a:sym typeface="Verdana"/>
              </a:rPr>
              <a:t>Otheguy, R. / García, O. / Reid, W. (2015). Clarifying translanguaging and deconstructing named languages: A perspective from linguistics. </a:t>
            </a:r>
            <a:r>
              <a:rPr i="1" lang="en-GB" sz="1300">
                <a:latin typeface="Verdana"/>
                <a:ea typeface="Verdana"/>
                <a:cs typeface="Verdana"/>
                <a:sym typeface="Verdana"/>
              </a:rPr>
              <a:t>Applied Linguistics Review, 6</a:t>
            </a:r>
            <a:r>
              <a:rPr lang="en-GB" sz="1300">
                <a:latin typeface="Verdana"/>
                <a:ea typeface="Verdana"/>
                <a:cs typeface="Verdana"/>
                <a:sym typeface="Verdana"/>
              </a:rPr>
              <a:t>(3), 281–307.</a:t>
            </a:r>
            <a:endParaRPr sz="1300">
              <a:latin typeface="Verdana"/>
              <a:ea typeface="Verdana"/>
              <a:cs typeface="Verdana"/>
              <a:sym typeface="Verdana"/>
            </a:endParaRPr>
          </a:p>
          <a:p>
            <a:pPr indent="-444500" lvl="0" marL="673100" rtl="0" algn="just">
              <a:lnSpc>
                <a:spcPct val="100000"/>
              </a:lnSpc>
              <a:spcBef>
                <a:spcPts val="0"/>
              </a:spcBef>
              <a:spcAft>
                <a:spcPts val="0"/>
              </a:spcAft>
              <a:buSzPts val="1800"/>
              <a:buNone/>
            </a:pPr>
            <a:r>
              <a:rPr lang="en-GB" sz="1300">
                <a:latin typeface="Verdana"/>
                <a:ea typeface="Verdana"/>
                <a:cs typeface="Verdana"/>
                <a:sym typeface="Verdana"/>
              </a:rPr>
              <a:t>Pennycook, A. (1994). </a:t>
            </a:r>
            <a:r>
              <a:rPr i="1" lang="en-GB" sz="1300">
                <a:latin typeface="Verdana"/>
                <a:ea typeface="Verdana"/>
                <a:cs typeface="Verdana"/>
                <a:sym typeface="Verdana"/>
              </a:rPr>
              <a:t>The cultural politics of English as an international language. </a:t>
            </a:r>
            <a:r>
              <a:rPr lang="en-GB" sz="1300">
                <a:latin typeface="Verdana"/>
                <a:ea typeface="Verdana"/>
                <a:cs typeface="Verdana"/>
                <a:sym typeface="Verdana"/>
              </a:rPr>
              <a:t>London: Longman.</a:t>
            </a:r>
            <a:endParaRPr sz="1300">
              <a:latin typeface="Verdana"/>
              <a:ea typeface="Verdana"/>
              <a:cs typeface="Verdana"/>
              <a:sym typeface="Verdana"/>
            </a:endParaRPr>
          </a:p>
          <a:p>
            <a:pPr indent="-444500" lvl="0" marL="673100" rtl="0" algn="just">
              <a:lnSpc>
                <a:spcPct val="100000"/>
              </a:lnSpc>
              <a:spcBef>
                <a:spcPts val="0"/>
              </a:spcBef>
              <a:spcAft>
                <a:spcPts val="0"/>
              </a:spcAft>
              <a:buSzPts val="1800"/>
              <a:buNone/>
            </a:pPr>
            <a:r>
              <a:rPr lang="en-GB" sz="1300">
                <a:latin typeface="Verdana"/>
                <a:ea typeface="Verdana"/>
                <a:cs typeface="Verdana"/>
                <a:sym typeface="Verdana"/>
              </a:rPr>
              <a:t>Pennycook, A. (2007). The myth of English as an international language. </a:t>
            </a:r>
            <a:r>
              <a:rPr i="1" lang="en-GB" sz="1300">
                <a:latin typeface="Verdana"/>
                <a:ea typeface="Verdana"/>
                <a:cs typeface="Verdana"/>
                <a:sym typeface="Verdana"/>
              </a:rPr>
              <a:t>Disinventing and reconstituting languages. </a:t>
            </a:r>
            <a:r>
              <a:rPr lang="en-GB" sz="1300">
                <a:latin typeface="Verdana"/>
                <a:ea typeface="Verdana"/>
                <a:cs typeface="Verdana"/>
                <a:sym typeface="Verdana"/>
              </a:rPr>
              <a:t>Clevedon: Multilingual Matters, 90-115.</a:t>
            </a:r>
            <a:endParaRPr sz="1300">
              <a:latin typeface="Verdana"/>
              <a:ea typeface="Verdana"/>
              <a:cs typeface="Verdana"/>
              <a:sym typeface="Verdana"/>
            </a:endParaRPr>
          </a:p>
          <a:p>
            <a:pPr indent="-444500" lvl="0" marL="673100" rtl="0" algn="just">
              <a:lnSpc>
                <a:spcPct val="100000"/>
              </a:lnSpc>
              <a:spcBef>
                <a:spcPts val="0"/>
              </a:spcBef>
              <a:spcAft>
                <a:spcPts val="0"/>
              </a:spcAft>
              <a:buSzPts val="1800"/>
              <a:buNone/>
            </a:pPr>
            <a:r>
              <a:rPr lang="en-GB" sz="1300">
                <a:latin typeface="Verdana"/>
                <a:ea typeface="Verdana"/>
                <a:cs typeface="Verdana"/>
                <a:sym typeface="Verdana"/>
              </a:rPr>
              <a:t>Rampton, B. (1995). </a:t>
            </a:r>
            <a:r>
              <a:rPr i="1" lang="en-GB" sz="1300">
                <a:latin typeface="Verdana"/>
                <a:ea typeface="Verdana"/>
                <a:cs typeface="Verdana"/>
                <a:sym typeface="Verdana"/>
              </a:rPr>
              <a:t>Crossing: Language and ethnicity among adolescents. </a:t>
            </a:r>
            <a:r>
              <a:rPr lang="en-GB" sz="1300">
                <a:latin typeface="Verdana"/>
                <a:ea typeface="Verdana"/>
                <a:cs typeface="Verdana"/>
                <a:sym typeface="Verdana"/>
              </a:rPr>
              <a:t>London: Longman.</a:t>
            </a:r>
            <a:endParaRPr sz="1300">
              <a:latin typeface="Verdana"/>
              <a:ea typeface="Verdana"/>
              <a:cs typeface="Verdana"/>
              <a:sym typeface="Verdana"/>
            </a:endParaRPr>
          </a:p>
          <a:p>
            <a:pPr indent="0" lvl="0" marL="0" rtl="0" algn="just">
              <a:lnSpc>
                <a:spcPct val="100000"/>
              </a:lnSpc>
              <a:spcBef>
                <a:spcPts val="0"/>
              </a:spcBef>
              <a:spcAft>
                <a:spcPts val="0"/>
              </a:spcAft>
              <a:buSzPts val="1800"/>
              <a:buNone/>
            </a:pPr>
            <a:r>
              <a:t/>
            </a:r>
            <a:endParaRPr sz="1300">
              <a:latin typeface="Verdana"/>
              <a:ea typeface="Verdana"/>
              <a:cs typeface="Verdana"/>
              <a:sym typeface="Verdan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25188c26a45_0_8"/>
          <p:cNvSpPr txBox="1"/>
          <p:nvPr>
            <p:ph type="title"/>
          </p:nvPr>
        </p:nvSpPr>
        <p:spPr>
          <a:xfrm>
            <a:off x="457200" y="729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lang="en-GB"/>
              <a:t>References</a:t>
            </a:r>
            <a:endParaRPr/>
          </a:p>
        </p:txBody>
      </p:sp>
      <p:sp>
        <p:nvSpPr>
          <p:cNvPr id="399" name="Google Shape;399;g25188c26a45_0_8"/>
          <p:cNvSpPr txBox="1"/>
          <p:nvPr>
            <p:ph idx="1" type="body"/>
          </p:nvPr>
        </p:nvSpPr>
        <p:spPr>
          <a:xfrm>
            <a:off x="379625" y="1122850"/>
            <a:ext cx="8511000" cy="4990500"/>
          </a:xfrm>
          <a:prstGeom prst="rect">
            <a:avLst/>
          </a:prstGeom>
          <a:noFill/>
          <a:ln>
            <a:noFill/>
          </a:ln>
        </p:spPr>
        <p:txBody>
          <a:bodyPr anchorCtr="0" anchor="t" bIns="45700" lIns="91425" spcFirstLastPara="1" rIns="91425" wrap="square" tIns="45700">
            <a:noAutofit/>
          </a:bodyPr>
          <a:lstStyle/>
          <a:p>
            <a:pPr indent="-360000" lvl="0" marL="6300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Riemer, C. (1997). </a:t>
            </a:r>
            <a:r>
              <a:rPr i="1" lang="en-GB" sz="1300">
                <a:latin typeface="Verdana"/>
                <a:ea typeface="Verdana"/>
                <a:cs typeface="Verdana"/>
                <a:sym typeface="Verdana"/>
              </a:rPr>
              <a:t>Individuelle Unterschiede im Fremdsprachenerwerb. Eine Longitudinalstudie über die Wechselwirksamkeit ausgewählter Einflußfaktoren. </a:t>
            </a:r>
            <a:r>
              <a:rPr lang="en-GB" sz="1300">
                <a:latin typeface="Verdana"/>
                <a:ea typeface="Verdana"/>
                <a:cs typeface="Verdana"/>
                <a:sym typeface="Verdana"/>
              </a:rPr>
              <a:t>Baltmannsweiler: Schneider. </a:t>
            </a:r>
            <a:endParaRPr sz="1300">
              <a:latin typeface="Verdana"/>
              <a:ea typeface="Verdana"/>
              <a:cs typeface="Verdana"/>
              <a:sym typeface="Verdana"/>
            </a:endParaRPr>
          </a:p>
          <a:p>
            <a:pPr indent="-449999" lvl="0" marL="719999" rtl="0" algn="just">
              <a:lnSpc>
                <a:spcPct val="100000"/>
              </a:lnSpc>
              <a:spcBef>
                <a:spcPts val="0"/>
              </a:spcBef>
              <a:spcAft>
                <a:spcPts val="0"/>
              </a:spcAft>
              <a:buClr>
                <a:schemeClr val="dk1"/>
              </a:buClr>
              <a:buSzPts val="1100"/>
              <a:buFont typeface="Arial"/>
              <a:buNone/>
            </a:pPr>
            <a:r>
              <a:rPr lang="en-GB" sz="1300">
                <a:highlight>
                  <a:srgbClr val="FFFFFF"/>
                </a:highlight>
                <a:latin typeface="Verdana"/>
                <a:ea typeface="Verdana"/>
                <a:cs typeface="Verdana"/>
                <a:sym typeface="Verdana"/>
              </a:rPr>
              <a:t>Riemer, C. / Wild, K. (2018). Individuelle Einflüsse auf den Fremdsprachenerwerb - Einführung in das Themenfeld. DAAD (eds.): </a:t>
            </a:r>
            <a:r>
              <a:rPr i="1" lang="en-GB" sz="1300">
                <a:highlight>
                  <a:srgbClr val="FFFFFF"/>
                </a:highlight>
                <a:latin typeface="Verdana"/>
                <a:ea typeface="Verdana"/>
                <a:cs typeface="Verdana"/>
                <a:sym typeface="Verdana"/>
              </a:rPr>
              <a:t>Dhoch3-Studienmodule Deutsch als Fremdsprache.</a:t>
            </a:r>
            <a:r>
              <a:rPr lang="en-GB" sz="1300">
                <a:highlight>
                  <a:srgbClr val="FFFFFF"/>
                </a:highlight>
                <a:latin typeface="Verdana"/>
                <a:ea typeface="Verdana"/>
                <a:cs typeface="Verdana"/>
                <a:sym typeface="Verdana"/>
              </a:rPr>
              <a:t> </a:t>
            </a:r>
            <a:r>
              <a:rPr lang="en-GB" sz="1300">
                <a:solidFill>
                  <a:schemeClr val="hlink"/>
                </a:solidFill>
                <a:uFill>
                  <a:noFill/>
                </a:uFill>
                <a:latin typeface="Verdana"/>
                <a:ea typeface="Verdana"/>
                <a:cs typeface="Verdana"/>
                <a:sym typeface="Verdana"/>
                <a:hlinkClick r:id="rId3"/>
              </a:rPr>
              <a:t>moodle.daad.de</a:t>
            </a:r>
            <a:r>
              <a:rPr lang="en-GB" sz="1300">
                <a:highlight>
                  <a:srgbClr val="FFFFFF"/>
                </a:highlight>
                <a:latin typeface="Verdana"/>
                <a:ea typeface="Verdana"/>
                <a:cs typeface="Verdana"/>
                <a:sym typeface="Verdana"/>
              </a:rPr>
              <a:t>.</a:t>
            </a:r>
            <a:endParaRPr sz="1300">
              <a:latin typeface="Verdana"/>
              <a:ea typeface="Verdana"/>
              <a:cs typeface="Verdana"/>
              <a:sym typeface="Verdana"/>
            </a:endParaRPr>
          </a:p>
          <a:p>
            <a:pPr indent="-444500" lvl="0" marL="673100" rtl="0" algn="just">
              <a:lnSpc>
                <a:spcPct val="100000"/>
              </a:lnSpc>
              <a:spcBef>
                <a:spcPts val="0"/>
              </a:spcBef>
              <a:spcAft>
                <a:spcPts val="0"/>
              </a:spcAft>
              <a:buClr>
                <a:schemeClr val="dk1"/>
              </a:buClr>
              <a:buSzPts val="1100"/>
              <a:buFont typeface="Arial"/>
              <a:buNone/>
            </a:pPr>
            <a:r>
              <a:rPr lang="en-GB" sz="1300">
                <a:latin typeface="Verdana"/>
                <a:ea typeface="Verdana"/>
                <a:cs typeface="Verdana"/>
                <a:sym typeface="Verdana"/>
              </a:rPr>
              <a:t>Smith-Christmas, C. (2016). </a:t>
            </a:r>
            <a:r>
              <a:rPr i="1" lang="en-GB" sz="1300">
                <a:latin typeface="Verdana"/>
                <a:ea typeface="Verdana"/>
                <a:cs typeface="Verdana"/>
                <a:sym typeface="Verdana"/>
              </a:rPr>
              <a:t>Family language policy. Maintaining an endangered language in the home</a:t>
            </a:r>
            <a:r>
              <a:rPr lang="en-GB" sz="1300">
                <a:latin typeface="Verdana"/>
                <a:ea typeface="Verdana"/>
                <a:cs typeface="Verdana"/>
                <a:sym typeface="Verdana"/>
              </a:rPr>
              <a:t>. Basingstoke: Palgrave Macmillan.</a:t>
            </a:r>
            <a:endParaRPr sz="1300">
              <a:latin typeface="Verdana"/>
              <a:ea typeface="Verdana"/>
              <a:cs typeface="Verdana"/>
              <a:sym typeface="Verdana"/>
            </a:endParaRPr>
          </a:p>
          <a:p>
            <a:pPr indent="-444500" lvl="0" marL="673100" rtl="0" algn="just">
              <a:lnSpc>
                <a:spcPct val="100000"/>
              </a:lnSpc>
              <a:spcBef>
                <a:spcPts val="0"/>
              </a:spcBef>
              <a:spcAft>
                <a:spcPts val="0"/>
              </a:spcAft>
              <a:buSzPts val="1800"/>
              <a:buNone/>
            </a:pPr>
            <a:r>
              <a:rPr lang="en-GB" sz="1300">
                <a:latin typeface="Verdana"/>
                <a:ea typeface="Verdana"/>
                <a:cs typeface="Verdana"/>
                <a:sym typeface="Verdana"/>
              </a:rPr>
              <a:t>VanPatten, B. / Williams, J. (2014). </a:t>
            </a:r>
            <a:r>
              <a:rPr i="1" lang="en-GB" sz="1300">
                <a:latin typeface="Verdana"/>
                <a:ea typeface="Verdana"/>
                <a:cs typeface="Verdana"/>
                <a:sym typeface="Verdana"/>
              </a:rPr>
              <a:t>Theories in Second Language Acquisition</a:t>
            </a:r>
            <a:r>
              <a:rPr lang="en-GB" sz="1300">
                <a:latin typeface="Verdana"/>
                <a:ea typeface="Verdana"/>
                <a:cs typeface="Verdana"/>
                <a:sym typeface="Verdana"/>
              </a:rPr>
              <a:t>. New York: Routledge.</a:t>
            </a:r>
            <a:endParaRPr sz="1300">
              <a:latin typeface="Verdana"/>
              <a:ea typeface="Verdana"/>
              <a:cs typeface="Verdana"/>
              <a:sym typeface="Verdana"/>
            </a:endParaRPr>
          </a:p>
          <a:p>
            <a:pPr indent="-444500" lvl="0" marL="673100" rtl="0" algn="l">
              <a:lnSpc>
                <a:spcPct val="100000"/>
              </a:lnSpc>
              <a:spcBef>
                <a:spcPts val="0"/>
              </a:spcBef>
              <a:spcAft>
                <a:spcPts val="0"/>
              </a:spcAft>
              <a:buClr>
                <a:schemeClr val="dk1"/>
              </a:buClr>
              <a:buSzPts val="1100"/>
              <a:buFont typeface="Arial"/>
              <a:buNone/>
            </a:pPr>
            <a:r>
              <a:t/>
            </a:r>
            <a:endParaRPr sz="1300">
              <a:latin typeface="Verdana"/>
              <a:ea typeface="Verdana"/>
              <a:cs typeface="Verdana"/>
              <a:sym typeface="Verdana"/>
            </a:endParaRPr>
          </a:p>
          <a:p>
            <a:pPr indent="0" lvl="0" marL="0" rtl="0" algn="just">
              <a:lnSpc>
                <a:spcPct val="100000"/>
              </a:lnSpc>
              <a:spcBef>
                <a:spcPts val="0"/>
              </a:spcBef>
              <a:spcAft>
                <a:spcPts val="0"/>
              </a:spcAft>
              <a:buSzPts val="1800"/>
              <a:buNone/>
            </a:pPr>
            <a:r>
              <a:t/>
            </a:r>
            <a:endParaRPr sz="1500">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2434d2f29f9_0_0"/>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Multilingualism</a:t>
            </a:r>
            <a:endParaRPr>
              <a:latin typeface="Verdana"/>
              <a:ea typeface="Verdana"/>
              <a:cs typeface="Verdana"/>
              <a:sym typeface="Verdana"/>
            </a:endParaRPr>
          </a:p>
        </p:txBody>
      </p:sp>
      <p:sp>
        <p:nvSpPr>
          <p:cNvPr id="118" name="Google Shape;118;g2434d2f29f9_0_0"/>
          <p:cNvSpPr txBox="1"/>
          <p:nvPr/>
        </p:nvSpPr>
        <p:spPr>
          <a:xfrm>
            <a:off x="457200" y="1600200"/>
            <a:ext cx="8229600" cy="45261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100000"/>
              </a:lnSpc>
              <a:spcBef>
                <a:spcPts val="1000"/>
              </a:spcBef>
              <a:spcAft>
                <a:spcPts val="0"/>
              </a:spcAft>
              <a:buClr>
                <a:srgbClr val="000000"/>
              </a:buClr>
              <a:buSzPts val="935"/>
              <a:buFont typeface="Arial"/>
              <a:buNone/>
            </a:pPr>
            <a:r>
              <a:rPr b="0" i="0" lang="en-GB" sz="1900" u="none" cap="none" strike="noStrike">
                <a:solidFill>
                  <a:schemeClr val="dk1"/>
                </a:solidFill>
                <a:latin typeface="Verdana"/>
                <a:ea typeface="Verdana"/>
                <a:cs typeface="Verdana"/>
                <a:sym typeface="Verdana"/>
              </a:rPr>
              <a:t>Please get together in groups of 4-6 persons and </a:t>
            </a:r>
            <a:r>
              <a:rPr b="0" i="0" lang="en-GB" sz="19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1"/>
                  </a:ext>
                </a:extLst>
              </a:rPr>
              <a:t>discuss the following questions:</a:t>
            </a:r>
            <a:endParaRPr b="0" i="0" sz="1900" u="none" cap="none" strike="noStrike">
              <a:solidFill>
                <a:schemeClr val="dk1"/>
              </a:solidFill>
              <a:latin typeface="Verdana"/>
              <a:ea typeface="Verdana"/>
              <a:cs typeface="Verdana"/>
              <a:sym typeface="Verdana"/>
            </a:endParaRPr>
          </a:p>
          <a:p>
            <a:pPr indent="-349250" lvl="0" marL="457200" marR="0" rtl="0" algn="l">
              <a:lnSpc>
                <a:spcPct val="100000"/>
              </a:lnSpc>
              <a:spcBef>
                <a:spcPts val="1000"/>
              </a:spcBef>
              <a:spcAft>
                <a:spcPts val="0"/>
              </a:spcAft>
              <a:buClr>
                <a:schemeClr val="dk1"/>
              </a:buClr>
              <a:buSzPts val="1900"/>
              <a:buFont typeface="Verdana"/>
              <a:buChar char="•"/>
            </a:pPr>
            <a:r>
              <a:rPr b="0" i="0" lang="en-GB" sz="1900" u="none" cap="none" strike="noStrike">
                <a:solidFill>
                  <a:schemeClr val="dk1"/>
                </a:solidFill>
                <a:latin typeface="Verdana"/>
                <a:ea typeface="Verdana"/>
                <a:cs typeface="Verdana"/>
                <a:sym typeface="Verdana"/>
              </a:rPr>
              <a:t>What does the term “multilingualism” mean to you?</a:t>
            </a:r>
            <a:endParaRPr b="0" i="0" sz="1900" u="none" cap="none" strike="noStrike">
              <a:solidFill>
                <a:schemeClr val="dk1"/>
              </a:solidFill>
              <a:latin typeface="Verdana"/>
              <a:ea typeface="Verdana"/>
              <a:cs typeface="Verdana"/>
              <a:sym typeface="Verdana"/>
            </a:endParaRPr>
          </a:p>
          <a:p>
            <a:pPr indent="-349250" lvl="0" marL="457200" marR="0" rtl="0" algn="l">
              <a:lnSpc>
                <a:spcPct val="100000"/>
              </a:lnSpc>
              <a:spcBef>
                <a:spcPts val="1000"/>
              </a:spcBef>
              <a:spcAft>
                <a:spcPts val="0"/>
              </a:spcAft>
              <a:buClr>
                <a:schemeClr val="dk1"/>
              </a:buClr>
              <a:buSzPts val="1900"/>
              <a:buFont typeface="Verdana"/>
              <a:buChar char="•"/>
            </a:pPr>
            <a:r>
              <a:rPr b="0" i="0" lang="en-GB" sz="1900" u="none" cap="none" strike="noStrike">
                <a:solidFill>
                  <a:schemeClr val="dk1"/>
                </a:solidFill>
                <a:latin typeface="Verdana"/>
                <a:ea typeface="Verdana"/>
                <a:cs typeface="Verdana"/>
                <a:sym typeface="Verdana"/>
              </a:rPr>
              <a:t>When would you consider someone “multilingual”? </a:t>
            </a:r>
            <a:endParaRPr b="0" i="0" sz="1900" u="none" cap="none" strike="noStrike">
              <a:solidFill>
                <a:schemeClr val="dk1"/>
              </a:solidFill>
              <a:latin typeface="Verdana"/>
              <a:ea typeface="Verdana"/>
              <a:cs typeface="Verdana"/>
              <a:sym typeface="Verdana"/>
            </a:endParaRPr>
          </a:p>
          <a:p>
            <a:pPr indent="-349250" lvl="0" marL="457200" marR="0" rtl="0" algn="l">
              <a:lnSpc>
                <a:spcPct val="100000"/>
              </a:lnSpc>
              <a:spcBef>
                <a:spcPts val="1000"/>
              </a:spcBef>
              <a:spcAft>
                <a:spcPts val="0"/>
              </a:spcAft>
              <a:buClr>
                <a:schemeClr val="dk1"/>
              </a:buClr>
              <a:buSzPts val="1900"/>
              <a:buFont typeface="Verdana"/>
              <a:buChar char="•"/>
            </a:pPr>
            <a:r>
              <a:rPr b="0" i="0" lang="en-GB" sz="1900" u="none" cap="none" strike="noStrike">
                <a:solidFill>
                  <a:schemeClr val="dk1"/>
                </a:solidFill>
                <a:latin typeface="Verdana"/>
                <a:ea typeface="Verdana"/>
                <a:cs typeface="Verdana"/>
                <a:sym typeface="Verdana"/>
              </a:rPr>
              <a:t>Would productive skills (speaking, writing) be necessary for a person to be considered multilingual, or would you also include receptive multilingualism (reading, listening)?</a:t>
            </a:r>
            <a:endParaRPr b="0" i="0" sz="1900" u="none" cap="none" strike="noStrike">
              <a:solidFill>
                <a:schemeClr val="dk1"/>
              </a:solidFill>
              <a:latin typeface="Verdana"/>
              <a:ea typeface="Verdana"/>
              <a:cs typeface="Verdana"/>
              <a:sym typeface="Verdana"/>
            </a:endParaRPr>
          </a:p>
          <a:p>
            <a:pPr indent="-349250" lvl="0" marL="457200" marR="0" rtl="0" algn="l">
              <a:lnSpc>
                <a:spcPct val="100000"/>
              </a:lnSpc>
              <a:spcBef>
                <a:spcPts val="1000"/>
              </a:spcBef>
              <a:spcAft>
                <a:spcPts val="0"/>
              </a:spcAft>
              <a:buClr>
                <a:schemeClr val="dk1"/>
              </a:buClr>
              <a:buSzPts val="1900"/>
              <a:buFont typeface="Verdana"/>
              <a:buChar char="•"/>
            </a:pPr>
            <a:r>
              <a:rPr b="0" i="0" lang="en-GB" sz="1900" u="none" cap="none" strike="noStrike">
                <a:solidFill>
                  <a:schemeClr val="dk1"/>
                </a:solidFill>
                <a:latin typeface="Verdana"/>
                <a:ea typeface="Verdana"/>
                <a:cs typeface="Verdana"/>
                <a:sym typeface="Verdana"/>
              </a:rPr>
              <a:t>Would you describe your pupils as multilingual? What might be multilingual about your classroom?</a:t>
            </a:r>
            <a:endParaRPr b="0" i="0" sz="1900" u="none" cap="none" strike="noStrike">
              <a:solidFill>
                <a:schemeClr val="dk1"/>
              </a:solidFill>
              <a:latin typeface="Verdana"/>
              <a:ea typeface="Verdana"/>
              <a:cs typeface="Verdana"/>
              <a:sym typeface="Verdana"/>
            </a:endParaRPr>
          </a:p>
          <a:p>
            <a:pPr indent="-349250" lvl="0" marL="457200" marR="0" rtl="0" algn="l">
              <a:lnSpc>
                <a:spcPct val="100000"/>
              </a:lnSpc>
              <a:spcBef>
                <a:spcPts val="1000"/>
              </a:spcBef>
              <a:spcAft>
                <a:spcPts val="0"/>
              </a:spcAft>
              <a:buClr>
                <a:schemeClr val="dk1"/>
              </a:buClr>
              <a:buSzPts val="1900"/>
              <a:buFont typeface="Verdana"/>
              <a:buChar char="•"/>
            </a:pPr>
            <a:r>
              <a:rPr b="0" i="0" lang="en-GB" sz="1900" u="none" cap="none" strike="noStrike">
                <a:solidFill>
                  <a:schemeClr val="dk1"/>
                </a:solidFill>
                <a:latin typeface="Verdana"/>
                <a:ea typeface="Verdana"/>
                <a:cs typeface="Verdana"/>
                <a:sym typeface="Verdana"/>
              </a:rPr>
              <a:t>Would you define yourself as being multilingual? Which languages play a role in your life?</a:t>
            </a:r>
            <a:endParaRPr b="0" i="0" sz="1900" u="none" cap="none" strike="noStrike">
              <a:solidFill>
                <a:schemeClr val="dk1"/>
              </a:solidFill>
              <a:latin typeface="Verdana"/>
              <a:ea typeface="Verdana"/>
              <a:cs typeface="Verdana"/>
              <a:sym typeface="Verdana"/>
            </a:endParaRPr>
          </a:p>
          <a:p>
            <a:pPr indent="-349250" lvl="0" marL="457200" marR="0" rtl="0" algn="l">
              <a:lnSpc>
                <a:spcPct val="100000"/>
              </a:lnSpc>
              <a:spcBef>
                <a:spcPts val="1000"/>
              </a:spcBef>
              <a:spcAft>
                <a:spcPts val="0"/>
              </a:spcAft>
              <a:buClr>
                <a:schemeClr val="dk1"/>
              </a:buClr>
              <a:buSzPts val="1900"/>
              <a:buFont typeface="Verdana"/>
              <a:buChar char="•"/>
            </a:pPr>
            <a:r>
              <a:rPr b="0" i="0" lang="en-GB" sz="1900" u="none" cap="none" strike="noStrike">
                <a:solidFill>
                  <a:schemeClr val="dk1"/>
                </a:solidFill>
                <a:latin typeface="Verdana"/>
                <a:ea typeface="Verdana"/>
                <a:cs typeface="Verdana"/>
                <a:sym typeface="Verdana"/>
              </a:rPr>
              <a:t>How does being multilingual differ from being a native speaker?</a:t>
            </a:r>
            <a:endParaRPr b="0" i="0" sz="1900" u="none" cap="none" strike="noStrike">
              <a:solidFill>
                <a:schemeClr val="dk1"/>
              </a:solidFill>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2434d2f29f9_0_10"/>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Mapping the foreign language classroom</a:t>
            </a:r>
            <a:endParaRPr>
              <a:latin typeface="Verdana"/>
              <a:ea typeface="Verdana"/>
              <a:cs typeface="Verdana"/>
              <a:sym typeface="Verdana"/>
            </a:endParaRPr>
          </a:p>
        </p:txBody>
      </p:sp>
      <p:sp>
        <p:nvSpPr>
          <p:cNvPr id="124" name="Google Shape;124;g2434d2f29f9_0_10"/>
          <p:cNvSpPr txBox="1"/>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1000"/>
              </a:spcBef>
              <a:spcAft>
                <a:spcPts val="0"/>
              </a:spcAft>
              <a:buClr>
                <a:srgbClr val="000000"/>
              </a:buClr>
              <a:buSzPts val="1800"/>
              <a:buFont typeface="Arial"/>
              <a:buNone/>
            </a:pPr>
            <a:r>
              <a:rPr b="0" i="0" lang="en-GB" sz="1800" u="none" cap="none" strike="noStrike">
                <a:solidFill>
                  <a:schemeClr val="dk1"/>
                </a:solidFill>
                <a:latin typeface="Verdana"/>
                <a:ea typeface="Verdana"/>
                <a:cs typeface="Verdana"/>
                <a:sym typeface="Verdana"/>
              </a:rPr>
              <a:t>How do you use different langu</a:t>
            </a:r>
            <a:r>
              <a:rPr b="0" i="0" lang="en-GB" sz="18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2"/>
                  </a:ext>
                </a:extLst>
              </a:rPr>
              <a:t>ages in the foreign language classroom? You can use the following questions to reflect on your foreign language classroom:</a:t>
            </a:r>
            <a:endParaRPr b="0" i="0" sz="18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3"/>
                </a:ext>
              </a:extLst>
            </a:endParaRPr>
          </a:p>
          <a:p>
            <a:pPr indent="-342900" lvl="0" marL="457200" marR="0" rtl="0" algn="l">
              <a:lnSpc>
                <a:spcPct val="100000"/>
              </a:lnSpc>
              <a:spcBef>
                <a:spcPts val="1000"/>
              </a:spcBef>
              <a:spcAft>
                <a:spcPts val="0"/>
              </a:spcAft>
              <a:buClr>
                <a:schemeClr val="dk1"/>
              </a:buClr>
              <a:buSzPts val="1800"/>
              <a:buFont typeface="Verdana"/>
              <a:buChar char="●"/>
            </a:pPr>
            <a:r>
              <a:rPr b="0" i="0" lang="en-GB" sz="18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4"/>
                  </a:ext>
                </a:extLst>
              </a:rPr>
              <a:t>In what way do your pupils use other languages in group work? </a:t>
            </a:r>
            <a:endParaRPr b="0" i="0" sz="18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5"/>
                </a:ext>
              </a:extLst>
            </a:endParaRPr>
          </a:p>
          <a:p>
            <a:pPr indent="-342900" lvl="0" marL="457200" marR="0" rtl="0" algn="l">
              <a:lnSpc>
                <a:spcPct val="100000"/>
              </a:lnSpc>
              <a:spcBef>
                <a:spcPts val="0"/>
              </a:spcBef>
              <a:spcAft>
                <a:spcPts val="0"/>
              </a:spcAft>
              <a:buClr>
                <a:schemeClr val="dk1"/>
              </a:buClr>
              <a:buSzPts val="1800"/>
              <a:buFont typeface="Verdana"/>
              <a:buChar char="●"/>
            </a:pPr>
            <a:r>
              <a:rPr b="0" i="0" lang="en-GB" sz="18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6"/>
                  </a:ext>
                </a:extLst>
              </a:rPr>
              <a:t>Do you compare languages in your classes? If so, how and when do you do it?</a:t>
            </a:r>
            <a:endParaRPr b="0" i="0" sz="18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7"/>
                </a:ext>
              </a:extLst>
            </a:endParaRPr>
          </a:p>
          <a:p>
            <a:pPr indent="-342900" lvl="0" marL="457200" marR="0" rtl="0" algn="l">
              <a:lnSpc>
                <a:spcPct val="100000"/>
              </a:lnSpc>
              <a:spcBef>
                <a:spcPts val="0"/>
              </a:spcBef>
              <a:spcAft>
                <a:spcPts val="0"/>
              </a:spcAft>
              <a:buClr>
                <a:schemeClr val="dk1"/>
              </a:buClr>
              <a:buSzPts val="1800"/>
              <a:buFont typeface="Verdana"/>
              <a:buChar char="●"/>
            </a:pPr>
            <a:r>
              <a:rPr b="0" i="0" lang="en-GB" sz="18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8"/>
                  </a:ext>
                </a:extLst>
              </a:rPr>
              <a:t>Do the pupils use dictionaries/apps? Which ones? </a:t>
            </a:r>
            <a:endParaRPr b="0" i="0" sz="18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9"/>
                </a:ext>
              </a:extLst>
            </a:endParaRPr>
          </a:p>
          <a:p>
            <a:pPr indent="-342900" lvl="0" marL="457200" marR="0" rtl="0" algn="l">
              <a:lnSpc>
                <a:spcPct val="100000"/>
              </a:lnSpc>
              <a:spcBef>
                <a:spcPts val="0"/>
              </a:spcBef>
              <a:spcAft>
                <a:spcPts val="0"/>
              </a:spcAft>
              <a:buClr>
                <a:schemeClr val="dk1"/>
              </a:buClr>
              <a:buSzPts val="1800"/>
              <a:buFont typeface="Verdana"/>
              <a:buChar char="●"/>
            </a:pPr>
            <a:r>
              <a:rPr b="0" i="0" lang="en-GB" sz="18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10"/>
                  </a:ext>
                </a:extLst>
              </a:rPr>
              <a:t>Do you practice language mediation? If so, how and when?</a:t>
            </a:r>
            <a:endParaRPr b="0" i="0" sz="18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11"/>
                </a:ext>
              </a:extLst>
            </a:endParaRPr>
          </a:p>
          <a:p>
            <a:pPr indent="-342900" lvl="0" marL="457200" marR="0" rtl="0" algn="l">
              <a:lnSpc>
                <a:spcPct val="100000"/>
              </a:lnSpc>
              <a:spcBef>
                <a:spcPts val="0"/>
              </a:spcBef>
              <a:spcAft>
                <a:spcPts val="0"/>
              </a:spcAft>
              <a:buClr>
                <a:schemeClr val="dk1"/>
              </a:buClr>
              <a:buSzPts val="1800"/>
              <a:buFont typeface="Verdana"/>
              <a:buChar char="●"/>
            </a:pPr>
            <a:r>
              <a:rPr b="0" i="0" lang="en-GB" sz="18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12"/>
                  </a:ext>
                </a:extLst>
              </a:rPr>
              <a:t>Or do other languages exist in your </a:t>
            </a:r>
            <a:r>
              <a:rPr b="0" i="0" lang="en-GB" sz="18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13"/>
                  </a:ext>
                </a:extLst>
              </a:rPr>
              <a:t>pupils</a:t>
            </a:r>
            <a:r>
              <a:rPr b="0" i="0" lang="en-GB" sz="1800" u="none" cap="none" strike="noStrike">
                <a:solidFill>
                  <a:schemeClr val="dk1"/>
                </a:solidFill>
                <a:latin typeface="Verdana"/>
                <a:ea typeface="Verdana"/>
                <a:cs typeface="Verdana"/>
                <a:sym typeface="Verdana"/>
              </a:rPr>
              <a:t>’</a:t>
            </a:r>
            <a:r>
              <a:rPr b="0" i="0" lang="en-GB" sz="18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14"/>
                  </a:ext>
                </a:extLst>
              </a:rPr>
              <a:t> </a:t>
            </a:r>
            <a:r>
              <a:rPr b="0" i="0" lang="en-GB" sz="1800" u="none" cap="none" strike="noStrike">
                <a:solidFill>
                  <a:schemeClr val="dk1"/>
                </a:solidFill>
                <a:latin typeface="Verdana"/>
                <a:ea typeface="Verdana"/>
                <a:cs typeface="Verdana"/>
                <a:sym typeface="Verdana"/>
              </a:rPr>
              <a:t>heads?</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1000"/>
              </a:spcBef>
              <a:spcAft>
                <a:spcPts val="0"/>
              </a:spcAft>
              <a:buClr>
                <a:srgbClr val="000000"/>
              </a:buClr>
              <a:buSzPts val="1800"/>
              <a:buFont typeface="Arial"/>
              <a:buNone/>
            </a:pPr>
            <a:r>
              <a:rPr b="0" i="0" lang="en-GB" sz="1800" u="none" cap="none" strike="noStrike">
                <a:solidFill>
                  <a:schemeClr val="dk1"/>
                </a:solidFill>
                <a:latin typeface="Verdana"/>
                <a:ea typeface="Verdana"/>
                <a:cs typeface="Verdana"/>
                <a:sym typeface="Verdana"/>
              </a:rPr>
              <a:t>Please draw your classroom and mark places and situations where other languages are used. You might want to use different colours for the languages.</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100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g1b64e4d4f1a_1_11"/>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The foreign language classroom</a:t>
            </a:r>
            <a:endParaRPr>
              <a:latin typeface="Verdana"/>
              <a:ea typeface="Verdana"/>
              <a:cs typeface="Verdana"/>
              <a:sym typeface="Verdana"/>
            </a:endParaRPr>
          </a:p>
        </p:txBody>
      </p:sp>
      <p:sp>
        <p:nvSpPr>
          <p:cNvPr id="130" name="Google Shape;130;g1b64e4d4f1a_1_11"/>
          <p:cNvSpPr txBox="1"/>
          <p:nvPr/>
        </p:nvSpPr>
        <p:spPr>
          <a:xfrm>
            <a:off x="457200" y="1600200"/>
            <a:ext cx="8229600" cy="4526100"/>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100000"/>
              </a:lnSpc>
              <a:spcBef>
                <a:spcPts val="1000"/>
              </a:spcBef>
              <a:spcAft>
                <a:spcPts val="0"/>
              </a:spcAft>
              <a:buClr>
                <a:srgbClr val="000000"/>
              </a:buClr>
              <a:buSzPct val="100000"/>
              <a:buFont typeface="Arial"/>
              <a:buNone/>
            </a:pPr>
            <a:r>
              <a:rPr b="0" i="0" lang="en-GB" sz="1800" u="none" cap="none" strike="noStrike">
                <a:solidFill>
                  <a:schemeClr val="dk1"/>
                </a:solidFill>
                <a:latin typeface="Verdana"/>
                <a:ea typeface="Verdana"/>
                <a:cs typeface="Verdana"/>
                <a:sym typeface="Verdana"/>
              </a:rPr>
              <a:t>In foreign language teaching, there have been times and contexts when/where the target language was rarely used in communication, while at other times, the contrary was true, i.e. the target language was the only means of communication in the L2 classroom. More recent approaches try to balance the L2/target language and the language(s) of schooling by</a:t>
            </a:r>
            <a:endParaRPr b="0" i="0" sz="1800" u="none" cap="none" strike="noStrike">
              <a:solidFill>
                <a:schemeClr val="dk1"/>
              </a:solidFill>
              <a:latin typeface="Verdana"/>
              <a:ea typeface="Verdana"/>
              <a:cs typeface="Verdana"/>
              <a:sym typeface="Verdana"/>
            </a:endParaRPr>
          </a:p>
          <a:p>
            <a:pPr indent="-334327" lvl="0" marL="457200" marR="0" rtl="0" algn="l">
              <a:lnSpc>
                <a:spcPct val="100000"/>
              </a:lnSpc>
              <a:spcBef>
                <a:spcPts val="1000"/>
              </a:spcBef>
              <a:spcAft>
                <a:spcPts val="0"/>
              </a:spcAft>
              <a:buClr>
                <a:schemeClr val="dk1"/>
              </a:buClr>
              <a:buSzPct val="100000"/>
              <a:buFont typeface="Verdana"/>
              <a:buChar char="●"/>
            </a:pPr>
            <a:r>
              <a:rPr b="0" i="0" lang="en-GB" sz="1800" u="none" cap="none" strike="noStrike">
                <a:solidFill>
                  <a:schemeClr val="dk1"/>
                </a:solidFill>
                <a:latin typeface="Verdana"/>
                <a:ea typeface="Verdana"/>
                <a:cs typeface="Verdana"/>
                <a:sym typeface="Verdana"/>
              </a:rPr>
              <a:t>using the target language as the default means of communication;</a:t>
            </a:r>
            <a:endParaRPr b="0" i="0" sz="1800" u="none" cap="none" strike="noStrike">
              <a:solidFill>
                <a:schemeClr val="dk1"/>
              </a:solidFill>
              <a:latin typeface="Verdana"/>
              <a:ea typeface="Verdana"/>
              <a:cs typeface="Verdana"/>
              <a:sym typeface="Verdana"/>
            </a:endParaRPr>
          </a:p>
          <a:p>
            <a:pPr indent="-334327" lvl="0" marL="457200" marR="0" rtl="0" algn="l">
              <a:lnSpc>
                <a:spcPct val="100000"/>
              </a:lnSpc>
              <a:spcBef>
                <a:spcPts val="1000"/>
              </a:spcBef>
              <a:spcAft>
                <a:spcPts val="0"/>
              </a:spcAft>
              <a:buClr>
                <a:schemeClr val="dk1"/>
              </a:buClr>
              <a:buSzPct val="100000"/>
              <a:buFont typeface="Verdana"/>
              <a:buChar char="●"/>
            </a:pPr>
            <a:r>
              <a:rPr b="0" i="0" lang="en-GB" sz="1800" u="none" cap="none" strike="noStrike">
                <a:solidFill>
                  <a:schemeClr val="dk1"/>
                </a:solidFill>
                <a:latin typeface="Verdana"/>
                <a:ea typeface="Verdana"/>
                <a:cs typeface="Verdana"/>
                <a:sym typeface="Verdana"/>
              </a:rPr>
              <a:t>integrating </a:t>
            </a:r>
            <a:r>
              <a:rPr b="0" i="0" lang="en-GB" sz="18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15"/>
                  </a:ext>
                </a:extLst>
              </a:rPr>
              <a:t>the language(s) of schooling </a:t>
            </a:r>
            <a:r>
              <a:rPr b="0" i="0" lang="en-GB" sz="1800" u="none" cap="none" strike="noStrike">
                <a:solidFill>
                  <a:schemeClr val="dk1"/>
                </a:solidFill>
                <a:latin typeface="Verdana"/>
                <a:ea typeface="Verdana"/>
                <a:cs typeface="Verdana"/>
                <a:sym typeface="Verdana"/>
              </a:rPr>
              <a:t>where it is needed to fulfil the pupils’ and teachers’ communicative needs;</a:t>
            </a:r>
            <a:endParaRPr b="0" i="0" sz="1800" u="none" cap="none" strike="noStrike">
              <a:solidFill>
                <a:schemeClr val="dk1"/>
              </a:solidFill>
              <a:latin typeface="Verdana"/>
              <a:ea typeface="Verdana"/>
              <a:cs typeface="Verdana"/>
              <a:sym typeface="Verdana"/>
            </a:endParaRPr>
          </a:p>
          <a:p>
            <a:pPr indent="-334327" lvl="0" marL="457200" marR="0" rtl="0" algn="l">
              <a:lnSpc>
                <a:spcPct val="100000"/>
              </a:lnSpc>
              <a:spcBef>
                <a:spcPts val="1000"/>
              </a:spcBef>
              <a:spcAft>
                <a:spcPts val="0"/>
              </a:spcAft>
              <a:buClr>
                <a:schemeClr val="dk1"/>
              </a:buClr>
              <a:buSzPct val="100000"/>
              <a:buFont typeface="Verdana"/>
              <a:buChar char="●"/>
            </a:pPr>
            <a:r>
              <a:rPr b="0" i="0" lang="en-GB" sz="1800" u="none" cap="none" strike="noStrike">
                <a:solidFill>
                  <a:schemeClr val="dk1"/>
                </a:solidFill>
                <a:latin typeface="Verdana"/>
                <a:ea typeface="Verdana"/>
                <a:cs typeface="Verdana"/>
                <a:sym typeface="Verdana"/>
              </a:rPr>
              <a:t>using the language(s) of schooling and ideally all L1s in the L2 classroom to compare languages and systematically build on pre-existing knowledge;</a:t>
            </a:r>
            <a:endParaRPr b="0" i="0" sz="1800" u="none" cap="none" strike="noStrike">
              <a:solidFill>
                <a:schemeClr val="dk1"/>
              </a:solidFill>
              <a:latin typeface="Verdana"/>
              <a:ea typeface="Verdana"/>
              <a:cs typeface="Verdana"/>
              <a:sym typeface="Verdana"/>
            </a:endParaRPr>
          </a:p>
          <a:p>
            <a:pPr indent="-334327" lvl="0" marL="457200" marR="0" rtl="0" algn="l">
              <a:lnSpc>
                <a:spcPct val="100000"/>
              </a:lnSpc>
              <a:spcBef>
                <a:spcPts val="1000"/>
              </a:spcBef>
              <a:spcAft>
                <a:spcPts val="0"/>
              </a:spcAft>
              <a:buClr>
                <a:schemeClr val="dk1"/>
              </a:buClr>
              <a:buSzPct val="100000"/>
              <a:buFont typeface="Verdana"/>
              <a:buChar char="●"/>
            </a:pPr>
            <a:r>
              <a:rPr b="0" i="0" lang="en-GB" sz="1800" u="none" cap="none" strike="noStrike">
                <a:solidFill>
                  <a:schemeClr val="dk1"/>
                </a:solidFill>
                <a:latin typeface="Verdana"/>
                <a:ea typeface="Verdana"/>
                <a:cs typeface="Verdana"/>
                <a:sym typeface="Verdana"/>
              </a:rPr>
              <a:t>using transl</a:t>
            </a:r>
            <a:r>
              <a:rPr b="0" i="0" lang="en-GB" sz="18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16"/>
                  </a:ext>
                </a:extLst>
              </a:rPr>
              <a:t>anguaging;</a:t>
            </a:r>
            <a:endParaRPr b="0" i="0" sz="1800" u="none" cap="none" strike="noStrike">
              <a:solidFill>
                <a:schemeClr val="dk1"/>
              </a:solidFill>
              <a:latin typeface="Verdana"/>
              <a:ea typeface="Verdana"/>
              <a:cs typeface="Verdana"/>
              <a:sym typeface="Verdana"/>
            </a:endParaRPr>
          </a:p>
          <a:p>
            <a:pPr indent="-334327" lvl="0" marL="457200" marR="0" rtl="0" algn="l">
              <a:lnSpc>
                <a:spcPct val="100000"/>
              </a:lnSpc>
              <a:spcBef>
                <a:spcPts val="1000"/>
              </a:spcBef>
              <a:spcAft>
                <a:spcPts val="0"/>
              </a:spcAft>
              <a:buClr>
                <a:schemeClr val="dk1"/>
              </a:buClr>
              <a:buSzPct val="100000"/>
              <a:buFont typeface="Verdana"/>
              <a:buChar char="●"/>
            </a:pPr>
            <a:r>
              <a:rPr b="0" i="0" lang="en-GB" sz="1800" u="none" cap="none" strike="noStrike">
                <a:solidFill>
                  <a:schemeClr val="dk1"/>
                </a:solidFill>
                <a:latin typeface="Verdana"/>
                <a:ea typeface="Verdana"/>
                <a:cs typeface="Verdana"/>
                <a:sym typeface="Verdana"/>
              </a:rPr>
              <a:t>…</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1000"/>
              </a:spcBef>
              <a:spcAft>
                <a:spcPts val="0"/>
              </a:spcAft>
              <a:buClr>
                <a:srgbClr val="000000"/>
              </a:buClr>
              <a:buSzPct val="100000"/>
              <a:buFont typeface="Arial"/>
              <a:buNone/>
            </a:pPr>
            <a:r>
              <a:rPr b="0" i="0" lang="en-GB" sz="1800" u="none" cap="none" strike="noStrike">
                <a:solidFill>
                  <a:schemeClr val="dk1"/>
                </a:solidFill>
                <a:latin typeface="Verdana"/>
                <a:ea typeface="Verdana"/>
                <a:cs typeface="Verdana"/>
                <a:sym typeface="Verdana"/>
              </a:rPr>
              <a:t>What other ideas can you think of?</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1000"/>
              </a:spcBef>
              <a:spcAft>
                <a:spcPts val="0"/>
              </a:spcAft>
              <a:buClr>
                <a:srgbClr val="000000"/>
              </a:buClr>
              <a:buSzPct val="100000"/>
              <a:buFont typeface="Arial"/>
              <a:buNone/>
            </a:pPr>
            <a:r>
              <a:rPr b="0" i="0" lang="en-GB" sz="1800" u="none" cap="none" strike="noStrike">
                <a:solidFill>
                  <a:schemeClr val="dk1"/>
                </a:solidFill>
                <a:latin typeface="Verdana"/>
                <a:ea typeface="Verdana"/>
                <a:cs typeface="Verdana"/>
                <a:sym typeface="Verdana"/>
              </a:rPr>
              <a:t>What is the ideal balance for you?</a:t>
            </a:r>
            <a:endParaRPr b="0" i="0" sz="1900" u="none" cap="none" strike="noStrike">
              <a:solidFill>
                <a:schemeClr val="dk1"/>
              </a:solidFill>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250c7d41036_0_6"/>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Second language acquisition</a:t>
            </a:r>
            <a:endParaRPr>
              <a:latin typeface="Verdana"/>
              <a:ea typeface="Verdana"/>
              <a:cs typeface="Verdana"/>
              <a:sym typeface="Verdana"/>
            </a:endParaRPr>
          </a:p>
        </p:txBody>
      </p:sp>
      <p:sp>
        <p:nvSpPr>
          <p:cNvPr id="136" name="Google Shape;136;g250c7d41036_0_6"/>
          <p:cNvSpPr txBox="1"/>
          <p:nvPr/>
        </p:nvSpPr>
        <p:spPr>
          <a:xfrm>
            <a:off x="457200" y="1620775"/>
            <a:ext cx="8229600" cy="4526100"/>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100000"/>
              </a:lnSpc>
              <a:spcBef>
                <a:spcPts val="1000"/>
              </a:spcBef>
              <a:spcAft>
                <a:spcPts val="0"/>
              </a:spcAft>
              <a:buClr>
                <a:srgbClr val="000000"/>
              </a:buClr>
              <a:buSzPts val="1800"/>
              <a:buFont typeface="Arial"/>
              <a:buNone/>
            </a:pPr>
            <a:r>
              <a:rPr b="0" i="0" lang="en-GB" sz="1800" u="none" cap="none" strike="noStrike">
                <a:solidFill>
                  <a:schemeClr val="dk1"/>
                </a:solidFill>
                <a:latin typeface="Verdana"/>
                <a:ea typeface="Verdana"/>
                <a:cs typeface="Verdana"/>
                <a:sym typeface="Verdana"/>
              </a:rPr>
              <a:t>Our understanding of foreign and second language acquisition changes over time and with more and more research in this area (for a fuller discussion of second language acquisition see for example Lightbown &amp; Spada 2013; Ortega 2008, VanPatten &amp; Williams 2014).</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1000"/>
              </a:spcBef>
              <a:spcAft>
                <a:spcPts val="0"/>
              </a:spcAft>
              <a:buClr>
                <a:srgbClr val="000000"/>
              </a:buClr>
              <a:buSzPts val="1800"/>
              <a:buFont typeface="Arial"/>
              <a:buNone/>
            </a:pPr>
            <a:r>
              <a:rPr b="0" i="0" lang="en-GB" sz="1800" u="none" cap="none" strike="noStrike">
                <a:solidFill>
                  <a:schemeClr val="dk1"/>
                </a:solidFill>
                <a:latin typeface="Verdana"/>
                <a:ea typeface="Verdana"/>
                <a:cs typeface="Verdana"/>
                <a:sym typeface="Verdana"/>
              </a:rPr>
              <a:t>To what extent do you agree to the following statements?</a:t>
            </a:r>
            <a:endParaRPr b="0" i="0" sz="1800" u="none" cap="none" strike="noStrike">
              <a:solidFill>
                <a:schemeClr val="dk1"/>
              </a:solidFill>
              <a:latin typeface="Verdana"/>
              <a:ea typeface="Verdana"/>
              <a:cs typeface="Verdana"/>
              <a:sym typeface="Verdana"/>
            </a:endParaRPr>
          </a:p>
          <a:p>
            <a:pPr indent="-350179" lvl="0" marL="457200" marR="0" rtl="0" algn="l">
              <a:lnSpc>
                <a:spcPct val="100000"/>
              </a:lnSpc>
              <a:spcBef>
                <a:spcPts val="1000"/>
              </a:spcBef>
              <a:spcAft>
                <a:spcPts val="0"/>
              </a:spcAft>
              <a:buClr>
                <a:schemeClr val="dk1"/>
              </a:buClr>
              <a:buSzPts val="1915"/>
              <a:buFont typeface="Verdana"/>
              <a:buAutoNum type="arabicPeriod"/>
            </a:pPr>
            <a:r>
              <a:rPr b="0" i="0" lang="en-GB" sz="1914" u="none" cap="none" strike="noStrike">
                <a:solidFill>
                  <a:schemeClr val="dk1"/>
                </a:solidFill>
                <a:latin typeface="Verdana"/>
                <a:ea typeface="Verdana"/>
                <a:cs typeface="Verdana"/>
                <a:sym typeface="Verdana"/>
              </a:rPr>
              <a:t>Second Language Acquisition is identical to First Language Acquisition.</a:t>
            </a:r>
            <a:endParaRPr b="0" i="0" sz="1914" u="none" cap="none" strike="noStrike">
              <a:solidFill>
                <a:schemeClr val="dk1"/>
              </a:solidFill>
              <a:latin typeface="Verdana"/>
              <a:ea typeface="Verdana"/>
              <a:cs typeface="Verdana"/>
              <a:sym typeface="Verdana"/>
            </a:endParaRPr>
          </a:p>
          <a:p>
            <a:pPr indent="-350179" lvl="0" marL="457200" marR="0" rtl="0" algn="l">
              <a:lnSpc>
                <a:spcPct val="100000"/>
              </a:lnSpc>
              <a:spcBef>
                <a:spcPts val="1000"/>
              </a:spcBef>
              <a:spcAft>
                <a:spcPts val="0"/>
              </a:spcAft>
              <a:buClr>
                <a:schemeClr val="dk1"/>
              </a:buClr>
              <a:buSzPts val="1915"/>
              <a:buFont typeface="Verdana"/>
              <a:buAutoNum type="arabicPeriod"/>
            </a:pPr>
            <a:r>
              <a:rPr b="0" i="0" lang="en-GB" sz="1914" u="none" cap="none" strike="noStrike">
                <a:solidFill>
                  <a:schemeClr val="dk1"/>
                </a:solidFill>
                <a:latin typeface="Verdana"/>
                <a:ea typeface="Verdana"/>
                <a:cs typeface="Verdana"/>
                <a:sym typeface="Verdana"/>
              </a:rPr>
              <a:t>The interlanguage is an incompletely acquired foreign language and thus can be considered a step towards complete language proficiency.</a:t>
            </a:r>
            <a:endParaRPr b="0" i="0" sz="1914" u="none" cap="none" strike="noStrike">
              <a:solidFill>
                <a:schemeClr val="dk1"/>
              </a:solidFill>
              <a:latin typeface="Verdana"/>
              <a:ea typeface="Verdana"/>
              <a:cs typeface="Verdana"/>
              <a:sym typeface="Verdana"/>
            </a:endParaRPr>
          </a:p>
          <a:p>
            <a:pPr indent="-350179" lvl="0" marL="457200" marR="0" rtl="0" algn="l">
              <a:lnSpc>
                <a:spcPct val="100000"/>
              </a:lnSpc>
              <a:spcBef>
                <a:spcPts val="1000"/>
              </a:spcBef>
              <a:spcAft>
                <a:spcPts val="0"/>
              </a:spcAft>
              <a:buClr>
                <a:schemeClr val="dk1"/>
              </a:buClr>
              <a:buSzPts val="1915"/>
              <a:buFont typeface="Verdana"/>
              <a:buAutoNum type="arabicPeriod"/>
            </a:pPr>
            <a:r>
              <a:rPr b="0" i="0" lang="en-GB" sz="1914" u="none" cap="none" strike="noStrike">
                <a:solidFill>
                  <a:schemeClr val="dk1"/>
                </a:solidFill>
                <a:latin typeface="Verdana"/>
                <a:ea typeface="Verdana"/>
                <a:cs typeface="Verdana"/>
                <a:sym typeface="Verdana"/>
              </a:rPr>
              <a:t>Adults cannot fully acquire a foreign language.</a:t>
            </a:r>
            <a:endParaRPr b="0" i="0" sz="1914" u="none" cap="none" strike="noStrike">
              <a:solidFill>
                <a:schemeClr val="dk1"/>
              </a:solidFill>
              <a:latin typeface="Verdana"/>
              <a:ea typeface="Verdana"/>
              <a:cs typeface="Verdana"/>
              <a:sym typeface="Verdana"/>
            </a:endParaRPr>
          </a:p>
          <a:p>
            <a:pPr indent="-350179" lvl="0" marL="457200" marR="0" rtl="0" algn="l">
              <a:lnSpc>
                <a:spcPct val="100000"/>
              </a:lnSpc>
              <a:spcBef>
                <a:spcPts val="1000"/>
              </a:spcBef>
              <a:spcAft>
                <a:spcPts val="0"/>
              </a:spcAft>
              <a:buClr>
                <a:schemeClr val="dk1"/>
              </a:buClr>
              <a:buSzPts val="1915"/>
              <a:buFont typeface="Verdana"/>
              <a:buAutoNum type="arabicPeriod"/>
            </a:pPr>
            <a:r>
              <a:rPr b="0" i="0" lang="en-GB" sz="1914" u="none" cap="none" strike="noStrike">
                <a:solidFill>
                  <a:schemeClr val="dk1"/>
                </a:solidFill>
                <a:latin typeface="Verdana"/>
                <a:ea typeface="Verdana"/>
                <a:cs typeface="Verdana"/>
                <a:sym typeface="Verdana"/>
              </a:rPr>
              <a:t>Language mixing is a sign of a lack of language competencies.</a:t>
            </a:r>
            <a:endParaRPr b="0" i="0" sz="1914" u="none" cap="none" strike="noStrike">
              <a:solidFill>
                <a:schemeClr val="dk1"/>
              </a:solidFill>
              <a:latin typeface="Verdana"/>
              <a:ea typeface="Verdana"/>
              <a:cs typeface="Verdana"/>
              <a:sym typeface="Verdana"/>
            </a:endParaRPr>
          </a:p>
          <a:p>
            <a:pPr indent="-350179" lvl="0" marL="457200" marR="0" rtl="0" algn="l">
              <a:lnSpc>
                <a:spcPct val="100000"/>
              </a:lnSpc>
              <a:spcBef>
                <a:spcPts val="1000"/>
              </a:spcBef>
              <a:spcAft>
                <a:spcPts val="1000"/>
              </a:spcAft>
              <a:buClr>
                <a:schemeClr val="dk1"/>
              </a:buClr>
              <a:buSzPts val="1915"/>
              <a:buFont typeface="Verdana"/>
              <a:buAutoNum type="arabicPeriod"/>
            </a:pPr>
            <a:r>
              <a:rPr b="0" i="0" lang="en-GB" sz="1914" u="none" cap="none" strike="noStrike">
                <a:solidFill>
                  <a:schemeClr val="dk1"/>
                </a:solidFill>
                <a:latin typeface="Verdana"/>
                <a:ea typeface="Verdana"/>
                <a:cs typeface="Verdana"/>
                <a:sym typeface="Verdana"/>
              </a:rPr>
              <a:t>Language acquisition has numerous variables and is a highly individual process.</a:t>
            </a:r>
            <a:endParaRPr b="0" i="0" sz="1483" u="none" cap="none" strike="noStrike">
              <a:solidFill>
                <a:schemeClr val="dk1"/>
              </a:solidFill>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g2434d2f29f9_0_5"/>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Exploring language acquisition</a:t>
            </a:r>
            <a:endParaRPr>
              <a:latin typeface="Verdana"/>
              <a:ea typeface="Verdana"/>
              <a:cs typeface="Verdana"/>
              <a:sym typeface="Verdana"/>
            </a:endParaRPr>
          </a:p>
        </p:txBody>
      </p:sp>
      <p:sp>
        <p:nvSpPr>
          <p:cNvPr id="142" name="Google Shape;142;g2434d2f29f9_0_5"/>
          <p:cNvSpPr txBox="1"/>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p>
            <a:pPr indent="-370258" lvl="0" marL="457200" marR="0" rtl="0" algn="l">
              <a:lnSpc>
                <a:spcPct val="100000"/>
              </a:lnSpc>
              <a:spcBef>
                <a:spcPts val="1000"/>
              </a:spcBef>
              <a:spcAft>
                <a:spcPts val="0"/>
              </a:spcAft>
              <a:buClr>
                <a:schemeClr val="dk1"/>
              </a:buClr>
              <a:buSzPts val="2231"/>
              <a:buFont typeface="Verdana"/>
              <a:buAutoNum type="arabicPeriod"/>
            </a:pPr>
            <a:r>
              <a:rPr b="0" i="0" lang="en-GB" sz="2230" u="none" cap="none" strike="noStrike">
                <a:solidFill>
                  <a:schemeClr val="dk1"/>
                </a:solidFill>
                <a:latin typeface="Verdana"/>
                <a:ea typeface="Verdana"/>
                <a:cs typeface="Verdana"/>
                <a:sym typeface="Verdana"/>
              </a:rPr>
              <a:t>Second Language Acquisition is identical to First Language Acquisition.</a:t>
            </a:r>
            <a:endParaRPr b="0" i="0" sz="2230" u="none" cap="none" strike="noStrike">
              <a:solidFill>
                <a:schemeClr val="dk1"/>
              </a:solidFill>
              <a:latin typeface="Verdana"/>
              <a:ea typeface="Verdana"/>
              <a:cs typeface="Verdana"/>
              <a:sym typeface="Verdana"/>
            </a:endParaRPr>
          </a:p>
          <a:p>
            <a:pPr indent="-370258" lvl="0" marL="457200" marR="0" rtl="0" algn="l">
              <a:lnSpc>
                <a:spcPct val="100000"/>
              </a:lnSpc>
              <a:spcBef>
                <a:spcPts val="1000"/>
              </a:spcBef>
              <a:spcAft>
                <a:spcPts val="0"/>
              </a:spcAft>
              <a:buClr>
                <a:schemeClr val="dk1"/>
              </a:buClr>
              <a:buSzPts val="2231"/>
              <a:buFont typeface="Verdana"/>
              <a:buAutoNum type="arabicPeriod"/>
            </a:pPr>
            <a:r>
              <a:rPr b="0" i="0" lang="en-GB" sz="2230" u="none" cap="none" strike="noStrike">
                <a:solidFill>
                  <a:schemeClr val="dk1"/>
                </a:solidFill>
                <a:latin typeface="Verdana"/>
                <a:ea typeface="Verdana"/>
                <a:cs typeface="Verdana"/>
                <a:sym typeface="Verdana"/>
              </a:rPr>
              <a:t>The interlanguage is an incompletely acquired foreign language and thus can be considered a step towards complete language proficiency.</a:t>
            </a:r>
            <a:endParaRPr b="0" i="0" sz="2230" u="none" cap="none" strike="noStrike">
              <a:solidFill>
                <a:schemeClr val="dk1"/>
              </a:solidFill>
              <a:latin typeface="Verdana"/>
              <a:ea typeface="Verdana"/>
              <a:cs typeface="Verdana"/>
              <a:sym typeface="Verdana"/>
            </a:endParaRPr>
          </a:p>
          <a:p>
            <a:pPr indent="-370258" lvl="0" marL="457200" marR="0" rtl="0" algn="l">
              <a:lnSpc>
                <a:spcPct val="100000"/>
              </a:lnSpc>
              <a:spcBef>
                <a:spcPts val="1000"/>
              </a:spcBef>
              <a:spcAft>
                <a:spcPts val="0"/>
              </a:spcAft>
              <a:buClr>
                <a:schemeClr val="dk1"/>
              </a:buClr>
              <a:buSzPts val="2231"/>
              <a:buFont typeface="Verdana"/>
              <a:buAutoNum type="arabicPeriod"/>
            </a:pPr>
            <a:r>
              <a:rPr b="0" i="0" lang="en-GB" sz="2230" u="none" cap="none" strike="noStrike">
                <a:solidFill>
                  <a:schemeClr val="dk1"/>
                </a:solidFill>
                <a:latin typeface="Verdana"/>
                <a:ea typeface="Verdana"/>
                <a:cs typeface="Verdana"/>
                <a:sym typeface="Verdana"/>
              </a:rPr>
              <a:t>Adults cannot fully acquire a foreign language.</a:t>
            </a:r>
            <a:endParaRPr b="0" i="0" sz="2230" u="none" cap="none" strike="noStrike">
              <a:solidFill>
                <a:schemeClr val="dk1"/>
              </a:solidFill>
              <a:latin typeface="Verdana"/>
              <a:ea typeface="Verdana"/>
              <a:cs typeface="Verdana"/>
              <a:sym typeface="Verdana"/>
            </a:endParaRPr>
          </a:p>
          <a:p>
            <a:pPr indent="-370258" lvl="0" marL="457200" marR="0" rtl="0" algn="l">
              <a:lnSpc>
                <a:spcPct val="100000"/>
              </a:lnSpc>
              <a:spcBef>
                <a:spcPts val="1000"/>
              </a:spcBef>
              <a:spcAft>
                <a:spcPts val="0"/>
              </a:spcAft>
              <a:buClr>
                <a:schemeClr val="dk1"/>
              </a:buClr>
              <a:buSzPts val="2231"/>
              <a:buFont typeface="Verdana"/>
              <a:buAutoNum type="arabicPeriod"/>
            </a:pPr>
            <a:r>
              <a:rPr b="0" i="0" lang="en-GB" sz="2230" u="none" cap="none" strike="noStrike">
                <a:solidFill>
                  <a:schemeClr val="dk1"/>
                </a:solidFill>
                <a:latin typeface="Verdana"/>
                <a:ea typeface="Verdana"/>
                <a:cs typeface="Verdana"/>
                <a:sym typeface="Verdana"/>
              </a:rPr>
              <a:t>Language mixing is a sign of a lack of language competencies.</a:t>
            </a:r>
            <a:endParaRPr b="0" i="0" sz="2230" u="none" cap="none" strike="noStrike">
              <a:solidFill>
                <a:schemeClr val="dk1"/>
              </a:solidFill>
              <a:latin typeface="Verdana"/>
              <a:ea typeface="Verdana"/>
              <a:cs typeface="Verdana"/>
              <a:sym typeface="Verdana"/>
            </a:endParaRPr>
          </a:p>
          <a:p>
            <a:pPr indent="-370258" lvl="0" marL="457200" marR="0" rtl="0" algn="l">
              <a:lnSpc>
                <a:spcPct val="100000"/>
              </a:lnSpc>
              <a:spcBef>
                <a:spcPts val="1000"/>
              </a:spcBef>
              <a:spcAft>
                <a:spcPts val="0"/>
              </a:spcAft>
              <a:buClr>
                <a:schemeClr val="dk1"/>
              </a:buClr>
              <a:buSzPts val="2231"/>
              <a:buFont typeface="Verdana"/>
              <a:buAutoNum type="arabicPeriod"/>
            </a:pPr>
            <a:r>
              <a:rPr b="0" i="0" lang="en-GB" sz="2230" u="none" cap="none" strike="noStrike">
                <a:solidFill>
                  <a:schemeClr val="dk1"/>
                </a:solidFill>
                <a:latin typeface="Verdana"/>
                <a:ea typeface="Verdana"/>
                <a:cs typeface="Verdana"/>
                <a:sym typeface="Verdana"/>
              </a:rPr>
              <a:t>Language acquisition has numerous variables and is a highly individual process.</a:t>
            </a:r>
            <a:endParaRPr b="0" i="0" sz="2230" u="none" cap="none" strike="noStrike">
              <a:solidFill>
                <a:schemeClr val="dk1"/>
              </a:solidFill>
              <a:latin typeface="Verdana"/>
              <a:ea typeface="Verdana"/>
              <a:cs typeface="Verdana"/>
              <a:sym typeface="Verdana"/>
            </a:endParaRPr>
          </a:p>
          <a:p>
            <a:pPr indent="0" lvl="0" marL="0" marR="0" rtl="0" algn="l">
              <a:lnSpc>
                <a:spcPct val="100000"/>
              </a:lnSpc>
              <a:spcBef>
                <a:spcPts val="1000"/>
              </a:spcBef>
              <a:spcAft>
                <a:spcPts val="0"/>
              </a:spcAft>
              <a:buClr>
                <a:srgbClr val="000000"/>
              </a:buClr>
              <a:buSzPts val="1900"/>
              <a:buFont typeface="Arial"/>
              <a:buNone/>
            </a:pPr>
            <a:r>
              <a:t/>
            </a:r>
            <a:endParaRPr b="0" i="0" sz="1900" u="none" cap="none" strike="noStrike">
              <a:solidFill>
                <a:schemeClr val="dk1"/>
              </a:solidFill>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xmlns:r="http://schemas.openxmlformats.org/officeDocument/2006/relationships" name="Motyw pakietu Office">
  <a:themeElements>
    <a:clrScheme name="Pakiet 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tyw pakietu Office">
  <a:themeElements>
    <a:clrScheme name="Pakiet 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2020-11-13T16:44:01Z</dcterms:created>
  <dc:creator>Grzegorz</dc:creator>
</cp:coreProperties>
</file>