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isj1egtM3gSsKu8CkAQlUxZwcO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48ffbc2db_0_244:notes"/>
          <p:cNvSpPr txBox="1"/>
          <p:nvPr>
            <p:ph idx="1" type="body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86" name="Google Shape;86;g2748ffbc2db_0_244:notes"/>
          <p:cNvSpPr/>
          <p:nvPr>
            <p:ph idx="2" type="sldImg"/>
          </p:nvPr>
        </p:nvSpPr>
        <p:spPr>
          <a:xfrm>
            <a:off x="960888" y="686475"/>
            <a:ext cx="4936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c486c9530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1c486c9530b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48ffbc2db_0_407:notes"/>
          <p:cNvSpPr txBox="1"/>
          <p:nvPr>
            <p:ph idx="1" type="body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12" name="Google Shape;212;g2748ffbc2db_0_407:notes"/>
          <p:cNvSpPr/>
          <p:nvPr>
            <p:ph idx="2" type="sldImg"/>
          </p:nvPr>
        </p:nvSpPr>
        <p:spPr>
          <a:xfrm>
            <a:off x="960888" y="686475"/>
            <a:ext cx="4936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48ffbc2db_0_81:notes"/>
          <p:cNvSpPr txBox="1"/>
          <p:nvPr>
            <p:ph idx="1" type="body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94" name="Google Shape;94;g2748ffbc2db_0_81:notes"/>
          <p:cNvSpPr/>
          <p:nvPr>
            <p:ph idx="2" type="sldImg"/>
          </p:nvPr>
        </p:nvSpPr>
        <p:spPr>
          <a:xfrm>
            <a:off x="960888" y="686475"/>
            <a:ext cx="4936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KquYBc11FP0" TargetMode="External"/><Relationship Id="rId4" Type="http://schemas.openxmlformats.org/officeDocument/2006/relationships/hyperlink" Target="https://www.edco.ie/teachers/macbeth-new-edition-2016.4890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Mlise-nagłówek-eng.jpg" id="88" name="Google Shape;88;g2748ffbc2db_0_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24"/>
            <a:ext cx="9136763" cy="18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748ffbc2db_0_24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en-IE" sz="3200"/>
              <a:t>Subject Language-Sensitive Teaching </a:t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459"/>
              <a:buFont typeface="Arial"/>
              <a:buNone/>
            </a:pPr>
            <a:r>
              <a:rPr b="1" lang="en-IE" sz="3200"/>
              <a:t>in the Humanities</a:t>
            </a:r>
            <a:endParaRPr b="1" sz="3200">
              <a:solidFill>
                <a:srgbClr val="000000"/>
              </a:solidFill>
            </a:endParaRPr>
          </a:p>
        </p:txBody>
      </p:sp>
      <p:sp>
        <p:nvSpPr>
          <p:cNvPr id="90" name="Google Shape;90;g2748ffbc2db_0_2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en-IE" sz="3200">
                <a:latin typeface="Calibri"/>
                <a:ea typeface="Calibri"/>
                <a:cs typeface="Calibri"/>
                <a:sym typeface="Calibri"/>
              </a:rPr>
              <a:t>Workshop </a:t>
            </a:r>
            <a:r>
              <a:rPr b="1" lang="en-IE"/>
              <a:t>3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IE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IO2 © 2023 by MaMLiSE is licensed under CC BY-NC-ND 4.0</a:t>
            </a:r>
            <a:endParaRPr b="1" sz="3100"/>
          </a:p>
        </p:txBody>
      </p:sp>
      <p:pic>
        <p:nvPicPr>
          <p:cNvPr descr="MaMlise-stopka.jpg" id="91" name="Google Shape;91;g2748ffbc2db_0_2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83416"/>
            <a:ext cx="9143998" cy="117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457200" y="274647"/>
            <a:ext cx="82296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b="1" lang="en-IE" sz="3600"/>
              <a:t>Scaffolding via Effective Teacher Talk</a:t>
            </a:r>
            <a:endParaRPr b="1" sz="3600"/>
          </a:p>
        </p:txBody>
      </p:sp>
      <p:sp>
        <p:nvSpPr>
          <p:cNvPr id="164" name="Google Shape;164;p10"/>
          <p:cNvSpPr txBox="1"/>
          <p:nvPr>
            <p:ph idx="1" type="body"/>
          </p:nvPr>
        </p:nvSpPr>
        <p:spPr>
          <a:xfrm>
            <a:off x="457200" y="1417638"/>
            <a:ext cx="843528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8571"/>
              <a:buNone/>
            </a:pPr>
            <a:r>
              <a:rPr b="1" lang="en-IE">
                <a:solidFill>
                  <a:srgbClr val="FF0000"/>
                </a:solidFill>
              </a:rPr>
              <a:t>Guiding Principles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1666"/>
              <a:buNone/>
            </a:pPr>
            <a:r>
              <a:t/>
            </a:r>
            <a:endParaRPr b="1" sz="2400">
              <a:solidFill>
                <a:srgbClr val="FF0000"/>
              </a:solidFill>
            </a:endParaRPr>
          </a:p>
          <a:p>
            <a:pPr indent="-341848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talk is central for the learning process. </a:t>
            </a:r>
            <a:endParaRPr sz="25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848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●"/>
            </a:pPr>
            <a:r>
              <a:rPr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talk provides a model for language learning.</a:t>
            </a:r>
            <a:endParaRPr sz="25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848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Suitable teacher talk supports learning.</a:t>
            </a:r>
            <a:endParaRPr sz="25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848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Unsuitable teacher talk hinders learning. </a:t>
            </a:r>
            <a:endParaRPr sz="25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848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suitable teacher talk?</a:t>
            </a:r>
            <a:endParaRPr sz="2567"/>
          </a:p>
          <a:p>
            <a:pPr indent="0" lvl="0" marL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128325"/>
              <a:buNone/>
            </a:pPr>
            <a:r>
              <a:t/>
            </a:r>
            <a:endParaRPr sz="2567"/>
          </a:p>
          <a:p>
            <a:pPr indent="0" lvl="0" marL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128325"/>
              <a:buNone/>
            </a:pPr>
            <a:r>
              <a:rPr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talk must be must be clear, accessible and culturally sensitive when you are: </a:t>
            </a:r>
            <a:endParaRPr sz="2567"/>
          </a:p>
          <a:p>
            <a:pPr indent="-341848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1"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Giving instructions </a:t>
            </a:r>
            <a:r>
              <a:rPr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e.g. </a:t>
            </a:r>
            <a:r>
              <a:rPr i="1"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open your books on page 40.</a:t>
            </a:r>
            <a:endParaRPr sz="2567"/>
          </a:p>
          <a:p>
            <a:pPr indent="-341848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1"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Asking questions </a:t>
            </a:r>
            <a:r>
              <a:rPr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e.g. </a:t>
            </a:r>
            <a:r>
              <a:rPr i="1"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did the Romans build so many roads?</a:t>
            </a:r>
            <a:endParaRPr sz="2567"/>
          </a:p>
          <a:p>
            <a:pPr indent="-341848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1"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explanations </a:t>
            </a:r>
            <a:r>
              <a:rPr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b="1"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</a:t>
            </a:r>
            <a:r>
              <a:rPr i="1"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main reason is….</a:t>
            </a:r>
            <a:endParaRPr sz="2567"/>
          </a:p>
          <a:p>
            <a:pPr indent="-341848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1"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Giving corrective feedback </a:t>
            </a:r>
            <a:r>
              <a:rPr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b="1"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</a:t>
            </a:r>
            <a:r>
              <a:rPr i="1" lang="en-IE" sz="25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an interesting idea but what did it say in the text?</a:t>
            </a:r>
            <a:endParaRPr i="1" sz="2567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4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</p:txBody>
      </p:sp>
      <p:sp>
        <p:nvSpPr>
          <p:cNvPr id="165" name="Google Shape;1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251520" y="274638"/>
            <a:ext cx="8640960" cy="801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</a:pPr>
            <a:r>
              <a:rPr b="1" lang="en-IE" sz="3600"/>
              <a:t>Scaffolding Strategies for all Classrooms</a:t>
            </a:r>
            <a:endParaRPr b="1" sz="3600"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32238" y="1246884"/>
            <a:ext cx="3789895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b="1" lang="en-IE" sz="2400">
                <a:solidFill>
                  <a:srgbClr val="FF0000"/>
                </a:solidFill>
              </a:rPr>
              <a:t>Language Aware Teachers for Effective Scaffolding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b="1" lang="en-IE" sz="2300">
                <a:solidFill>
                  <a:schemeClr val="dk1"/>
                </a:solidFill>
              </a:rPr>
              <a:t>Teachers Considerations:</a:t>
            </a:r>
            <a:endParaRPr sz="2300">
              <a:solidFill>
                <a:schemeClr val="dk1"/>
              </a:solidFill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Know the language level of each learner. </a:t>
            </a:r>
            <a:endParaRPr sz="2100">
              <a:solidFill>
                <a:schemeClr val="dk1"/>
              </a:solidFill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Adapt and accommodate for each learner level. 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Set differentiated tasks for each language level learner.</a:t>
            </a:r>
            <a:r>
              <a:rPr lang="en-IE" sz="2200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IE" sz="2300">
                <a:solidFill>
                  <a:schemeClr val="dk1"/>
                </a:solidFill>
              </a:rPr>
              <a:t>Teacher Strategies:</a:t>
            </a:r>
            <a:endParaRPr sz="23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Plan differentiated lessons.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73" name="Google Shape;17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74" name="Google Shape;174;p27" title="CEFR and Language Assessmen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2851" y="2212258"/>
            <a:ext cx="4794591" cy="2708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5021868" y="5038611"/>
            <a:ext cx="3318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(British Council, 2017)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type="title"/>
          </p:nvPr>
        </p:nvSpPr>
        <p:spPr>
          <a:xfrm>
            <a:off x="154293" y="262074"/>
            <a:ext cx="8892480" cy="709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b="1" lang="en-IE" sz="3800"/>
              <a:t>Fostering Language Friendly Classrooms </a:t>
            </a:r>
            <a:endParaRPr sz="3800"/>
          </a:p>
        </p:txBody>
      </p:sp>
      <p:sp>
        <p:nvSpPr>
          <p:cNvPr id="182" name="Google Shape;182;p12"/>
          <p:cNvSpPr txBox="1"/>
          <p:nvPr>
            <p:ph idx="1" type="body"/>
          </p:nvPr>
        </p:nvSpPr>
        <p:spPr>
          <a:xfrm>
            <a:off x="457200" y="1150375"/>
            <a:ext cx="4444500" cy="50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62"/>
              <a:buNone/>
            </a:pPr>
            <a:r>
              <a:rPr b="1" lang="en-IE" sz="2400">
                <a:solidFill>
                  <a:srgbClr val="FF0000"/>
                </a:solidFill>
              </a:rPr>
              <a:t>Value all Languages in the Classroom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46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162"/>
              <a:buNone/>
            </a:pPr>
            <a:r>
              <a:rPr b="1" lang="en-IE" sz="2300">
                <a:solidFill>
                  <a:schemeClr val="dk1"/>
                </a:solidFill>
              </a:rPr>
              <a:t>Teachers Considerations:</a:t>
            </a:r>
            <a:endParaRPr sz="23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●"/>
            </a:pPr>
            <a:r>
              <a:rPr lang="en-IE" sz="2100"/>
              <a:t>Identity the language/s used by your learners. 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●"/>
            </a:pPr>
            <a:r>
              <a:rPr lang="en-IE" sz="2100"/>
              <a:t>Encourage learners draw on their language  resources in their thinking and problem solving.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-IE" sz="2300"/>
              <a:t>Teacher Strategies:</a:t>
            </a:r>
            <a:endParaRPr b="1" sz="2300"/>
          </a:p>
          <a:p>
            <a:pPr indent="-371475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50"/>
              <a:buChar char="●"/>
            </a:pPr>
            <a:r>
              <a:rPr lang="en-IE" sz="2250"/>
              <a:t>Brainstorm five ways you can promote multilingual practices in the classroom.</a:t>
            </a:r>
            <a:endParaRPr sz="2250"/>
          </a:p>
        </p:txBody>
      </p:sp>
      <p:sp>
        <p:nvSpPr>
          <p:cNvPr id="183" name="Google Shape;1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609" y="1475875"/>
            <a:ext cx="4145166" cy="420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c486c9530b_0_6"/>
          <p:cNvSpPr txBox="1"/>
          <p:nvPr>
            <p:ph type="title"/>
          </p:nvPr>
        </p:nvSpPr>
        <p:spPr>
          <a:xfrm>
            <a:off x="107504" y="260648"/>
            <a:ext cx="89289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1" lang="en-IE" sz="3500"/>
              <a:t>Teaching Literature, Geography and History </a:t>
            </a:r>
            <a:br>
              <a:rPr b="1" lang="en-IE" sz="3500"/>
            </a:br>
            <a:r>
              <a:rPr b="1" lang="en-IE" sz="3500"/>
              <a:t>in a Multilingual Mainstream Classroom</a:t>
            </a:r>
            <a:endParaRPr b="1" sz="3500"/>
          </a:p>
        </p:txBody>
      </p:sp>
      <p:sp>
        <p:nvSpPr>
          <p:cNvPr id="190" name="Google Shape;190;g1c486c9530b_0_6"/>
          <p:cNvSpPr txBox="1"/>
          <p:nvPr>
            <p:ph idx="1" type="body"/>
          </p:nvPr>
        </p:nvSpPr>
        <p:spPr>
          <a:xfrm>
            <a:off x="473074" y="1392395"/>
            <a:ext cx="8347500" cy="48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see accompanying documents for practical application of the content presented in the slides.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7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Sample Lesson - </a:t>
            </a:r>
            <a:r>
              <a:rPr b="1" lang="en-IE" sz="2100">
                <a:solidFill>
                  <a:schemeClr val="dk1"/>
                </a:solidFill>
              </a:rPr>
              <a:t>L</a:t>
            </a: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iterature</a:t>
            </a:r>
            <a:r>
              <a:rPr lang="en-IE" sz="2100">
                <a:solidFill>
                  <a:schemeClr val="dk1"/>
                </a:solidFill>
              </a:rPr>
              <a:t> </a:t>
            </a:r>
            <a:r>
              <a:rPr b="1" lang="en-IE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(see 03_W_01_WS)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/>
          </a:p>
          <a:p>
            <a:pPr indent="-361950" lvl="0" marL="457200" rtl="0" algn="l">
              <a:lnSpc>
                <a:spcPct val="107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Sample Lesson - </a:t>
            </a:r>
            <a:r>
              <a:rPr b="1" lang="en-IE" sz="2100">
                <a:solidFill>
                  <a:schemeClr val="dk1"/>
                </a:solidFill>
              </a:rPr>
              <a:t>G</a:t>
            </a: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eography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IE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(see 03_W_02_WS)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/>
          </a:p>
          <a:p>
            <a:pPr indent="-361950" lvl="0" marL="457200" rtl="0" algn="l">
              <a:lnSpc>
                <a:spcPct val="107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Sample Lesson – </a:t>
            </a:r>
            <a:r>
              <a:rPr b="1" lang="en-IE" sz="2100">
                <a:solidFill>
                  <a:schemeClr val="dk1"/>
                </a:solidFill>
              </a:rPr>
              <a:t>H</a:t>
            </a: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istory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IE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(see 03_W_03_WS)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/>
          </a:p>
          <a:p>
            <a:pPr indent="0" lvl="0" marL="0" rtl="0" algn="l">
              <a:lnSpc>
                <a:spcPct val="107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c486c9530b_0_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Course: Partner Academy" id="192" name="Google Shape;192;g1c486c9530b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5934" y="3952566"/>
            <a:ext cx="2966886" cy="19966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529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/>
          <p:nvPr>
            <p:ph type="title"/>
          </p:nvPr>
        </p:nvSpPr>
        <p:spPr>
          <a:xfrm>
            <a:off x="154293" y="262074"/>
            <a:ext cx="8892480" cy="877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b="1" lang="en-IE" sz="3600"/>
              <a:t>Self-Reflection for Professional Development</a:t>
            </a:r>
            <a:endParaRPr b="1" sz="3600"/>
          </a:p>
        </p:txBody>
      </p:sp>
      <p:sp>
        <p:nvSpPr>
          <p:cNvPr id="199" name="Google Shape;199;p13"/>
          <p:cNvSpPr txBox="1"/>
          <p:nvPr>
            <p:ph idx="1" type="body"/>
          </p:nvPr>
        </p:nvSpPr>
        <p:spPr>
          <a:xfrm>
            <a:off x="251520" y="1371600"/>
            <a:ext cx="4320480" cy="4590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b="1" lang="en-IE" sz="2400">
                <a:solidFill>
                  <a:srgbClr val="FF0000"/>
                </a:solidFill>
              </a:rPr>
              <a:t>Reflection:</a:t>
            </a:r>
            <a:endParaRPr sz="2400"/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●"/>
            </a:pPr>
            <a:r>
              <a:rPr lang="en-IE" sz="2100"/>
              <a:t>Identify three scaffolding strategies you would like to develop in your classroom and why. 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●"/>
            </a:pPr>
            <a:r>
              <a:rPr lang="en-IE" sz="2100"/>
              <a:t>Consider the suitability and effectiveness of your teacher talk and how you can improve it.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●"/>
            </a:pPr>
            <a:r>
              <a:rPr lang="en-IE" sz="2100"/>
              <a:t>How can you help learners appreciate their own language, knowledge and skills?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0" name="Google Shape;2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Le Penseur, le photographe | I placed myself next to a photo… | Flickr" id="201" name="Google Shape;201;p13"/>
          <p:cNvPicPr preferRelativeResize="0"/>
          <p:nvPr/>
        </p:nvPicPr>
        <p:blipFill rotWithShape="1">
          <a:blip r:embed="rId3">
            <a:alphaModFix/>
          </a:blip>
          <a:srcRect b="35300" l="0" r="0" t="0"/>
          <a:stretch/>
        </p:blipFill>
        <p:spPr>
          <a:xfrm>
            <a:off x="4600533" y="1778895"/>
            <a:ext cx="4114800" cy="305147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529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</a:pPr>
            <a:r>
              <a:rPr b="1" lang="en-IE" sz="3600"/>
              <a:t>Bibliography</a:t>
            </a:r>
            <a:endParaRPr b="1" sz="3600"/>
          </a:p>
        </p:txBody>
      </p:sp>
      <p:sp>
        <p:nvSpPr>
          <p:cNvPr id="208" name="Google Shape;208;p28"/>
          <p:cNvSpPr txBox="1"/>
          <p:nvPr>
            <p:ph idx="2" type="body"/>
          </p:nvPr>
        </p:nvSpPr>
        <p:spPr>
          <a:xfrm>
            <a:off x="457200" y="1184136"/>
            <a:ext cx="8509379" cy="49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6576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Noto Sans Symbols"/>
              <a:buChar char="●"/>
            </a:pPr>
            <a:r>
              <a:rPr b="0" i="0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Council (2017) </a:t>
            </a:r>
            <a:r>
              <a:rPr i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CEFR and Language Assessment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Available at: </a:t>
            </a:r>
            <a:r>
              <a:rPr lang="en-IE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CEFR and Language Assessment – YouTube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(Accessed: November 27, 2022). </a:t>
            </a:r>
            <a:endParaRPr b="0" i="0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3690" lvl="0" marL="342900" rtl="0" algn="l">
              <a:lnSpc>
                <a:spcPct val="120000"/>
              </a:lnSpc>
              <a:spcBef>
                <a:spcPts val="1044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Murray, P. (2016) </a:t>
            </a:r>
            <a:r>
              <a:rPr i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Macbeth New Edition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Available at: </a:t>
            </a:r>
            <a:r>
              <a:rPr lang="en-IE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https://www.edco.ie/teachers/macbeth-new-edition-2016.4890.html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(Accessed: November 27, 2022). </a:t>
            </a:r>
            <a:endParaRPr sz="2100"/>
          </a:p>
          <a:p>
            <a:pPr indent="-313690" lvl="0" marL="3429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Noto Sans Symbols"/>
              <a:buChar char="●"/>
            </a:pPr>
            <a:r>
              <a:rPr b="0" i="0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Nunan, D. and Carter, R. (2001) </a:t>
            </a:r>
            <a:r>
              <a:rPr b="0" i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Cambridge guide to teaching English to speakers of other languages</a:t>
            </a:r>
            <a:r>
              <a:rPr b="0" i="0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Cambridge University 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3690" lvl="0" marL="3429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Noto Sans Symbols"/>
              <a:buChar char="●"/>
            </a:pPr>
            <a:r>
              <a:rPr b="0" i="0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Vygotsky, L.S. and Cole, M. (1978) </a:t>
            </a:r>
            <a:r>
              <a:rPr b="0" i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 in society: Development of higher psychological processes</a:t>
            </a:r>
            <a:r>
              <a:rPr b="0" i="0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Harvard University 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1930" lvl="0" marL="3429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748ffbc2db_0_40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E" sz="4400">
                <a:latin typeface="Calibri"/>
                <a:ea typeface="Calibri"/>
                <a:cs typeface="Calibri"/>
                <a:sym typeface="Calibri"/>
              </a:rPr>
              <a:t>CERTIFICATES</a:t>
            </a:r>
            <a:br>
              <a:rPr lang="en-IE" sz="44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15" name="Google Shape;215;g2748ffbc2db_0_40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IE" sz="3000"/>
              <a:t>Thank you for your participation</a:t>
            </a:r>
            <a:endParaRPr sz="3000"/>
          </a:p>
        </p:txBody>
      </p:sp>
      <p:sp>
        <p:nvSpPr>
          <p:cNvPr id="216" name="Google Shape;216;g2748ffbc2db_0_40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48ffbc2db_0_81"/>
          <p:cNvSpPr txBox="1"/>
          <p:nvPr>
            <p:ph type="title"/>
          </p:nvPr>
        </p:nvSpPr>
        <p:spPr>
          <a:xfrm>
            <a:off x="457200" y="274649"/>
            <a:ext cx="82296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IE" sz="3600"/>
              <a:t>The MaMLiSE project</a:t>
            </a:r>
            <a:endParaRPr b="1" sz="3600"/>
          </a:p>
        </p:txBody>
      </p:sp>
      <p:sp>
        <p:nvSpPr>
          <p:cNvPr id="97" name="Google Shape;97;g2748ffbc2db_0_81"/>
          <p:cNvSpPr txBox="1"/>
          <p:nvPr>
            <p:ph idx="1" type="body"/>
          </p:nvPr>
        </p:nvSpPr>
        <p:spPr>
          <a:xfrm>
            <a:off x="457200" y="842975"/>
            <a:ext cx="8229600" cy="52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-IE" sz="2300">
                <a:highlight>
                  <a:srgbClr val="FFFFFF"/>
                </a:highlight>
              </a:rPr>
              <a:t>Majority and Minority Languages in School Environment</a:t>
            </a:r>
            <a:endParaRPr i="1" sz="2300">
              <a:highlight>
                <a:srgbClr val="FFFFFF"/>
              </a:highlight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en-IE" sz="2100">
                <a:highlight>
                  <a:schemeClr val="lt1"/>
                </a:highlight>
              </a:rPr>
              <a:t>an international project funded by Erasmus+ Programme under Action 2 – Strategic Partnerships, School Education; </a:t>
            </a:r>
            <a:endParaRPr sz="2100">
              <a:highlight>
                <a:schemeClr val="lt1"/>
              </a:highlight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en-IE" sz="2100">
                <a:highlight>
                  <a:schemeClr val="lt1"/>
                </a:highlight>
              </a:rPr>
              <a:t>running from 01.11.2020 to 31.07.2023;</a:t>
            </a:r>
            <a:endParaRPr sz="2100">
              <a:highlight>
                <a:schemeClr val="lt1"/>
              </a:highlight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en-IE" sz="2100">
                <a:highlight>
                  <a:schemeClr val="lt1"/>
                </a:highlight>
              </a:rPr>
              <a:t>main aim: supporting school teachers in delivering effective instruction in linguistically diverse classes. </a:t>
            </a:r>
            <a:r>
              <a:rPr lang="en-IE" sz="2100">
                <a:highlight>
                  <a:schemeClr val="lt1"/>
                </a:highlight>
              </a:rPr>
              <a:t>Although multilingualism has been present in EU schools for years, the range of in-service training courses and support materials on offer is still insufficient;</a:t>
            </a:r>
            <a:endParaRPr sz="2100">
              <a:highlight>
                <a:schemeClr val="lt1"/>
              </a:highlight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IE" sz="2100"/>
              <a:t>The project consortium has been able to prepare a book and materials on how to effectively support teachers and educational staff to teach successfully in linguistically diverse classes and to develop a whole-school inclusion policy, based on the premise that both newcomers and multilingual pupils who have lived in the country for a long time and were born there should be included.</a:t>
            </a:r>
            <a:endParaRPr sz="2100">
              <a:highlight>
                <a:srgbClr val="FFFFFF"/>
              </a:highlight>
            </a:endParaRPr>
          </a:p>
        </p:txBody>
      </p:sp>
      <p:sp>
        <p:nvSpPr>
          <p:cNvPr id="98" name="Google Shape;98;g2748ffbc2db_0_8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107504" y="260648"/>
            <a:ext cx="8928992" cy="1156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1" lang="en-IE" sz="3600"/>
              <a:t>Workshop 3 Overview and Outcomes </a:t>
            </a:r>
            <a:endParaRPr b="1" sz="3600"/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457200" y="1417638"/>
            <a:ext cx="8291264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-I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workshop </a:t>
            </a:r>
            <a:r>
              <a:rPr lang="en-IE" sz="2300">
                <a:solidFill>
                  <a:schemeClr val="dk1"/>
                </a:solidFill>
              </a:rPr>
              <a:t>seeks to:</a:t>
            </a:r>
            <a:endParaRPr sz="3100"/>
          </a:p>
          <a:p>
            <a:pPr indent="-190500" lvl="0" marL="34290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 sz="2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b="1" lang="en-IE" sz="2100">
                <a:solidFill>
                  <a:schemeClr val="dk1"/>
                </a:solidFill>
              </a:rPr>
              <a:t>explore </a:t>
            </a: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language-sensitive teaching in action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highlighting key related strategies that teachers can apply in different classroom contexts. </a:t>
            </a:r>
            <a:endParaRPr sz="2100">
              <a:solidFill>
                <a:schemeClr val="dk1"/>
              </a:solidFill>
            </a:endParaRPr>
          </a:p>
          <a:p>
            <a:pPr indent="-450850" lvl="0" marL="457200" rtl="0" algn="l">
              <a:lnSpc>
                <a:spcPct val="97000"/>
              </a:lnSpc>
              <a:spcBef>
                <a:spcPts val="1244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concrete examples 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how discipline specific subject, such as literature, geography and history, can be taught in a way that includes and facilitates the learning of children and young people from varying multilingual backgrounds. </a:t>
            </a:r>
            <a:endParaRPr sz="2100">
              <a:solidFill>
                <a:schemeClr val="dk1"/>
              </a:solidFill>
            </a:endParaRPr>
          </a:p>
          <a:p>
            <a:pPr indent="-450850" lvl="0" marL="457200" rtl="0" algn="l">
              <a:lnSpc>
                <a:spcPct val="97000"/>
              </a:lnSpc>
              <a:spcBef>
                <a:spcPts val="1244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how teachers can draw on the multilingual resources of learners to better </a:t>
            </a: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inclusive and supported learning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multilingual school environment for the benefit of all learners.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05" name="Google Shape;10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107504" y="260648"/>
            <a:ext cx="8928992" cy="963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1" lang="en-IE" sz="3600"/>
              <a:t>What is Language-Sensitive Teaching?</a:t>
            </a:r>
            <a:endParaRPr b="1" sz="3600"/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457200" y="1401098"/>
            <a:ext cx="8291264" cy="4725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b="1" lang="en-IE" sz="2400">
                <a:solidFill>
                  <a:srgbClr val="FF0000"/>
                </a:solidFill>
              </a:rPr>
              <a:t>Language-sensitive teaching: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en-IE" sz="2000">
                <a:solidFill>
                  <a:schemeClr val="dk1"/>
                </a:solidFill>
              </a:rPr>
              <a:t> </a:t>
            </a:r>
            <a:endParaRPr/>
          </a:p>
          <a:p>
            <a:pPr indent="-3365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draws on</a:t>
            </a:r>
            <a:r>
              <a:rPr b="0" i="0" lang="en-IE" sz="2100" u="none" strike="noStrike">
                <a:solidFill>
                  <a:schemeClr val="dk1"/>
                </a:solidFill>
              </a:rPr>
              <a:t> approach draws on an understand that multilingual pupils possess important </a:t>
            </a:r>
            <a:r>
              <a:rPr b="1" i="0" lang="en-IE" sz="2100" u="none" strike="noStrike">
                <a:solidFill>
                  <a:schemeClr val="dk1"/>
                </a:solidFill>
              </a:rPr>
              <a:t>linguistic reservoirs </a:t>
            </a:r>
            <a:r>
              <a:rPr b="0" i="0" lang="en-IE" sz="2100" u="none" strike="noStrike">
                <a:solidFill>
                  <a:schemeClr val="dk1"/>
                </a:solidFill>
              </a:rPr>
              <a:t>that should be utilized during instruction for more effective learning. </a:t>
            </a:r>
            <a:endParaRPr sz="2100">
              <a:solidFill>
                <a:schemeClr val="dk1"/>
              </a:solidFill>
            </a:endParaRPr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100" u="none" strike="noStrike">
              <a:solidFill>
                <a:schemeClr val="dk1"/>
              </a:solidFill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●"/>
            </a:pPr>
            <a:r>
              <a:rPr b="1" i="0" lang="en-IE" sz="2100" u="none" strike="noStrike">
                <a:solidFill>
                  <a:schemeClr val="dk1"/>
                </a:solidFill>
              </a:rPr>
              <a:t>promotes </a:t>
            </a:r>
            <a:r>
              <a:rPr i="0" lang="en-IE" sz="2100" u="none" strike="noStrike">
                <a:solidFill>
                  <a:schemeClr val="dk1"/>
                </a:solidFill>
              </a:rPr>
              <a:t>both the </a:t>
            </a:r>
            <a:r>
              <a:rPr b="1" i="0" lang="en-IE" sz="2100" u="none" strike="noStrike">
                <a:solidFill>
                  <a:schemeClr val="dk1"/>
                </a:solidFill>
              </a:rPr>
              <a:t>majorit</a:t>
            </a:r>
            <a:r>
              <a:rPr b="0" i="0" lang="en-IE" sz="2100" u="none" strike="noStrike">
                <a:solidFill>
                  <a:schemeClr val="dk1"/>
                </a:solidFill>
              </a:rPr>
              <a:t>y language of schooling, and </a:t>
            </a:r>
            <a:r>
              <a:rPr b="1" i="0" lang="en-IE" sz="2100" u="none" strike="noStrike">
                <a:solidFill>
                  <a:schemeClr val="dk1"/>
                </a:solidFill>
              </a:rPr>
              <a:t>minority and heritage languages </a:t>
            </a:r>
            <a:r>
              <a:rPr b="0" i="0" lang="en-IE" sz="2100" u="none" strike="noStrike">
                <a:solidFill>
                  <a:schemeClr val="dk1"/>
                </a:solidFill>
              </a:rPr>
              <a:t>where they exist, both in school and in the home environment.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2100" u="none" strike="noStrike">
              <a:solidFill>
                <a:schemeClr val="dk1"/>
              </a:solidFill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●"/>
            </a:pPr>
            <a:r>
              <a:rPr b="0" i="0" lang="en-IE" sz="2100" u="none" strike="noStrike">
                <a:solidFill>
                  <a:schemeClr val="dk1"/>
                </a:solidFill>
              </a:rPr>
              <a:t>supports </a:t>
            </a:r>
            <a:r>
              <a:rPr b="1" i="0" lang="en-IE" sz="2100" u="none" strike="noStrike">
                <a:solidFill>
                  <a:schemeClr val="dk1"/>
                </a:solidFill>
              </a:rPr>
              <a:t>good educational practice </a:t>
            </a:r>
            <a:r>
              <a:rPr b="0" i="0" lang="en-IE" sz="2100" u="none" strike="noStrike">
                <a:solidFill>
                  <a:schemeClr val="dk1"/>
                </a:solidFill>
              </a:rPr>
              <a:t>and values </a:t>
            </a:r>
            <a:r>
              <a:rPr b="1" i="0" lang="en-IE" sz="2100" u="none" strike="noStrike">
                <a:solidFill>
                  <a:schemeClr val="dk1"/>
                </a:solidFill>
              </a:rPr>
              <a:t>inclusivity and diversity</a:t>
            </a:r>
            <a:r>
              <a:rPr b="0" i="0" lang="en-IE" sz="2100" u="none" strike="noStrike">
                <a:solidFill>
                  <a:schemeClr val="dk1"/>
                </a:solidFill>
              </a:rPr>
              <a:t>. 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12" name="Google Shape;11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457200" y="274638"/>
            <a:ext cx="8229600" cy="72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en-IE" sz="3600"/>
              <a:t>What is Scaffolding? </a:t>
            </a:r>
            <a:endParaRPr sz="3600"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457200" y="1284902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Socio-cultural theorists view language and language learning in social terms, as suggested by the </a:t>
            </a:r>
            <a:r>
              <a:rPr b="1" lang="en-IE" sz="2100">
                <a:solidFill>
                  <a:schemeClr val="dk1"/>
                </a:solidFill>
              </a:rPr>
              <a:t>Vygotskyan Educational Theory </a:t>
            </a:r>
            <a:r>
              <a:rPr lang="en-IE" sz="2100">
                <a:solidFill>
                  <a:schemeClr val="dk1"/>
                </a:solidFill>
              </a:rPr>
              <a:t>(1978).</a:t>
            </a:r>
            <a:endParaRPr sz="2100"/>
          </a:p>
          <a:p>
            <a:pPr indent="-215900" lvl="0" marL="469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The role of the more competent “knower” who scaffolds the learning process through “supportive dialogue“, known as </a:t>
            </a:r>
            <a:r>
              <a:rPr b="1" i="1" lang="en-IE" sz="2100">
                <a:solidFill>
                  <a:schemeClr val="dk1"/>
                </a:solidFill>
              </a:rPr>
              <a:t>scaffolding.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b="1" i="1" lang="en-IE" sz="2100">
                <a:solidFill>
                  <a:schemeClr val="dk1"/>
                </a:solidFill>
              </a:rPr>
              <a:t>Scaffolding</a:t>
            </a:r>
            <a:r>
              <a:rPr b="1" lang="en-IE" sz="2100">
                <a:solidFill>
                  <a:schemeClr val="dk1"/>
                </a:solidFill>
              </a:rPr>
              <a:t> </a:t>
            </a:r>
            <a:r>
              <a:rPr lang="en-IE" sz="2100">
                <a:solidFill>
                  <a:schemeClr val="dk1"/>
                </a:solidFill>
              </a:rPr>
              <a:t>gives minority language learners support to enable them to perform tasks and construct meaning which may be at the time beyond their capability (Carter and Nunan 2001).</a:t>
            </a:r>
            <a:endParaRPr sz="2100"/>
          </a:p>
        </p:txBody>
      </p:sp>
      <p:sp>
        <p:nvSpPr>
          <p:cNvPr id="120" name="Google Shape;12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457200" y="274638"/>
            <a:ext cx="8229600" cy="72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en-IE" sz="3800"/>
              <a:t>Scaffolding Strategies </a:t>
            </a:r>
            <a:endParaRPr b="1" sz="3800"/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280925" y="1002900"/>
            <a:ext cx="8769000" cy="51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>
                <a:solidFill>
                  <a:schemeClr val="dk1"/>
                </a:solidFill>
              </a:rPr>
              <a:t>How can teachers use scaffolding strategies in mainstream classrooms?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28" name="Google Shape;12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58350"/>
            <a:ext cx="8592625" cy="47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457200" y="274638"/>
            <a:ext cx="8229600" cy="69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b="1" lang="en-IE" sz="3600"/>
              <a:t>Scaffolding Strategies for all Classrooms</a:t>
            </a:r>
            <a:r>
              <a:rPr b="1" lang="en-IE" sz="3600">
                <a:solidFill>
                  <a:srgbClr val="0070C0"/>
                </a:solidFill>
              </a:rPr>
              <a:t> </a:t>
            </a:r>
            <a:endParaRPr b="1" sz="3600"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251520" y="1342104"/>
            <a:ext cx="4244280" cy="47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46"/>
              <a:buNone/>
            </a:pPr>
            <a:r>
              <a:rPr b="1" lang="en-IE" sz="2400">
                <a:solidFill>
                  <a:srgbClr val="FF0000"/>
                </a:solidFill>
              </a:rPr>
              <a:t>Pre-Teaching Vocabulary and Activating Schemata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46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946"/>
              <a:buNone/>
            </a:pPr>
            <a:r>
              <a:rPr b="1" lang="en-IE" sz="2300">
                <a:solidFill>
                  <a:schemeClr val="dk1"/>
                </a:solidFill>
              </a:rPr>
              <a:t>Teacher Considerations:</a:t>
            </a:r>
            <a:endParaRPr b="1" sz="23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IE" sz="2100">
                <a:solidFill>
                  <a:schemeClr val="dk1"/>
                </a:solidFill>
              </a:rPr>
              <a:t>What do the learners already know about the topic?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IE" sz="2100">
                <a:solidFill>
                  <a:schemeClr val="dk1"/>
                </a:solidFill>
              </a:rPr>
              <a:t>What do the learners now need to know to support their learning?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946"/>
              <a:buNone/>
            </a:pPr>
            <a:r>
              <a:rPr b="1" lang="en-IE" sz="2300">
                <a:solidFill>
                  <a:schemeClr val="dk1"/>
                </a:solidFill>
              </a:rPr>
              <a:t>Teacher Strategies:</a:t>
            </a:r>
            <a:endParaRPr sz="23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Pre-teach vocabulary required for the task.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Encourage peer-teaching whereby more able learners help peers. 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descr="Home Schooling Support: Top 8 Benefits! | Superprof" id="137" name="Google Shape;137;p7"/>
          <p:cNvPicPr preferRelativeResize="0"/>
          <p:nvPr/>
        </p:nvPicPr>
        <p:blipFill rotWithShape="1">
          <a:blip r:embed="rId3">
            <a:alphaModFix/>
          </a:blip>
          <a:srcRect b="-1" l="17496" r="22941" t="0"/>
          <a:stretch/>
        </p:blipFill>
        <p:spPr>
          <a:xfrm>
            <a:off x="4572000" y="1401890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529"/>
              </a:srgbClr>
            </a:outerShdw>
          </a:effectLst>
        </p:spPr>
      </p:pic>
      <p:sp>
        <p:nvSpPr>
          <p:cNvPr id="138" name="Google Shape;13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162575" y="274650"/>
            <a:ext cx="89124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b="1" lang="en-IE" sz="3600"/>
              <a:t>Examples of Scaffolding Strategies in Practice</a:t>
            </a:r>
            <a:endParaRPr b="1" sz="3600"/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457200" y="1362120"/>
            <a:ext cx="4582500" cy="4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b="1" lang="en-IE" sz="2400">
                <a:solidFill>
                  <a:srgbClr val="FF0000"/>
                </a:solidFill>
              </a:rPr>
              <a:t>Predicting, Articulating and Reinforcing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b="1" lang="en-I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Considerations: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visual support and context to facilitate the learning process. 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prompts and cues and noticing strategies (explicitly direct them to key words or pictures).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b="1" lang="en-I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Strategies: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interaction and social learning in any language learners know (e.g., learners from Syria being allowed to explore and exchange ideas in their L1)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46" name="Google Shape;14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5869089" y="5574993"/>
            <a:ext cx="2036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E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(Murray, 2016)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7813" y="1193388"/>
            <a:ext cx="3718626" cy="4587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457200" y="274638"/>
            <a:ext cx="8229600" cy="654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b="1" lang="en-IE" sz="3600"/>
              <a:t>Scaffolding Strategies for all Classrooms </a:t>
            </a:r>
            <a:endParaRPr b="1" sz="3600"/>
          </a:p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265471" y="1091382"/>
            <a:ext cx="4306529" cy="5034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b="1" lang="en-IE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Noticing Strategies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b="1" lang="en-I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Considerations: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explicit attention to key language items required for comprehension and use targeted repetition of key language items.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opportunity for learners to explore and differentiate between key language items.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b="1" lang="en-I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Strategies: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Corrective feedback to the class.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56" name="Google Shape;15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57" name="Google Shape;1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8300" y="2013127"/>
            <a:ext cx="4485700" cy="3266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2020-11-13T16:44:01Z</dcterms:created>
  <dc:creator>Michelle Daly</dc:creator>
</cp:coreProperties>
</file>