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j+++tYYryABfps9TB826AtSllM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I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6dbe6a1ae9_0_82:notes"/>
          <p:cNvSpPr txBox="1"/>
          <p:nvPr>
            <p:ph idx="1" type="body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86" name="Google Shape;86;g26dbe6a1ae9_0_82:notes"/>
          <p:cNvSpPr/>
          <p:nvPr>
            <p:ph idx="2" type="sldImg"/>
          </p:nvPr>
        </p:nvSpPr>
        <p:spPr>
          <a:xfrm>
            <a:off x="960888" y="686475"/>
            <a:ext cx="4936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97c3f5dc81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197c3f5dc8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g197c3f5dc81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6dbe6a1ae9_0_245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g26dbe6a1ae9_0_245:notes"/>
          <p:cNvSpPr/>
          <p:nvPr>
            <p:ph idx="2" type="sldImg"/>
          </p:nvPr>
        </p:nvSpPr>
        <p:spPr>
          <a:xfrm>
            <a:off x="995363" y="768350"/>
            <a:ext cx="51132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6dbe6a1ae9_0_407:notes"/>
          <p:cNvSpPr txBox="1"/>
          <p:nvPr>
            <p:ph idx="1" type="body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324" name="Google Shape;324;g26dbe6a1ae9_0_407:notes"/>
          <p:cNvSpPr/>
          <p:nvPr>
            <p:ph idx="2" type="sldImg"/>
          </p:nvPr>
        </p:nvSpPr>
        <p:spPr>
          <a:xfrm>
            <a:off x="960888" y="686475"/>
            <a:ext cx="49362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/>
              <a:t>Menti</a:t>
            </a:r>
            <a:endParaRPr/>
          </a:p>
        </p:txBody>
      </p:sp>
      <p:sp>
        <p:nvSpPr>
          <p:cNvPr id="121" name="Google Shape;121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1d40d5dcf8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21d40d5dcf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/>
              <a:t>Menti</a:t>
            </a:r>
            <a:endParaRPr/>
          </a:p>
        </p:txBody>
      </p:sp>
      <p:sp>
        <p:nvSpPr>
          <p:cNvPr id="130" name="Google Shape;130;g21d40d5dcf8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youtube.com/watch?v=KquYBc11FP0" TargetMode="External"/><Relationship Id="rId4" Type="http://schemas.openxmlformats.org/officeDocument/2006/relationships/hyperlink" Target="https://www.un.org/development/desa/disabilities/convention-on-the-rights-of-persons-with-disabilities/article-24-education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forms.gle/ww2frVVmi2JxHPXy6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un.org/development/desa/disabilities/convention-on-the-rights-of-persons-with-disabilities/article-24-education.html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Mlise-nagłówek-eng.jpg" id="88" name="Google Shape;88;g26dbe6a1ae9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24"/>
            <a:ext cx="9136763" cy="181780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6dbe6a1ae9_0_82"/>
          <p:cNvSpPr txBox="1"/>
          <p:nvPr>
            <p:ph type="ctrTitle"/>
          </p:nvPr>
        </p:nvSpPr>
        <p:spPr>
          <a:xfrm>
            <a:off x="685800" y="2130425"/>
            <a:ext cx="7772400" cy="16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65"/>
              <a:buFont typeface="Arial"/>
              <a:buNone/>
            </a:pPr>
            <a:r>
              <a:rPr b="1" lang="en-IE" sz="3300"/>
              <a:t>I</a:t>
            </a:r>
            <a:r>
              <a:rPr b="1" lang="en-IE" sz="3200"/>
              <a:t>ntroduction to Language-Sensitive Teaching </a:t>
            </a:r>
            <a:endParaRPr b="1" sz="3200"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765"/>
              <a:buFont typeface="Arial"/>
              <a:buNone/>
            </a:pPr>
            <a:r>
              <a:rPr b="1" lang="en-IE" sz="3200"/>
              <a:t>in the Humanities - </a:t>
            </a:r>
            <a:endParaRPr b="1" sz="3200"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765"/>
              <a:buFont typeface="Arial"/>
              <a:buNone/>
            </a:pPr>
            <a:r>
              <a:rPr b="1" lang="en-IE" sz="3200"/>
              <a:t>Principles for Good Practice</a:t>
            </a:r>
            <a:endParaRPr b="1" sz="3100">
              <a:solidFill>
                <a:srgbClr val="000000"/>
              </a:solidFill>
            </a:endParaRPr>
          </a:p>
        </p:txBody>
      </p:sp>
      <p:sp>
        <p:nvSpPr>
          <p:cNvPr id="90" name="Google Shape;90;g26dbe6a1ae9_0_8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b="1" lang="en-IE" sz="3200">
                <a:latin typeface="Calibri"/>
                <a:ea typeface="Calibri"/>
                <a:cs typeface="Calibri"/>
                <a:sym typeface="Calibri"/>
              </a:rPr>
              <a:t>Workshop </a:t>
            </a:r>
            <a:r>
              <a:rPr b="1" lang="en-IE"/>
              <a:t>2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IE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IO2 © 2023 by MaMLiSE is licensed under CC BY-NC-ND 4.0</a:t>
            </a:r>
            <a:endParaRPr b="1" sz="3100"/>
          </a:p>
        </p:txBody>
      </p:sp>
      <p:pic>
        <p:nvPicPr>
          <p:cNvPr descr="MaMlise-stopka.jpg" id="91" name="Google Shape;91;g26dbe6a1ae9_0_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783416"/>
            <a:ext cx="9143998" cy="117618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6dbe6a1ae9_0_8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"/>
          <p:cNvSpPr txBox="1"/>
          <p:nvPr>
            <p:ph type="title"/>
          </p:nvPr>
        </p:nvSpPr>
        <p:spPr>
          <a:xfrm>
            <a:off x="309900" y="259875"/>
            <a:ext cx="8524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960"/>
              <a:buFont typeface="Calibri"/>
              <a:buNone/>
            </a:pPr>
            <a:r>
              <a:rPr b="1" lang="en-IE" sz="3600"/>
              <a:t>Principle 2: Learner-Centredness / Diversity</a:t>
            </a:r>
            <a:r>
              <a:rPr b="1" lang="en-IE" sz="3600">
                <a:solidFill>
                  <a:schemeClr val="accent1"/>
                </a:solidFill>
              </a:rPr>
              <a:t> </a:t>
            </a:r>
            <a:endParaRPr b="1" sz="3600">
              <a:solidFill>
                <a:schemeClr val="accent1"/>
              </a:solidFill>
            </a:endParaRPr>
          </a:p>
        </p:txBody>
      </p:sp>
      <p:sp>
        <p:nvSpPr>
          <p:cNvPr id="226" name="Google Shape;226;p8"/>
          <p:cNvSpPr txBox="1"/>
          <p:nvPr>
            <p:ph idx="1" type="body"/>
          </p:nvPr>
        </p:nvSpPr>
        <p:spPr>
          <a:xfrm>
            <a:off x="432618" y="1365813"/>
            <a:ext cx="404384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8540"/>
              <a:buNone/>
            </a:pPr>
            <a:r>
              <a:rPr b="1" lang="en-IE" sz="2752">
                <a:solidFill>
                  <a:srgbClr val="FF0000"/>
                </a:solidFill>
              </a:rPr>
              <a:t>Thinking about your learners </a:t>
            </a:r>
            <a:endParaRPr sz="2752"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8107"/>
              <a:buNone/>
            </a:pPr>
            <a:r>
              <a:t/>
            </a:r>
            <a:endParaRPr b="1" sz="200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indent="-342955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961"/>
              <a:buFont typeface="Noto Sans Symbols"/>
              <a:buChar char="●"/>
            </a:pPr>
            <a:r>
              <a:rPr lang="en-IE" sz="234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Learner-centredness refers to the</a:t>
            </a:r>
            <a:r>
              <a:rPr b="1" i="0" lang="en-IE" sz="234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-IE" sz="234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of teaching and learning which places the </a:t>
            </a:r>
            <a:r>
              <a:rPr b="1" i="0" lang="en-IE" sz="234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learners </a:t>
            </a:r>
            <a:r>
              <a:rPr b="1" lang="en-IE" sz="234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b="1" i="0" lang="en-IE" sz="234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center</a:t>
            </a:r>
            <a:r>
              <a:rPr i="0" lang="en-IE" sz="234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IE" sz="234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active agents</a:t>
            </a:r>
            <a:r>
              <a:rPr i="0" lang="en-IE" sz="234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3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83089"/>
              <a:buFont typeface="Noto Sans Symbols"/>
              <a:buNone/>
            </a:pPr>
            <a:r>
              <a:t/>
            </a:r>
            <a:endParaRPr sz="2341">
              <a:solidFill>
                <a:schemeClr val="dk1"/>
              </a:solidFill>
            </a:endParaRPr>
          </a:p>
          <a:p>
            <a:pPr indent="-342955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961"/>
              <a:buFont typeface="Noto Sans Symbols"/>
              <a:buChar char="●"/>
            </a:pPr>
            <a:r>
              <a:rPr lang="en-IE" sz="2341">
                <a:solidFill>
                  <a:schemeClr val="dk1"/>
                </a:solidFill>
              </a:rPr>
              <a:t>Learners </a:t>
            </a:r>
            <a:r>
              <a:rPr b="1" lang="en-IE" sz="2341">
                <a:solidFill>
                  <a:schemeClr val="dk1"/>
                </a:solidFill>
              </a:rPr>
              <a:t>differ</a:t>
            </a:r>
            <a:r>
              <a:rPr lang="en-IE" sz="2341">
                <a:solidFill>
                  <a:schemeClr val="dk1"/>
                </a:solidFill>
              </a:rPr>
              <a:t> in many ways, for example, in languages, cultures, language proficiency level, prior experiences, aptitude, motivation, learner styles and strategies, maturity, needs and interests.</a:t>
            </a:r>
            <a:endParaRPr sz="2341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ct val="140714"/>
              <a:buNone/>
            </a:pPr>
            <a:r>
              <a:t/>
            </a:r>
            <a:endParaRPr sz="2341"/>
          </a:p>
          <a:p>
            <a:pPr indent="-342955" lvl="0" marL="3429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961"/>
              <a:buFont typeface="Noto Sans Symbols"/>
              <a:buChar char="●"/>
            </a:pPr>
            <a:r>
              <a:rPr lang="en-IE" sz="2341">
                <a:solidFill>
                  <a:schemeClr val="dk1"/>
                </a:solidFill>
              </a:rPr>
              <a:t>What </a:t>
            </a:r>
            <a:r>
              <a:rPr b="1" lang="en-IE" sz="2341">
                <a:solidFill>
                  <a:schemeClr val="dk1"/>
                </a:solidFill>
              </a:rPr>
              <a:t>strategies</a:t>
            </a:r>
            <a:r>
              <a:rPr lang="en-IE" sz="2341">
                <a:solidFill>
                  <a:schemeClr val="dk1"/>
                </a:solidFill>
              </a:rPr>
              <a:t> can teachers develop/implement to foster learner-centredness in the classroom?</a:t>
            </a:r>
            <a:r>
              <a:rPr i="1" lang="en-IE" sz="2341">
                <a:solidFill>
                  <a:schemeClr val="dk1"/>
                </a:solidFill>
              </a:rPr>
              <a:t> </a:t>
            </a:r>
            <a:r>
              <a:rPr b="1" i="1" lang="en-IE" sz="234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(see 02_W_02_WS)</a:t>
            </a:r>
            <a:endParaRPr i="1" sz="3241"/>
          </a:p>
        </p:txBody>
      </p:sp>
      <p:pic>
        <p:nvPicPr>
          <p:cNvPr descr="Chapter 11 – Education – Intercultural Communication for the Community  College (Second Edition)" id="227" name="Google Shape;227;p8"/>
          <p:cNvPicPr preferRelativeResize="0"/>
          <p:nvPr/>
        </p:nvPicPr>
        <p:blipFill rotWithShape="1">
          <a:blip r:embed="rId3">
            <a:alphaModFix/>
          </a:blip>
          <a:srcRect b="1" l="22179" r="33205" t="0"/>
          <a:stretch/>
        </p:blipFill>
        <p:spPr>
          <a:xfrm>
            <a:off x="4572000" y="1365813"/>
            <a:ext cx="4038600" cy="452596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529"/>
              </a:srgbClr>
            </a:outerShdw>
          </a:effectLst>
        </p:spPr>
      </p:pic>
      <p:sp>
        <p:nvSpPr>
          <p:cNvPr id="228" name="Google Shape;22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/>
          <p:nvPr>
            <p:ph type="title"/>
          </p:nvPr>
        </p:nvSpPr>
        <p:spPr>
          <a:xfrm>
            <a:off x="251520" y="241454"/>
            <a:ext cx="8435280" cy="634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Calibri"/>
              <a:buNone/>
            </a:pPr>
            <a:r>
              <a:rPr b="1" lang="en-IE" sz="3600"/>
              <a:t>Principle 3: Scaffolding </a:t>
            </a:r>
            <a:endParaRPr b="1" sz="3600"/>
          </a:p>
        </p:txBody>
      </p:sp>
      <p:sp>
        <p:nvSpPr>
          <p:cNvPr id="236" name="Google Shape;236;p9"/>
          <p:cNvSpPr txBox="1"/>
          <p:nvPr>
            <p:ph idx="1" type="body"/>
          </p:nvPr>
        </p:nvSpPr>
        <p:spPr>
          <a:xfrm>
            <a:off x="251520" y="1115044"/>
            <a:ext cx="4099200" cy="5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b="1" lang="en-IE" sz="2300">
                <a:solidFill>
                  <a:srgbClr val="FF0000"/>
                </a:solidFill>
              </a:rPr>
              <a:t>What is scaffolding?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t/>
            </a:r>
            <a:endParaRPr b="1" sz="1000">
              <a:solidFill>
                <a:srgbClr val="FF0000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IE" sz="2000">
                <a:solidFill>
                  <a:schemeClr val="dk1"/>
                </a:solidFill>
              </a:rPr>
              <a:t>Scaffolding </a:t>
            </a:r>
            <a:r>
              <a:rPr lang="en-IE" sz="2000">
                <a:solidFill>
                  <a:schemeClr val="dk1"/>
                </a:solidFill>
              </a:rPr>
              <a:t>is a </a:t>
            </a:r>
            <a:r>
              <a:rPr b="1" lang="en-IE" sz="2000">
                <a:solidFill>
                  <a:schemeClr val="dk1"/>
                </a:solidFill>
              </a:rPr>
              <a:t>support</a:t>
            </a:r>
            <a:r>
              <a:rPr lang="en-IE" sz="2000">
                <a:solidFill>
                  <a:schemeClr val="dk1"/>
                </a:solidFill>
              </a:rPr>
              <a:t> given to  learners by teachers or peers to enable them to perform tasks and construct meaning which may be at the time beyond their capability (Carter and Nunan 2001).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lang="en-IE" sz="2000"/>
              <a:t>What are</a:t>
            </a:r>
            <a:r>
              <a:rPr lang="en-IE" sz="2000">
                <a:solidFill>
                  <a:schemeClr val="dk1"/>
                </a:solidFill>
              </a:rPr>
              <a:t> the various </a:t>
            </a:r>
            <a:r>
              <a:rPr b="1" lang="en-IE" sz="2000">
                <a:solidFill>
                  <a:schemeClr val="dk1"/>
                </a:solidFill>
              </a:rPr>
              <a:t>strategies</a:t>
            </a:r>
            <a:r>
              <a:rPr lang="en-IE" sz="2000">
                <a:solidFill>
                  <a:schemeClr val="dk1"/>
                </a:solidFill>
              </a:rPr>
              <a:t> that teachers can use in order to support the learning process and add some of your own.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IE" sz="2000">
                <a:solidFill>
                  <a:schemeClr val="dk1"/>
                </a:solidFill>
              </a:rPr>
              <a:t>Brainstorm ways in which </a:t>
            </a:r>
            <a:r>
              <a:rPr b="1" lang="en-IE" sz="2000">
                <a:solidFill>
                  <a:schemeClr val="dk1"/>
                </a:solidFill>
              </a:rPr>
              <a:t>peer scaffolding</a:t>
            </a:r>
            <a:r>
              <a:rPr lang="en-IE" sz="2000">
                <a:solidFill>
                  <a:schemeClr val="dk1"/>
                </a:solidFill>
              </a:rPr>
              <a:t> can be promoted.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37" name="Google Shape;23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38" name="Google Shape;2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5400" y="995262"/>
            <a:ext cx="8592625" cy="52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 txBox="1"/>
          <p:nvPr>
            <p:ph type="title"/>
          </p:nvPr>
        </p:nvSpPr>
        <p:spPr>
          <a:xfrm>
            <a:off x="457200" y="227013"/>
            <a:ext cx="8229600" cy="73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Calibri"/>
              <a:buNone/>
            </a:pPr>
            <a:r>
              <a:rPr b="1" lang="en-IE" sz="3600"/>
              <a:t>Dialogic Learning as a Scaffolding Strategy</a:t>
            </a:r>
            <a:r>
              <a:rPr b="1" lang="en-IE" sz="3600">
                <a:solidFill>
                  <a:schemeClr val="accent1"/>
                </a:solidFill>
              </a:rPr>
              <a:t> </a:t>
            </a:r>
            <a:endParaRPr b="1" sz="3600">
              <a:solidFill>
                <a:schemeClr val="accent1"/>
              </a:solidFill>
            </a:endParaRPr>
          </a:p>
        </p:txBody>
      </p:sp>
      <p:sp>
        <p:nvSpPr>
          <p:cNvPr id="246" name="Google Shape;246;p10"/>
          <p:cNvSpPr txBox="1"/>
          <p:nvPr>
            <p:ph idx="1" type="body"/>
          </p:nvPr>
        </p:nvSpPr>
        <p:spPr>
          <a:xfrm>
            <a:off x="457199" y="137001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95"/>
              <a:buNone/>
            </a:pPr>
            <a:r>
              <a:rPr b="1" lang="en-IE" sz="2300">
                <a:solidFill>
                  <a:srgbClr val="FF0000"/>
                </a:solidFill>
              </a:rPr>
              <a:t>What is Dialogic Learning?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95"/>
              <a:buNone/>
            </a:pPr>
            <a:r>
              <a:t/>
            </a:r>
            <a:endParaRPr sz="2100">
              <a:highlight>
                <a:srgbClr val="FFFF00"/>
              </a:highlight>
            </a:endParaRPr>
          </a:p>
          <a:p>
            <a:pPr indent="-32385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b="0" i="0" lang="en-IE" sz="2100">
                <a:solidFill>
                  <a:schemeClr val="dk1"/>
                </a:solidFill>
              </a:rPr>
              <a:t>Dialogic learning is learning that takes place through dialogue</a:t>
            </a:r>
            <a:r>
              <a:rPr lang="en-IE" sz="2100">
                <a:solidFill>
                  <a:schemeClr val="dk1"/>
                </a:solidFill>
              </a:rPr>
              <a:t> </a:t>
            </a:r>
            <a:r>
              <a:rPr b="1" lang="en-IE" sz="2100">
                <a:solidFill>
                  <a:schemeClr val="dk1"/>
                </a:solidFill>
              </a:rPr>
              <a:t>between teachers and learners or between peers</a:t>
            </a:r>
            <a:r>
              <a:rPr lang="en-IE" sz="2100">
                <a:solidFill>
                  <a:schemeClr val="dk1"/>
                </a:solidFill>
              </a:rPr>
              <a:t>.</a:t>
            </a:r>
            <a:endParaRPr sz="2100">
              <a:solidFill>
                <a:schemeClr val="dk1"/>
              </a:solidFill>
            </a:endParaRPr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95"/>
              <a:buFont typeface="Noto Sans Symbols"/>
              <a:buNone/>
            </a:pPr>
            <a:r>
              <a:t/>
            </a:r>
            <a:endParaRPr b="0" i="0" sz="2100">
              <a:solidFill>
                <a:schemeClr val="dk1"/>
              </a:solidFill>
            </a:endParaRPr>
          </a:p>
          <a:p>
            <a:pPr indent="-32385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IE" sz="2100">
                <a:solidFill>
                  <a:schemeClr val="dk1"/>
                </a:solidFill>
              </a:rPr>
              <a:t>Learning is a </a:t>
            </a:r>
            <a:r>
              <a:rPr b="1" lang="en-IE" sz="2100">
                <a:solidFill>
                  <a:schemeClr val="dk1"/>
                </a:solidFill>
              </a:rPr>
              <a:t>social process</a:t>
            </a:r>
            <a:r>
              <a:rPr lang="en-IE" sz="2100">
                <a:solidFill>
                  <a:schemeClr val="dk1"/>
                </a:solidFill>
              </a:rPr>
              <a:t>. 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100"/>
          </a:p>
          <a:p>
            <a:pPr indent="-32385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IE" sz="2100">
                <a:solidFill>
                  <a:schemeClr val="dk1"/>
                </a:solidFill>
              </a:rPr>
              <a:t>How can teachers </a:t>
            </a:r>
            <a:r>
              <a:rPr b="1" lang="en-IE" sz="2100">
                <a:solidFill>
                  <a:schemeClr val="dk1"/>
                </a:solidFill>
              </a:rPr>
              <a:t>best support learners </a:t>
            </a:r>
            <a:r>
              <a:rPr lang="en-IE" sz="2100">
                <a:solidFill>
                  <a:schemeClr val="dk1"/>
                </a:solidFill>
              </a:rPr>
              <a:t>through their own teacher talk? </a:t>
            </a:r>
            <a:r>
              <a:rPr b="1" lang="en-IE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(see 02_W_03_WS)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descr="A group of people sitting at a table looking at papers&#10;&#10;Description automatically generated with medium confidence" id="247" name="Google Shape;247;p10"/>
          <p:cNvPicPr preferRelativeResize="0"/>
          <p:nvPr/>
        </p:nvPicPr>
        <p:blipFill rotWithShape="1">
          <a:blip r:embed="rId3">
            <a:alphaModFix/>
          </a:blip>
          <a:srcRect b="-1" l="22364" r="18073" t="0"/>
          <a:stretch/>
        </p:blipFill>
        <p:spPr>
          <a:xfrm>
            <a:off x="4648202" y="1370013"/>
            <a:ext cx="4038600" cy="452596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921"/>
              </a:srgbClr>
            </a:outerShdw>
          </a:effectLst>
        </p:spPr>
      </p:pic>
      <p:sp>
        <p:nvSpPr>
          <p:cNvPr id="248" name="Google Shape;248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1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 txBox="1"/>
          <p:nvPr>
            <p:ph type="title"/>
          </p:nvPr>
        </p:nvSpPr>
        <p:spPr>
          <a:xfrm>
            <a:off x="251520" y="274638"/>
            <a:ext cx="8640960" cy="801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Calibri"/>
              <a:buNone/>
            </a:pPr>
            <a:r>
              <a:rPr b="1" lang="en-IE" sz="3100"/>
              <a:t>Principle 4: Language Aware / Friendly Classrooms</a:t>
            </a:r>
            <a:endParaRPr b="1" sz="3100"/>
          </a:p>
        </p:txBody>
      </p:sp>
      <p:sp>
        <p:nvSpPr>
          <p:cNvPr id="256" name="Google Shape;256;p11"/>
          <p:cNvSpPr txBox="1"/>
          <p:nvPr>
            <p:ph idx="1" type="body"/>
          </p:nvPr>
        </p:nvSpPr>
        <p:spPr>
          <a:xfrm>
            <a:off x="332238" y="1246884"/>
            <a:ext cx="3789895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b="1" lang="en-IE" sz="2300">
                <a:solidFill>
                  <a:srgbClr val="FF0000"/>
                </a:solidFill>
              </a:rPr>
              <a:t>Language Aware Teachers for Effective Scaffolding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b="1" lang="en-IE" sz="2100">
                <a:solidFill>
                  <a:schemeClr val="dk1"/>
                </a:solidFill>
              </a:rPr>
              <a:t>Teachers Considerations:</a:t>
            </a:r>
            <a:endParaRPr sz="21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IE" sz="2100">
                <a:solidFill>
                  <a:schemeClr val="dk1"/>
                </a:solidFill>
              </a:rPr>
              <a:t>Know the language level of each learner. </a:t>
            </a:r>
            <a:endParaRPr sz="21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IE" sz="2100">
                <a:solidFill>
                  <a:schemeClr val="dk1"/>
                </a:solidFill>
              </a:rPr>
              <a:t>Adapt and accommodate for each learner level. </a:t>
            </a:r>
            <a:endParaRPr sz="21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IE" sz="2100">
                <a:solidFill>
                  <a:schemeClr val="dk1"/>
                </a:solidFill>
              </a:rPr>
              <a:t>Set differentiated tasks for each language level learner.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IE" sz="2100">
                <a:solidFill>
                  <a:schemeClr val="dk1"/>
                </a:solidFill>
              </a:rPr>
              <a:t>Teacher Strategies:</a:t>
            </a:r>
            <a:endParaRPr sz="21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IE" sz="2100"/>
              <a:t>P</a:t>
            </a:r>
            <a:r>
              <a:rPr lang="en-IE" sz="2100">
                <a:solidFill>
                  <a:schemeClr val="dk1"/>
                </a:solidFill>
              </a:rPr>
              <a:t>lan differentiated lessons.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100"/>
          </a:p>
        </p:txBody>
      </p:sp>
      <p:sp>
        <p:nvSpPr>
          <p:cNvPr id="257" name="Google Shape;25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58" name="Google Shape;258;p11" title="CEFR and Language Assessmen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2851" y="2212258"/>
            <a:ext cx="4794591" cy="270894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1"/>
          <p:cNvSpPr txBox="1"/>
          <p:nvPr/>
        </p:nvSpPr>
        <p:spPr>
          <a:xfrm>
            <a:off x="5021868" y="5038611"/>
            <a:ext cx="3318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E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(British Council, 2017)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"/>
          <p:cNvSpPr txBox="1"/>
          <p:nvPr>
            <p:ph type="title"/>
          </p:nvPr>
        </p:nvSpPr>
        <p:spPr>
          <a:xfrm>
            <a:off x="0" y="262074"/>
            <a:ext cx="9046773" cy="71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Calibri"/>
              <a:buNone/>
            </a:pPr>
            <a:r>
              <a:rPr b="1" lang="en-IE" sz="3600"/>
              <a:t>Fostering Language Friendly Classrooms</a:t>
            </a:r>
            <a:endParaRPr b="1" sz="3600"/>
          </a:p>
        </p:txBody>
      </p:sp>
      <p:sp>
        <p:nvSpPr>
          <p:cNvPr id="267" name="Google Shape;267;p12"/>
          <p:cNvSpPr txBox="1"/>
          <p:nvPr>
            <p:ph idx="1" type="body"/>
          </p:nvPr>
        </p:nvSpPr>
        <p:spPr>
          <a:xfrm>
            <a:off x="236475" y="1271025"/>
            <a:ext cx="4665000" cy="49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1632"/>
              <a:buNone/>
            </a:pPr>
            <a:r>
              <a:rPr b="1" lang="en-IE" sz="2450">
                <a:solidFill>
                  <a:srgbClr val="FF0000"/>
                </a:solidFill>
              </a:rPr>
              <a:t>Value all Languages in the Classroom</a:t>
            </a:r>
            <a:endParaRPr b="1" sz="2450"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ct val="88888"/>
              <a:buNone/>
            </a:pPr>
            <a:r>
              <a:rPr b="1" lang="en-IE" sz="2250">
                <a:solidFill>
                  <a:schemeClr val="dk1"/>
                </a:solidFill>
              </a:rPr>
              <a:t>Teachers Considerations:</a:t>
            </a:r>
            <a:endParaRPr sz="2250">
              <a:solidFill>
                <a:schemeClr val="dk1"/>
              </a:solidFill>
            </a:endParaRPr>
          </a:p>
          <a:p>
            <a:pPr indent="-342915" lvl="0" marL="3429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lang="en-IE" sz="2250">
                <a:solidFill>
                  <a:schemeClr val="dk1"/>
                </a:solidFill>
              </a:rPr>
              <a:t>Identity the </a:t>
            </a:r>
            <a:r>
              <a:rPr b="1" lang="en-IE" sz="2250">
                <a:solidFill>
                  <a:schemeClr val="dk1"/>
                </a:solidFill>
              </a:rPr>
              <a:t>language/s</a:t>
            </a:r>
            <a:r>
              <a:rPr lang="en-IE" sz="2250">
                <a:solidFill>
                  <a:schemeClr val="dk1"/>
                </a:solidFill>
              </a:rPr>
              <a:t> used by your learners. </a:t>
            </a:r>
            <a:endParaRPr sz="2250">
              <a:solidFill>
                <a:schemeClr val="dk1"/>
              </a:solidFill>
            </a:endParaRPr>
          </a:p>
          <a:p>
            <a:pPr indent="-342915" lvl="0" marL="3429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b="1" lang="en-IE" sz="2250">
                <a:solidFill>
                  <a:schemeClr val="dk1"/>
                </a:solidFill>
              </a:rPr>
              <a:t>Encourage</a:t>
            </a:r>
            <a:r>
              <a:rPr lang="en-IE" sz="2250">
                <a:solidFill>
                  <a:schemeClr val="dk1"/>
                </a:solidFill>
              </a:rPr>
              <a:t> learners to draw on their language  resources in their thinking and problem solving.</a:t>
            </a:r>
            <a:endParaRPr sz="22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736"/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34534"/>
              <a:buNone/>
            </a:pPr>
            <a:r>
              <a:rPr b="1" lang="en-IE" sz="2250"/>
              <a:t>Teacher Strategies:</a:t>
            </a:r>
            <a:endParaRPr b="1" sz="2250"/>
          </a:p>
          <a:p>
            <a:pPr indent="-342915" lvl="0" marL="3429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lang="en-IE" sz="2250"/>
              <a:t>Brainstorm some ways you can promote multilingual practices in the classroom.</a:t>
            </a:r>
            <a:endParaRPr sz="2250"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/>
          </a:p>
        </p:txBody>
      </p:sp>
      <p:sp>
        <p:nvSpPr>
          <p:cNvPr id="268" name="Google Shape;26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69" name="Google Shape;26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1609" y="1475875"/>
            <a:ext cx="4145166" cy="420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"/>
          <p:cNvSpPr txBox="1"/>
          <p:nvPr>
            <p:ph type="title"/>
          </p:nvPr>
        </p:nvSpPr>
        <p:spPr>
          <a:xfrm>
            <a:off x="457200" y="213958"/>
            <a:ext cx="8229600" cy="700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4937"/>
              <a:buFont typeface="Calibri"/>
              <a:buNone/>
            </a:pPr>
            <a:r>
              <a:rPr b="1" lang="en-IE" sz="3600"/>
              <a:t>Principle 5: Culturally Sensitive Classrooms </a:t>
            </a:r>
            <a:r>
              <a:rPr b="1" lang="en-IE" sz="3600">
                <a:solidFill>
                  <a:schemeClr val="accent1"/>
                </a:solidFill>
              </a:rPr>
              <a:t> </a:t>
            </a:r>
            <a:endParaRPr b="1" sz="3600"/>
          </a:p>
        </p:txBody>
      </p:sp>
      <p:sp>
        <p:nvSpPr>
          <p:cNvPr id="277" name="Google Shape;277;p13"/>
          <p:cNvSpPr txBox="1"/>
          <p:nvPr>
            <p:ph idx="2" type="body"/>
          </p:nvPr>
        </p:nvSpPr>
        <p:spPr>
          <a:xfrm>
            <a:off x="3672348" y="1021727"/>
            <a:ext cx="5125819" cy="5139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622"/>
              <a:buNone/>
            </a:pPr>
            <a:r>
              <a:rPr b="1" lang="en-IE" sz="2950">
                <a:solidFill>
                  <a:srgbClr val="FF0000"/>
                </a:solidFill>
              </a:rPr>
              <a:t>Key Considerations for Culturally Sensitive Classrooms</a:t>
            </a:r>
            <a:endParaRPr sz="2950"/>
          </a:p>
          <a:p>
            <a:pPr indent="0" lvl="0" marL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98279"/>
              <a:buNone/>
            </a:pPr>
            <a:r>
              <a:t/>
            </a:r>
            <a:endParaRPr sz="2200"/>
          </a:p>
          <a:p>
            <a:pPr indent="-342925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b="1" lang="en-IE" sz="2696">
                <a:solidFill>
                  <a:schemeClr val="dk1"/>
                </a:solidFill>
              </a:rPr>
              <a:t>Respect and appreciate </a:t>
            </a:r>
            <a:r>
              <a:rPr lang="en-IE" sz="2696">
                <a:solidFill>
                  <a:schemeClr val="dk1"/>
                </a:solidFill>
              </a:rPr>
              <a:t>different cultures.</a:t>
            </a:r>
            <a:endParaRPr sz="2696">
              <a:solidFill>
                <a:schemeClr val="dk1"/>
              </a:solidFill>
            </a:endParaRPr>
          </a:p>
          <a:p>
            <a:pPr indent="-342925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lang="en-IE" sz="2696">
                <a:solidFill>
                  <a:schemeClr val="dk1"/>
                </a:solidFill>
              </a:rPr>
              <a:t>View cultural diversity as a valuable teaching and learning </a:t>
            </a:r>
            <a:r>
              <a:rPr b="1" lang="en-IE" sz="2696">
                <a:solidFill>
                  <a:schemeClr val="dk1"/>
                </a:solidFill>
              </a:rPr>
              <a:t>resource</a:t>
            </a:r>
            <a:r>
              <a:rPr lang="en-IE" sz="2696">
                <a:solidFill>
                  <a:schemeClr val="dk1"/>
                </a:solidFill>
              </a:rPr>
              <a:t>.</a:t>
            </a:r>
            <a:endParaRPr sz="2696">
              <a:solidFill>
                <a:schemeClr val="dk1"/>
              </a:solidFill>
            </a:endParaRPr>
          </a:p>
          <a:p>
            <a:pPr indent="-342925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lang="en-IE" sz="2696">
                <a:solidFill>
                  <a:schemeClr val="dk1"/>
                </a:solidFill>
              </a:rPr>
              <a:t>Are </a:t>
            </a:r>
            <a:r>
              <a:rPr b="1" lang="en-IE" sz="2696">
                <a:solidFill>
                  <a:schemeClr val="dk1"/>
                </a:solidFill>
              </a:rPr>
              <a:t>critically aware </a:t>
            </a:r>
            <a:r>
              <a:rPr lang="en-IE" sz="2696">
                <a:solidFill>
                  <a:schemeClr val="dk1"/>
                </a:solidFill>
              </a:rPr>
              <a:t>of culturally / ethnically related issues, such as discrimination / racism / exclusion / unconscious bias.</a:t>
            </a:r>
            <a:endParaRPr sz="2696">
              <a:solidFill>
                <a:schemeClr val="dk1"/>
              </a:solidFill>
            </a:endParaRPr>
          </a:p>
          <a:p>
            <a:pPr indent="-342925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lang="en-IE" sz="2696">
                <a:solidFill>
                  <a:schemeClr val="dk1"/>
                </a:solidFill>
              </a:rPr>
              <a:t>Develop a more </a:t>
            </a:r>
            <a:r>
              <a:rPr b="1" lang="en-IE" sz="2696">
                <a:solidFill>
                  <a:schemeClr val="dk1"/>
                </a:solidFill>
              </a:rPr>
              <a:t>open mind-set and empathy </a:t>
            </a:r>
            <a:r>
              <a:rPr lang="en-IE" sz="2696">
                <a:solidFill>
                  <a:schemeClr val="dk1"/>
                </a:solidFill>
              </a:rPr>
              <a:t>towards those from different backgrounds.</a:t>
            </a:r>
            <a:endParaRPr sz="2696"/>
          </a:p>
          <a:p>
            <a:pPr indent="-342925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lang="en-IE" sz="2696"/>
              <a:t>List some</a:t>
            </a:r>
            <a:r>
              <a:rPr lang="en-IE" sz="2696">
                <a:solidFill>
                  <a:schemeClr val="dk1"/>
                </a:solidFill>
              </a:rPr>
              <a:t> </a:t>
            </a:r>
            <a:r>
              <a:rPr b="1" lang="en-IE" sz="2696">
                <a:solidFill>
                  <a:schemeClr val="dk1"/>
                </a:solidFill>
              </a:rPr>
              <a:t>opportunities</a:t>
            </a:r>
            <a:r>
              <a:rPr lang="en-IE" sz="2696">
                <a:solidFill>
                  <a:schemeClr val="dk1"/>
                </a:solidFill>
              </a:rPr>
              <a:t> to promote culturally sensitive classrooms</a:t>
            </a:r>
            <a:endParaRPr sz="2696"/>
          </a:p>
          <a:p>
            <a:pPr indent="-342925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lang="en-IE" sz="2696">
                <a:solidFill>
                  <a:schemeClr val="dk1"/>
                </a:solidFill>
              </a:rPr>
              <a:t>Read the example of a strategy used by teacher </a:t>
            </a:r>
            <a:r>
              <a:rPr b="1" lang="en-IE" sz="2696">
                <a:solidFill>
                  <a:schemeClr val="dk1"/>
                </a:solidFill>
              </a:rPr>
              <a:t>Sophie</a:t>
            </a:r>
            <a:r>
              <a:rPr lang="en-IE" sz="2696">
                <a:solidFill>
                  <a:schemeClr val="dk1"/>
                </a:solidFill>
              </a:rPr>
              <a:t> in the Irish primary context </a:t>
            </a:r>
            <a:r>
              <a:rPr b="1" lang="en-IE" sz="2696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(see 02_W_04_WS)</a:t>
            </a:r>
            <a:endParaRPr sz="2696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sp>
        <p:nvSpPr>
          <p:cNvPr id="278" name="Google Shape;2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79" name="Google Shape;279;p13"/>
          <p:cNvPicPr preferRelativeResize="0"/>
          <p:nvPr/>
        </p:nvPicPr>
        <p:blipFill rotWithShape="1">
          <a:blip r:embed="rId3">
            <a:alphaModFix/>
          </a:blip>
          <a:srcRect b="5442" l="21065" r="7392" t="0"/>
          <a:stretch/>
        </p:blipFill>
        <p:spPr>
          <a:xfrm>
            <a:off x="909226" y="1069319"/>
            <a:ext cx="1808019" cy="256621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921"/>
              </a:srgbClr>
            </a:outerShdw>
          </a:effectLst>
        </p:spPr>
      </p:pic>
      <p:sp>
        <p:nvSpPr>
          <p:cNvPr id="280" name="Google Shape;280;p13"/>
          <p:cNvSpPr txBox="1"/>
          <p:nvPr/>
        </p:nvSpPr>
        <p:spPr>
          <a:xfrm>
            <a:off x="139987" y="3818450"/>
            <a:ext cx="33465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E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Meet recently qualified Irish primary school teacher Sophie whose teacher educator programme informed her about linguistic and culturally sensitive teaching 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97c3f5dc81_1_0"/>
          <p:cNvSpPr txBox="1"/>
          <p:nvPr>
            <p:ph type="title"/>
          </p:nvPr>
        </p:nvSpPr>
        <p:spPr>
          <a:xfrm>
            <a:off x="197100" y="274650"/>
            <a:ext cx="87498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400"/>
              <a:buFont typeface="Calibri"/>
              <a:buNone/>
            </a:pPr>
            <a:r>
              <a:rPr b="1" lang="en-IE" sz="3640"/>
              <a:t>Principle 5: Culturally Sensitive Classrooms  </a:t>
            </a:r>
            <a:endParaRPr b="1" sz="3640"/>
          </a:p>
        </p:txBody>
      </p:sp>
      <p:sp>
        <p:nvSpPr>
          <p:cNvPr id="288" name="Google Shape;288;g197c3f5dc81_1_0"/>
          <p:cNvSpPr txBox="1"/>
          <p:nvPr>
            <p:ph idx="2" type="body"/>
          </p:nvPr>
        </p:nvSpPr>
        <p:spPr>
          <a:xfrm>
            <a:off x="457200" y="968992"/>
            <a:ext cx="8484975" cy="5078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None/>
            </a:pPr>
            <a:r>
              <a:rPr b="1" lang="en-IE" sz="2300">
                <a:solidFill>
                  <a:srgbClr val="FF0000"/>
                </a:solidFill>
              </a:rPr>
              <a:t>Developing and Using Interculturally Sensitive Materials 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-IE" sz="2100">
                <a:solidFill>
                  <a:schemeClr val="dk1"/>
                </a:solidFill>
              </a:rPr>
              <a:t>Listen to </a:t>
            </a:r>
            <a:r>
              <a:rPr b="1" lang="en-IE" sz="2100">
                <a:solidFill>
                  <a:schemeClr val="dk1"/>
                </a:solidFill>
              </a:rPr>
              <a:t>Livia</a:t>
            </a:r>
            <a:r>
              <a:rPr lang="en-IE" sz="2100">
                <a:solidFill>
                  <a:schemeClr val="dk1"/>
                </a:solidFill>
              </a:rPr>
              <a:t> talk about a strategy she created with her students entitled ‘</a:t>
            </a:r>
            <a:r>
              <a:rPr i="1" lang="en-IE" sz="2100">
                <a:solidFill>
                  <a:schemeClr val="dk1"/>
                </a:solidFill>
              </a:rPr>
              <a:t>The </a:t>
            </a:r>
            <a:r>
              <a:rPr i="1" lang="en-IE" sz="2100"/>
              <a:t>Multi</a:t>
            </a:r>
            <a:r>
              <a:rPr i="1" lang="en-IE" sz="2100">
                <a:solidFill>
                  <a:schemeClr val="dk1"/>
                </a:solidFill>
              </a:rPr>
              <a:t>cultural Calendar of Events’ </a:t>
            </a:r>
            <a:r>
              <a:rPr b="1" lang="en-IE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(see 02_W_03_R) 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IE" sz="2100"/>
              <a:t>reflect on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you might use/adapt such a resource for your own context.</a:t>
            </a:r>
            <a:endParaRPr sz="2100"/>
          </a:p>
        </p:txBody>
      </p:sp>
      <p:sp>
        <p:nvSpPr>
          <p:cNvPr id="289" name="Google Shape;289;g197c3f5dc81_1_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90" name="Google Shape;290;g197c3f5dc81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7287" y="2396150"/>
            <a:ext cx="5444800" cy="378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197c3f5dc81_1_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 txBox="1"/>
          <p:nvPr>
            <p:ph type="title"/>
          </p:nvPr>
        </p:nvSpPr>
        <p:spPr>
          <a:xfrm>
            <a:off x="457200" y="274638"/>
            <a:ext cx="8229600" cy="727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400"/>
              <a:buFont typeface="Calibri"/>
              <a:buNone/>
            </a:pPr>
            <a:r>
              <a:rPr b="1" lang="en-IE" sz="3600"/>
              <a:t>Principle 6: Emotionally-Safe Classrooms</a:t>
            </a:r>
            <a:endParaRPr b="1" sz="3600"/>
          </a:p>
        </p:txBody>
      </p:sp>
      <p:sp>
        <p:nvSpPr>
          <p:cNvPr id="298" name="Google Shape;298;p14"/>
          <p:cNvSpPr txBox="1"/>
          <p:nvPr>
            <p:ph idx="2" type="body"/>
          </p:nvPr>
        </p:nvSpPr>
        <p:spPr>
          <a:xfrm>
            <a:off x="313900" y="1123725"/>
            <a:ext cx="5321100" cy="52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8135"/>
              <a:buNone/>
            </a:pPr>
            <a:r>
              <a:rPr b="1" lang="en-IE" sz="2950">
                <a:solidFill>
                  <a:srgbClr val="FF0000"/>
                </a:solidFill>
              </a:rPr>
              <a:t>Key Considerations for Promoting Emotionally-Safe Classrooms</a:t>
            </a:r>
            <a:endParaRPr b="1" sz="295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t/>
            </a:r>
            <a:endParaRPr b="1" sz="2600">
              <a:solidFill>
                <a:srgbClr val="FF0000"/>
              </a:solidFill>
            </a:endParaRPr>
          </a:p>
          <a:p>
            <a:pPr indent="-342931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b="1" lang="en-IE" sz="2700">
                <a:solidFill>
                  <a:schemeClr val="dk1"/>
                </a:solidFill>
              </a:rPr>
              <a:t>Emotions</a:t>
            </a:r>
            <a:r>
              <a:rPr lang="en-IE" sz="2700">
                <a:solidFill>
                  <a:schemeClr val="dk1"/>
                </a:solidFill>
              </a:rPr>
              <a:t> affect the learning process. </a:t>
            </a:r>
            <a:endParaRPr sz="2700">
              <a:solidFill>
                <a:schemeClr val="dk1"/>
              </a:solidFill>
            </a:endParaRPr>
          </a:p>
          <a:p>
            <a:pPr indent="-342931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lang="en-IE" sz="2700">
                <a:solidFill>
                  <a:schemeClr val="dk1"/>
                </a:solidFill>
              </a:rPr>
              <a:t>The classroom environment needs to be </a:t>
            </a:r>
            <a:r>
              <a:rPr b="1" lang="en-IE" sz="2700">
                <a:solidFill>
                  <a:schemeClr val="dk1"/>
                </a:solidFill>
              </a:rPr>
              <a:t>welcoming and inclusive </a:t>
            </a:r>
            <a:r>
              <a:rPr lang="en-IE" sz="2700">
                <a:solidFill>
                  <a:schemeClr val="dk1"/>
                </a:solidFill>
              </a:rPr>
              <a:t>for all learners. </a:t>
            </a:r>
            <a:endParaRPr sz="2700">
              <a:solidFill>
                <a:schemeClr val="dk1"/>
              </a:solidFill>
            </a:endParaRPr>
          </a:p>
          <a:p>
            <a:pPr indent="-342931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b="1" lang="en-IE" sz="2700">
                <a:solidFill>
                  <a:schemeClr val="dk1"/>
                </a:solidFill>
              </a:rPr>
              <a:t>Positive relationships</a:t>
            </a:r>
            <a:r>
              <a:rPr lang="en-IE" sz="2700">
                <a:solidFill>
                  <a:schemeClr val="dk1"/>
                </a:solidFill>
              </a:rPr>
              <a:t> between teacher and learners and between peers need to cultivated. </a:t>
            </a:r>
            <a:endParaRPr sz="2700"/>
          </a:p>
          <a:p>
            <a:pPr indent="-342931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lang="en-IE" sz="2700">
                <a:solidFill>
                  <a:schemeClr val="dk1"/>
                </a:solidFill>
              </a:rPr>
              <a:t>What can teachers do to </a:t>
            </a:r>
            <a:r>
              <a:rPr b="1" lang="en-IE" sz="2700">
                <a:solidFill>
                  <a:schemeClr val="dk1"/>
                </a:solidFill>
              </a:rPr>
              <a:t>foster </a:t>
            </a:r>
            <a:r>
              <a:rPr lang="en-IE" sz="2700">
                <a:solidFill>
                  <a:schemeClr val="dk1"/>
                </a:solidFill>
              </a:rPr>
              <a:t>emotionally-safe classrooms? </a:t>
            </a:r>
            <a:endParaRPr sz="2700"/>
          </a:p>
          <a:p>
            <a:pPr indent="-342931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●"/>
            </a:pPr>
            <a:r>
              <a:rPr lang="en-IE" sz="2700">
                <a:solidFill>
                  <a:schemeClr val="dk1"/>
                </a:solidFill>
              </a:rPr>
              <a:t>Listen to teacher </a:t>
            </a:r>
            <a:r>
              <a:rPr b="1" lang="en-IE" sz="2700">
                <a:solidFill>
                  <a:schemeClr val="dk1"/>
                </a:solidFill>
              </a:rPr>
              <a:t>Michelle</a:t>
            </a:r>
            <a:r>
              <a:rPr lang="en-IE" sz="2700">
                <a:solidFill>
                  <a:schemeClr val="dk1"/>
                </a:solidFill>
              </a:rPr>
              <a:t> outlining what she learned from </a:t>
            </a:r>
            <a:r>
              <a:rPr b="1" lang="en-IE" sz="2700">
                <a:solidFill>
                  <a:schemeClr val="dk1"/>
                </a:solidFill>
              </a:rPr>
              <a:t>trauma-informed teacher training</a:t>
            </a:r>
            <a:r>
              <a:rPr lang="en-IE" sz="2700">
                <a:solidFill>
                  <a:schemeClr val="dk1"/>
                </a:solidFill>
              </a:rPr>
              <a:t> to support the inclusion of pupils from refugee backgrounds and </a:t>
            </a:r>
            <a:r>
              <a:rPr lang="en-IE" sz="2700"/>
              <a:t>reflect on</a:t>
            </a:r>
            <a:r>
              <a:rPr lang="en-IE" sz="2700">
                <a:solidFill>
                  <a:schemeClr val="dk1"/>
                </a:solidFill>
              </a:rPr>
              <a:t> the relevan</a:t>
            </a:r>
            <a:r>
              <a:rPr lang="en-IE" sz="2700"/>
              <a:t>ce</a:t>
            </a:r>
            <a:r>
              <a:rPr lang="en-IE" sz="2700">
                <a:solidFill>
                  <a:schemeClr val="dk1"/>
                </a:solidFill>
              </a:rPr>
              <a:t> of this training for your own teaching context </a:t>
            </a:r>
            <a:r>
              <a:rPr b="1" lang="en-IE" sz="2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(see 02_W_04_R</a:t>
            </a:r>
            <a:r>
              <a:rPr b="1" lang="en-IE" sz="2700">
                <a:solidFill>
                  <a:srgbClr val="FF0000"/>
                </a:solidFill>
              </a:rPr>
              <a:t>)</a:t>
            </a:r>
            <a:endParaRPr b="1" sz="2700">
              <a:solidFill>
                <a:srgbClr val="FF0000"/>
              </a:solidFill>
            </a:endParaRPr>
          </a:p>
        </p:txBody>
      </p:sp>
      <p:sp>
        <p:nvSpPr>
          <p:cNvPr id="299" name="Google Shape;29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descr="A person wearing glasses&#10;&#10;Description automatically generated with low confidence" id="300" name="Google Shape;300;p14"/>
          <p:cNvPicPr preferRelativeResize="0"/>
          <p:nvPr/>
        </p:nvPicPr>
        <p:blipFill rotWithShape="1">
          <a:blip r:embed="rId3">
            <a:alphaModFix/>
          </a:blip>
          <a:srcRect b="0" l="20524" r="17351" t="7127"/>
          <a:stretch/>
        </p:blipFill>
        <p:spPr>
          <a:xfrm>
            <a:off x="5823003" y="1291542"/>
            <a:ext cx="2514713" cy="250623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921"/>
              </a:srgbClr>
            </a:outerShdw>
          </a:effectLst>
        </p:spPr>
      </p:pic>
      <p:sp>
        <p:nvSpPr>
          <p:cNvPr id="301" name="Google Shape;301;p14"/>
          <p:cNvSpPr txBox="1"/>
          <p:nvPr/>
        </p:nvSpPr>
        <p:spPr>
          <a:xfrm>
            <a:off x="5545387" y="4087183"/>
            <a:ext cx="3465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E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Listen to teacher educator Michelle talking about trauma-informed teacher training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"/>
          <p:cNvSpPr txBox="1"/>
          <p:nvPr>
            <p:ph type="title"/>
          </p:nvPr>
        </p:nvSpPr>
        <p:spPr>
          <a:xfrm>
            <a:off x="457200" y="274638"/>
            <a:ext cx="8229600" cy="731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Calibri"/>
              <a:buNone/>
            </a:pPr>
            <a:r>
              <a:rPr b="1" lang="en-IE" sz="3600"/>
              <a:t>Principle 7: Reflective Teaching</a:t>
            </a:r>
            <a:endParaRPr b="1" sz="3400"/>
          </a:p>
        </p:txBody>
      </p:sp>
      <p:sp>
        <p:nvSpPr>
          <p:cNvPr id="309" name="Google Shape;309;p15"/>
          <p:cNvSpPr txBox="1"/>
          <p:nvPr>
            <p:ph idx="2" type="body"/>
          </p:nvPr>
        </p:nvSpPr>
        <p:spPr>
          <a:xfrm>
            <a:off x="457200" y="1196750"/>
            <a:ext cx="3960600" cy="49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8813"/>
              <a:buNone/>
            </a:pPr>
            <a:r>
              <a:rPr b="1" lang="en-IE" sz="2950">
                <a:solidFill>
                  <a:srgbClr val="FF0000"/>
                </a:solidFill>
              </a:rPr>
              <a:t>Reflection</a:t>
            </a:r>
            <a:endParaRPr sz="2950"/>
          </a:p>
          <a:p>
            <a:pPr indent="0" lvl="0" marL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-361504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●"/>
            </a:pPr>
            <a:r>
              <a:rPr lang="en-IE" sz="2700"/>
              <a:t>Reflective teaching is an </a:t>
            </a:r>
            <a:r>
              <a:rPr b="1" lang="en-IE" sz="2700"/>
              <a:t>ongoing process </a:t>
            </a:r>
            <a:r>
              <a:rPr lang="en-IE" sz="2700"/>
              <a:t>in which teachers monitor, evaluate their own practice continuously (Pollard 2008).</a:t>
            </a:r>
            <a:endParaRPr sz="2700"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33811"/>
              <a:buNone/>
            </a:pPr>
            <a:r>
              <a:t/>
            </a:r>
            <a:endParaRPr sz="2700"/>
          </a:p>
          <a:p>
            <a:pPr indent="-361504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●"/>
            </a:pPr>
            <a:r>
              <a:rPr lang="en-IE" sz="2700"/>
              <a:t>How can you </a:t>
            </a:r>
            <a:r>
              <a:rPr b="1" lang="en-IE" sz="2700"/>
              <a:t>apply some of the principles and strategies </a:t>
            </a:r>
            <a:r>
              <a:rPr lang="en-IE" sz="2700"/>
              <a:t>you have learned about in this workshop to your own teaching to promote and support inclusion and diversity in the multilingual school environment?</a:t>
            </a:r>
            <a:endParaRPr sz="2700"/>
          </a:p>
        </p:txBody>
      </p:sp>
      <p:sp>
        <p:nvSpPr>
          <p:cNvPr id="310" name="Google Shape;310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descr="Le Penseur, le photographe | I placed myself next to a photo… | Flickr" id="311" name="Google Shape;311;p15"/>
          <p:cNvPicPr preferRelativeResize="0"/>
          <p:nvPr/>
        </p:nvPicPr>
        <p:blipFill rotWithShape="1">
          <a:blip r:embed="rId3">
            <a:alphaModFix/>
          </a:blip>
          <a:srcRect b="35300" l="0" r="0" t="0"/>
          <a:stretch/>
        </p:blipFill>
        <p:spPr>
          <a:xfrm>
            <a:off x="4726360" y="1903264"/>
            <a:ext cx="4114800" cy="305147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529"/>
              </a:srgbClr>
            </a:outerShdw>
          </a:effectLst>
        </p:spPr>
      </p:pic>
      <p:sp>
        <p:nvSpPr>
          <p:cNvPr id="312" name="Google Shape;312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 txBox="1"/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Calibri"/>
              <a:buNone/>
            </a:pPr>
            <a:r>
              <a:rPr b="1" lang="en-IE" sz="3800"/>
              <a:t>Bibliography</a:t>
            </a:r>
            <a:endParaRPr b="1" sz="3600"/>
          </a:p>
        </p:txBody>
      </p:sp>
      <p:sp>
        <p:nvSpPr>
          <p:cNvPr id="319" name="Google Shape;319;p29"/>
          <p:cNvSpPr txBox="1"/>
          <p:nvPr>
            <p:ph idx="2" type="body"/>
          </p:nvPr>
        </p:nvSpPr>
        <p:spPr>
          <a:xfrm>
            <a:off x="457199" y="1196750"/>
            <a:ext cx="8509379" cy="49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-315384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Char char="●"/>
            </a:pPr>
            <a:r>
              <a:rPr b="0" i="0" lang="en-IE" sz="31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Britis</a:t>
            </a:r>
            <a:r>
              <a:rPr lang="en-IE" sz="31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 Council (2017) </a:t>
            </a:r>
            <a:r>
              <a:rPr i="1" lang="en-IE" sz="31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CEFR and Language Assessment</a:t>
            </a:r>
            <a:r>
              <a:rPr lang="en-IE" sz="31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Available at: </a:t>
            </a:r>
            <a:r>
              <a:rPr lang="en-IE" sz="3145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CEFR and Language Assessment – YouTube</a:t>
            </a:r>
            <a:r>
              <a:rPr lang="en-IE" sz="31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(Accessed: November 27, 2022). </a:t>
            </a:r>
            <a:endParaRPr b="0" i="0" sz="31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5384" lvl="0" marL="3429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Char char="●"/>
            </a:pPr>
            <a:r>
              <a:rPr b="0" i="0" lang="en-IE" sz="31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Nunan, D. and Carter, R. (2001) </a:t>
            </a:r>
            <a:r>
              <a:rPr b="0" i="1" lang="en-IE" sz="31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Cambridge guide to teaching English to speakers of other languages</a:t>
            </a:r>
            <a:r>
              <a:rPr b="0" i="0" lang="en-IE" sz="31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Cambridge University </a:t>
            </a:r>
            <a:r>
              <a:rPr lang="en-IE" sz="31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i="0" lang="en-IE" sz="31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ress.</a:t>
            </a:r>
            <a:endParaRPr sz="3145"/>
          </a:p>
          <a:p>
            <a:pPr indent="-315384" lvl="0" marL="342900" rtl="0" algn="l">
              <a:lnSpc>
                <a:spcPct val="120000"/>
              </a:lnSpc>
              <a:spcBef>
                <a:spcPts val="1044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Char char="●"/>
            </a:pPr>
            <a:r>
              <a:rPr b="0" i="0" lang="en-IE" sz="31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Pollard, V. (2008</a:t>
            </a:r>
            <a:r>
              <a:rPr lang="en-IE" sz="31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0" i="0" lang="en-IE" sz="31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Ethics and reflective practice: Continuing the conversation. </a:t>
            </a:r>
            <a:r>
              <a:rPr b="0" i="1" lang="en-IE" sz="31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Reflective Practice</a:t>
            </a:r>
            <a:r>
              <a:rPr b="0" i="0" lang="en-IE" sz="31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b="0" i="1" lang="en-IE" sz="31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b="0" i="0" lang="en-IE" sz="31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(4), pp.399-407.</a:t>
            </a:r>
            <a:endParaRPr sz="3145"/>
          </a:p>
          <a:p>
            <a:pPr indent="-315384" lvl="0" marL="342900" rtl="0" algn="l">
              <a:lnSpc>
                <a:spcPct val="120000"/>
              </a:lnSpc>
              <a:spcBef>
                <a:spcPts val="444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Char char="●"/>
            </a:pPr>
            <a:r>
              <a:rPr b="0" i="0" lang="en-IE" sz="31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Tudor, I. (1996) </a:t>
            </a:r>
            <a:r>
              <a:rPr b="0" i="1" lang="en-IE" sz="31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Learner-centredness as language education</a:t>
            </a:r>
            <a:r>
              <a:rPr b="0" i="0" lang="en-IE" sz="31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(Vol. 279). Cambridge: Cambridge University Press.</a:t>
            </a:r>
            <a:endParaRPr sz="3145"/>
          </a:p>
          <a:p>
            <a:pPr indent="-315384" lvl="0" marL="342900" rtl="0" algn="l">
              <a:lnSpc>
                <a:spcPct val="120000"/>
              </a:lnSpc>
              <a:spcBef>
                <a:spcPts val="444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Char char="●"/>
            </a:pPr>
            <a:r>
              <a:rPr lang="en-IE" sz="31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United Nations (2022) </a:t>
            </a:r>
            <a:r>
              <a:rPr i="1" lang="en-IE" sz="31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Article 24 – Education Enable.</a:t>
            </a:r>
            <a:r>
              <a:rPr lang="en-IE" sz="31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Available at: </a:t>
            </a:r>
            <a:r>
              <a:rPr lang="en-IE" sz="3145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https://www.un.org/development/desa/disabilities/convention-on-the-rights-of-persons-with-disabilities/article-24-education.html</a:t>
            </a:r>
            <a:r>
              <a:rPr lang="en-IE" sz="314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(Accessed: November 27, 2022). </a:t>
            </a:r>
            <a:endParaRPr sz="3145"/>
          </a:p>
          <a:p>
            <a:pPr indent="-168910" lvl="0" marL="342900" rtl="0" algn="l">
              <a:lnSpc>
                <a:spcPct val="120000"/>
              </a:lnSpc>
              <a:spcBef>
                <a:spcPts val="444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-201930" lvl="0" marL="342900" rtl="0" algn="l">
              <a:lnSpc>
                <a:spcPct val="12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320" name="Google Shape;320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p2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dbe6a1ae9_0_245"/>
          <p:cNvSpPr txBox="1"/>
          <p:nvPr>
            <p:ph type="title"/>
          </p:nvPr>
        </p:nvSpPr>
        <p:spPr>
          <a:xfrm>
            <a:off x="457200" y="274649"/>
            <a:ext cx="82296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IE" sz="3600"/>
              <a:t>The MaMLiSE project</a:t>
            </a:r>
            <a:endParaRPr b="1" sz="3600"/>
          </a:p>
        </p:txBody>
      </p:sp>
      <p:sp>
        <p:nvSpPr>
          <p:cNvPr id="98" name="Google Shape;98;g26dbe6a1ae9_0_245"/>
          <p:cNvSpPr txBox="1"/>
          <p:nvPr>
            <p:ph idx="1" type="body"/>
          </p:nvPr>
        </p:nvSpPr>
        <p:spPr>
          <a:xfrm>
            <a:off x="457200" y="842975"/>
            <a:ext cx="8229600" cy="52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-IE" sz="2300">
                <a:highlight>
                  <a:srgbClr val="FFFFFF"/>
                </a:highlight>
              </a:rPr>
              <a:t>Majority and Minority Languages in School Environment</a:t>
            </a:r>
            <a:endParaRPr i="1" sz="2300">
              <a:highlight>
                <a:srgbClr val="FFFFFF"/>
              </a:highlight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Calibri"/>
              <a:buChar char="-"/>
            </a:pPr>
            <a:r>
              <a:rPr lang="en-IE" sz="2100">
                <a:highlight>
                  <a:schemeClr val="lt1"/>
                </a:highlight>
              </a:rPr>
              <a:t>an international project funded by Erasmus+ Programme under Action 2 – Strategic Partnerships, School Education; </a:t>
            </a:r>
            <a:endParaRPr sz="2100">
              <a:highlight>
                <a:schemeClr val="lt1"/>
              </a:highlight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-"/>
            </a:pPr>
            <a:r>
              <a:rPr lang="en-IE" sz="2100">
                <a:highlight>
                  <a:schemeClr val="lt1"/>
                </a:highlight>
              </a:rPr>
              <a:t>running from 01.11.2020 to 31.07.2023;</a:t>
            </a:r>
            <a:endParaRPr sz="2100">
              <a:highlight>
                <a:schemeClr val="lt1"/>
              </a:highlight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b="1" lang="en-IE" sz="2100">
                <a:highlight>
                  <a:schemeClr val="lt1"/>
                </a:highlight>
              </a:rPr>
              <a:t>main aim: supporting school teachers in delivering effective instruction in linguistically diverse classes. </a:t>
            </a:r>
            <a:r>
              <a:rPr lang="en-IE" sz="2100">
                <a:highlight>
                  <a:schemeClr val="lt1"/>
                </a:highlight>
              </a:rPr>
              <a:t>Although multilingualism has been present in EU schools for years, the range of in-service training courses and support materials on offer is still insufficient;</a:t>
            </a:r>
            <a:endParaRPr sz="2100">
              <a:highlight>
                <a:schemeClr val="lt1"/>
              </a:highlight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IE" sz="2100"/>
              <a:t>The project consortium has been able to prepare a book and materials on how to effectively support teachers and educational staff to teach successfully in linguistically diverse classes and to develop a whole-school inclusion policy, based on the premise that both newcomers and multilingual pupils who have lived in the country for a long time and were born there should be included.</a:t>
            </a:r>
            <a:endParaRPr sz="2100">
              <a:highlight>
                <a:srgbClr val="FFFFFF"/>
              </a:highlight>
            </a:endParaRPr>
          </a:p>
        </p:txBody>
      </p:sp>
      <p:sp>
        <p:nvSpPr>
          <p:cNvPr id="99" name="Google Shape;99;g26dbe6a1ae9_0_24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g26dbe6a1ae9_0_24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6dbe6a1ae9_0_407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E" sz="4400">
                <a:latin typeface="Calibri"/>
                <a:ea typeface="Calibri"/>
                <a:cs typeface="Calibri"/>
                <a:sym typeface="Calibri"/>
              </a:rPr>
              <a:t>CERTIFICATES</a:t>
            </a:r>
            <a:br>
              <a:rPr lang="en-IE" sz="44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327" name="Google Shape;327;g26dbe6a1ae9_0_407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en-IE" sz="3000"/>
              <a:t>Thank you for your participation</a:t>
            </a:r>
            <a:endParaRPr sz="3000"/>
          </a:p>
        </p:txBody>
      </p:sp>
      <p:sp>
        <p:nvSpPr>
          <p:cNvPr id="328" name="Google Shape;328;g26dbe6a1ae9_0_40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g26dbe6a1ae9_0_40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type="title"/>
          </p:nvPr>
        </p:nvSpPr>
        <p:spPr>
          <a:xfrm>
            <a:off x="107504" y="260648"/>
            <a:ext cx="8928992" cy="11569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b="1" lang="en-IE" sz="3600"/>
              <a:t>Workshop 2 Overview and Outcomes </a:t>
            </a:r>
            <a:endParaRPr b="1" sz="3600"/>
          </a:p>
        </p:txBody>
      </p:sp>
      <p:sp>
        <p:nvSpPr>
          <p:cNvPr id="106" name="Google Shape;106;p2"/>
          <p:cNvSpPr txBox="1"/>
          <p:nvPr>
            <p:ph idx="1" type="body"/>
          </p:nvPr>
        </p:nvSpPr>
        <p:spPr>
          <a:xfrm>
            <a:off x="228600" y="1417638"/>
            <a:ext cx="8686800" cy="4377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8"/>
              <a:buNone/>
            </a:pP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workshop </a:t>
            </a:r>
            <a:r>
              <a:rPr lang="en-IE" sz="2100">
                <a:solidFill>
                  <a:schemeClr val="dk1"/>
                </a:solidFill>
              </a:rPr>
              <a:t>seeks to:</a:t>
            </a:r>
            <a:endParaRPr sz="21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8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4762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AutoNum type="arabicPeriod"/>
            </a:pP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awareness of </a:t>
            </a:r>
            <a:r>
              <a:rPr b="1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inclusive classroom contexts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76250" lvl="0" marL="91440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ts val="2100"/>
              <a:buAutoNum type="arabicPeriod"/>
            </a:pPr>
            <a:r>
              <a:rPr b="1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</a:t>
            </a:r>
            <a:r>
              <a:rPr b="1" lang="en-IE" sz="2100">
                <a:solidFill>
                  <a:schemeClr val="dk1"/>
                </a:solidFill>
              </a:rPr>
              <a:t>duce</a:t>
            </a:r>
            <a:r>
              <a:rPr b="1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language sensitive teaching 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broad educational approach that can be applied in a flexible way to different classroom contexts.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76250" lvl="0" marL="91440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ts val="2100"/>
              <a:buFont typeface="Arial"/>
              <a:buAutoNum type="arabicPeriod"/>
            </a:pPr>
            <a:r>
              <a:rPr lang="en-IE" sz="2100">
                <a:solidFill>
                  <a:schemeClr val="dk1"/>
                </a:solidFill>
              </a:rPr>
              <a:t>h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ighlight core educational principles such as </a:t>
            </a:r>
            <a:r>
              <a:rPr b="1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learner-centredness, inclusion and scaffolding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which can help promote multilingualism in the school environment </a:t>
            </a:r>
            <a:r>
              <a:rPr lang="en-IE" sz="2100">
                <a:solidFill>
                  <a:schemeClr val="dk1"/>
                </a:solidFill>
              </a:rPr>
              <a:t>for the benefit of all pupils.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76250" lvl="0" marL="91440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ts val="2100"/>
              <a:buFont typeface="Arial"/>
              <a:buAutoNum type="arabicPeriod"/>
            </a:pPr>
            <a:r>
              <a:rPr lang="en-IE" sz="2100">
                <a:solidFill>
                  <a:schemeClr val="dk1"/>
                </a:solidFill>
              </a:rPr>
              <a:t>e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quip teachers with a</a:t>
            </a:r>
            <a:r>
              <a:rPr lang="en-IE" sz="2100">
                <a:solidFill>
                  <a:schemeClr val="dk1"/>
                </a:solidFill>
              </a:rPr>
              <a:t> broad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educational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framework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they can apply in their own teaching context at </a:t>
            </a:r>
            <a:r>
              <a:rPr lang="en-IE" sz="2100">
                <a:solidFill>
                  <a:schemeClr val="dk1"/>
                </a:solidFill>
              </a:rPr>
              <a:t>in terms of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classroom strategies to achieve these transformational goals.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100">
              <a:solidFill>
                <a:srgbClr val="FF0000"/>
              </a:solidFill>
            </a:endParaRPr>
          </a:p>
        </p:txBody>
      </p:sp>
      <p:sp>
        <p:nvSpPr>
          <p:cNvPr id="107" name="Google Shape;10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type="title"/>
          </p:nvPr>
        </p:nvSpPr>
        <p:spPr>
          <a:xfrm>
            <a:off x="107504" y="260648"/>
            <a:ext cx="8928992" cy="11569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b="1" lang="en-IE" sz="3600"/>
              <a:t>Exploring Diversity in Schools and its Impact</a:t>
            </a:r>
            <a:r>
              <a:rPr b="1" lang="en-IE" sz="3600">
                <a:solidFill>
                  <a:schemeClr val="accent1"/>
                </a:solidFill>
              </a:rPr>
              <a:t>   </a:t>
            </a:r>
            <a:endParaRPr b="1" sz="3600"/>
          </a:p>
        </p:txBody>
      </p:sp>
      <p:sp>
        <p:nvSpPr>
          <p:cNvPr id="114" name="Google Shape;114;p3"/>
          <p:cNvSpPr txBox="1"/>
          <p:nvPr>
            <p:ph idx="1" type="body"/>
          </p:nvPr>
        </p:nvSpPr>
        <p:spPr>
          <a:xfrm>
            <a:off x="228600" y="1417638"/>
            <a:ext cx="8686800" cy="4657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en-IE" sz="2150">
                <a:latin typeface="Calibri"/>
                <a:ea typeface="Calibri"/>
                <a:cs typeface="Calibri"/>
                <a:sym typeface="Calibri"/>
              </a:rPr>
              <a:t>Listen to Livia, an Irish teacher talking about the growing phenomenon of </a:t>
            </a:r>
            <a:r>
              <a:rPr b="1" lang="en-IE" sz="2150">
                <a:latin typeface="Calibri"/>
                <a:ea typeface="Calibri"/>
                <a:cs typeface="Calibri"/>
                <a:sym typeface="Calibri"/>
              </a:rPr>
              <a:t>linguistic /cultural diversity </a:t>
            </a:r>
            <a:r>
              <a:rPr lang="en-IE" sz="2150">
                <a:latin typeface="Calibri"/>
                <a:ea typeface="Calibri"/>
                <a:cs typeface="Calibri"/>
                <a:sym typeface="Calibri"/>
              </a:rPr>
              <a:t>in her own school context and its impact and complete the following related tasks </a:t>
            </a:r>
            <a:r>
              <a:rPr b="1" lang="en-IE" sz="21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(see 02_W_01_R)</a:t>
            </a:r>
            <a:endParaRPr b="1" sz="215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50"/>
          </a:p>
          <a:p>
            <a:pPr indent="-3270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50"/>
              <a:buFont typeface="Noto Sans Symbols"/>
              <a:buChar char="●"/>
            </a:pPr>
            <a:r>
              <a:rPr lang="en-IE" sz="2150">
                <a:latin typeface="Calibri"/>
                <a:ea typeface="Calibri"/>
                <a:cs typeface="Calibri"/>
                <a:sym typeface="Calibri"/>
              </a:rPr>
              <a:t>Task 1 – </a:t>
            </a:r>
            <a:r>
              <a:rPr lang="en-IE"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Summary of key points </a:t>
            </a:r>
            <a:r>
              <a:rPr b="1" lang="en-IE" sz="21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(see 02_W_01_WS)</a:t>
            </a:r>
            <a:endParaRPr sz="2150"/>
          </a:p>
          <a:p>
            <a:pPr indent="-32702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50"/>
              <a:buFont typeface="Noto Sans Symbols"/>
              <a:buChar char="●"/>
            </a:pPr>
            <a:r>
              <a:rPr lang="en-IE" sz="2150">
                <a:latin typeface="Calibri"/>
                <a:ea typeface="Calibri"/>
                <a:cs typeface="Calibri"/>
                <a:sym typeface="Calibri"/>
              </a:rPr>
              <a:t>Task 2 – Teacher Self-reflection </a:t>
            </a:r>
            <a:endParaRPr sz="215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5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5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IE" sz="215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Meet post-primary foreign language and</a:t>
            </a:r>
            <a:endParaRPr sz="21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IE" sz="215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language support teachers Livia working in</a:t>
            </a:r>
            <a:endParaRPr sz="215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IE" sz="215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Irish educational context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15" name="Google Shape;11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descr="Livia Healy 🇷🇴 🇮🇪 🇫🇷 🇪🇸 (@HealyLivia) / Twitter" id="116" name="Google Shape;1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4607" y="3429000"/>
            <a:ext cx="2646537" cy="264653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921"/>
              </a:srgbClr>
            </a:outerShdw>
          </a:effectLst>
        </p:spPr>
      </p:pic>
      <p:sp>
        <p:nvSpPr>
          <p:cNvPr id="117" name="Google Shape;117;p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>
            <p:ph type="title"/>
          </p:nvPr>
        </p:nvSpPr>
        <p:spPr>
          <a:xfrm>
            <a:off x="395524" y="660400"/>
            <a:ext cx="85689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alibri"/>
              <a:buNone/>
            </a:pPr>
            <a:r>
              <a:rPr b="1" lang="en-IE" sz="3600"/>
              <a:t>Raising Awareness of Language-Sensitive Teaching</a:t>
            </a:r>
            <a:endParaRPr b="1" sz="3600"/>
          </a:p>
        </p:txBody>
      </p:sp>
      <p:sp>
        <p:nvSpPr>
          <p:cNvPr id="124" name="Google Shape;124;p4"/>
          <p:cNvSpPr txBox="1"/>
          <p:nvPr>
            <p:ph idx="1" type="body"/>
          </p:nvPr>
        </p:nvSpPr>
        <p:spPr>
          <a:xfrm>
            <a:off x="395525" y="2038688"/>
            <a:ext cx="8568900" cy="50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a short </a:t>
            </a:r>
            <a:r>
              <a:rPr lang="en-IE" sz="2100">
                <a:solidFill>
                  <a:schemeClr val="dk1"/>
                </a:solidFill>
              </a:rPr>
              <a:t>survey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based on the following two questions.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IE" sz="2100"/>
              <a:t>Survey Link: </a:t>
            </a:r>
            <a:r>
              <a:rPr lang="en-IE" sz="2100" u="sng">
                <a:solidFill>
                  <a:schemeClr val="hlink"/>
                </a:solidFill>
                <a:hlinkClick r:id="rId3"/>
              </a:rPr>
              <a:t>https://forms.gle/ww2frVVmi2JxHPXy6</a:t>
            </a:r>
            <a:r>
              <a:rPr lang="en-IE" sz="2100"/>
              <a:t> </a:t>
            </a:r>
            <a:endParaRPr sz="21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IE" sz="2100"/>
              <a:t>1) 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your understanding of </a:t>
            </a:r>
            <a:r>
              <a:rPr b="1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</a:t>
            </a:r>
            <a:r>
              <a:rPr b="1" lang="en-IE" sz="2100"/>
              <a:t>-</a:t>
            </a:r>
            <a:r>
              <a:rPr b="1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sensitive teaching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learning?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IE" sz="2100"/>
              <a:t>2) </a:t>
            </a:r>
            <a:r>
              <a:rPr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it benefit: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i="1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Learners?</a:t>
            </a:r>
            <a:endParaRPr i="1"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i="1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Schools?</a:t>
            </a:r>
            <a:endParaRPr i="1"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i="1" lang="en-I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Society? 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25" name="Google Shape;1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d40d5dcf8_0_1"/>
          <p:cNvSpPr txBox="1"/>
          <p:nvPr>
            <p:ph type="title"/>
          </p:nvPr>
        </p:nvSpPr>
        <p:spPr>
          <a:xfrm>
            <a:off x="459036" y="596900"/>
            <a:ext cx="85689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alibri"/>
              <a:buNone/>
            </a:pPr>
            <a:r>
              <a:rPr b="1" lang="en-IE" sz="3600"/>
              <a:t>Raising Awareness of Language-Sensitive Teaching</a:t>
            </a:r>
            <a:endParaRPr b="1" sz="3600"/>
          </a:p>
        </p:txBody>
      </p:sp>
      <p:sp>
        <p:nvSpPr>
          <p:cNvPr id="133" name="Google Shape;133;g21d40d5dcf8_0_1"/>
          <p:cNvSpPr txBox="1"/>
          <p:nvPr>
            <p:ph idx="1" type="body"/>
          </p:nvPr>
        </p:nvSpPr>
        <p:spPr>
          <a:xfrm>
            <a:off x="287550" y="1624750"/>
            <a:ext cx="8568900" cy="50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Char char="●"/>
            </a:pPr>
            <a:r>
              <a:rPr lang="en-IE" sz="2100"/>
              <a:t>Language-sensitive teaching is an inclusive teaching approach that takes account of the challenges and the linguistic abilities of pupils to better support their learning across the curriculum. </a:t>
            </a:r>
            <a:endParaRPr sz="2100"/>
          </a:p>
          <a:p>
            <a:pPr indent="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IE" sz="2100">
                <a:solidFill>
                  <a:schemeClr val="dk1"/>
                </a:solidFill>
              </a:rPr>
              <a:t>Now </a:t>
            </a:r>
            <a:r>
              <a:rPr lang="en-IE" sz="2100"/>
              <a:t>let’s investigate </a:t>
            </a:r>
            <a:r>
              <a:rPr lang="en-IE" sz="2100">
                <a:solidFill>
                  <a:schemeClr val="dk1"/>
                </a:solidFill>
              </a:rPr>
              <a:t>the core principles underpinning this approach</a:t>
            </a:r>
            <a:r>
              <a:rPr lang="en-IE" sz="2100"/>
              <a:t>.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34" name="Google Shape;134;g21d40d5dcf8_0_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35" name="Google Shape;135;g21d40d5dcf8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6875" y="3698875"/>
            <a:ext cx="4099750" cy="248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1d40d5dcf8_0_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>
            <p:ph type="title"/>
          </p:nvPr>
        </p:nvSpPr>
        <p:spPr>
          <a:xfrm>
            <a:off x="251525" y="116626"/>
            <a:ext cx="87129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b="1" lang="en-IE" sz="3600"/>
              <a:t>What is Language-Sensitive Teaching?</a:t>
            </a:r>
            <a:endParaRPr b="1" sz="3600"/>
          </a:p>
        </p:txBody>
      </p:sp>
      <p:sp>
        <p:nvSpPr>
          <p:cNvPr id="142" name="Google Shape;142;p5"/>
          <p:cNvSpPr txBox="1"/>
          <p:nvPr>
            <p:ph idx="1" type="body"/>
          </p:nvPr>
        </p:nvSpPr>
        <p:spPr>
          <a:xfrm>
            <a:off x="277700" y="1197225"/>
            <a:ext cx="8686800" cy="4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00"/>
              <a:t>B</a:t>
            </a:r>
            <a:r>
              <a:rPr lang="en-IE" sz="2100">
                <a:solidFill>
                  <a:schemeClr val="dk1"/>
                </a:solidFill>
              </a:rPr>
              <a:t>rainstorm what you think are the core educational principles that </a:t>
            </a:r>
            <a:r>
              <a:rPr b="1" lang="en-IE" sz="2100">
                <a:solidFill>
                  <a:schemeClr val="dk1"/>
                </a:solidFill>
              </a:rPr>
              <a:t>support language</a:t>
            </a:r>
            <a:r>
              <a:rPr b="1" lang="en-IE" sz="2100"/>
              <a:t>-</a:t>
            </a:r>
            <a:r>
              <a:rPr b="1" lang="en-IE" sz="2100">
                <a:solidFill>
                  <a:schemeClr val="dk1"/>
                </a:solidFill>
              </a:rPr>
              <a:t>sensitive teaching </a:t>
            </a:r>
            <a:r>
              <a:rPr lang="en-IE" sz="2100">
                <a:solidFill>
                  <a:schemeClr val="dk1"/>
                </a:solidFill>
              </a:rPr>
              <a:t>and then check with the following slide. </a:t>
            </a:r>
            <a:endParaRPr sz="2500">
              <a:solidFill>
                <a:schemeClr val="dk1"/>
              </a:solidFill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>
              <a:solidFill>
                <a:srgbClr val="00B0F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00B0F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143" name="Google Shape;143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144" name="Google Shape;144;p5"/>
          <p:cNvGrpSpPr/>
          <p:nvPr/>
        </p:nvGrpSpPr>
        <p:grpSpPr>
          <a:xfrm>
            <a:off x="1951033" y="1979719"/>
            <a:ext cx="5102841" cy="3911880"/>
            <a:chOff x="992882" y="-58425"/>
            <a:chExt cx="6534564" cy="5069829"/>
          </a:xfrm>
        </p:grpSpPr>
        <p:sp>
          <p:nvSpPr>
            <p:cNvPr id="145" name="Google Shape;145;p5"/>
            <p:cNvSpPr/>
            <p:nvPr/>
          </p:nvSpPr>
          <p:spPr>
            <a:xfrm>
              <a:off x="3390119" y="1657717"/>
              <a:ext cx="2120433" cy="1646671"/>
            </a:xfrm>
            <a:prstGeom prst="ellipse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3700649" y="1898866"/>
              <a:ext cx="1499373" cy="11643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spcFirstLastPara="1" rIns="355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en-IE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Language Sensitive Teaching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 rot="-5400000">
              <a:off x="4299017" y="1161631"/>
              <a:ext cx="302636" cy="43828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 txBox="1"/>
            <p:nvPr/>
          </p:nvSpPr>
          <p:spPr>
            <a:xfrm rot="-5400000">
              <a:off x="4344413" y="1294685"/>
              <a:ext cx="211845" cy="262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844983" y="-58425"/>
              <a:ext cx="1546414" cy="1160179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 rot="-2655018">
              <a:off x="5290704" y="1559148"/>
              <a:ext cx="299044" cy="43828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 txBox="1"/>
            <p:nvPr/>
          </p:nvSpPr>
          <p:spPr>
            <a:xfrm rot="-2655018">
              <a:off x="5318454" y="1679222"/>
              <a:ext cx="209331" cy="262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596763" y="581483"/>
              <a:ext cx="1672224" cy="1479332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 rot="-173191">
              <a:off x="5543846" y="2519013"/>
              <a:ext cx="263669" cy="43828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 txBox="1"/>
            <p:nvPr/>
          </p:nvSpPr>
          <p:spPr>
            <a:xfrm rot="-173191">
              <a:off x="5617517" y="2645541"/>
              <a:ext cx="184568" cy="262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5855222" y="2417100"/>
              <a:ext cx="1672224" cy="1335284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 rot="4723466">
              <a:off x="4614783" y="3249308"/>
              <a:ext cx="205470" cy="43828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 txBox="1"/>
            <p:nvPr/>
          </p:nvSpPr>
          <p:spPr>
            <a:xfrm rot="5400000">
              <a:off x="4780344" y="3246599"/>
              <a:ext cx="103496" cy="500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4039505" y="3595249"/>
              <a:ext cx="1924749" cy="1416155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 rot="8832699">
              <a:off x="3317894" y="3090970"/>
              <a:ext cx="342007" cy="43828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 txBox="1"/>
            <p:nvPr/>
          </p:nvSpPr>
          <p:spPr>
            <a:xfrm rot="-1967301">
              <a:off x="3470500" y="3251247"/>
              <a:ext cx="239405" cy="262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725264" y="3433517"/>
              <a:ext cx="1774006" cy="1160179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 rot="10768437">
              <a:off x="2922642" y="2274417"/>
              <a:ext cx="330411" cy="43828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 rot="-31563">
              <a:off x="3021763" y="2361620"/>
              <a:ext cx="231288" cy="262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992882" y="1924563"/>
              <a:ext cx="1774006" cy="1160179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 rot="-8492000">
              <a:off x="3305669" y="1484272"/>
              <a:ext cx="331754" cy="43828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 txBox="1"/>
            <p:nvPr/>
          </p:nvSpPr>
          <p:spPr>
            <a:xfrm rot="2308000">
              <a:off x="3394395" y="1602886"/>
              <a:ext cx="232228" cy="262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640955" y="373554"/>
              <a:ext cx="1922486" cy="1278354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/>
          <p:nvPr>
            <p:ph type="title"/>
          </p:nvPr>
        </p:nvSpPr>
        <p:spPr>
          <a:xfrm>
            <a:off x="150349" y="248638"/>
            <a:ext cx="89526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</a:pPr>
            <a:r>
              <a:rPr b="1" lang="en-IE" sz="3600"/>
              <a:t>Guiding Principles for Language-Sensitive Teaching</a:t>
            </a:r>
            <a:endParaRPr b="1" sz="3600"/>
          </a:p>
        </p:txBody>
      </p:sp>
      <p:sp>
        <p:nvSpPr>
          <p:cNvPr id="175" name="Google Shape;175;p6"/>
          <p:cNvSpPr txBox="1"/>
          <p:nvPr>
            <p:ph idx="1" type="body"/>
          </p:nvPr>
        </p:nvSpPr>
        <p:spPr>
          <a:xfrm>
            <a:off x="457200" y="1417638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176" name="Google Shape;176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177" name="Google Shape;177;p6"/>
          <p:cNvGrpSpPr/>
          <p:nvPr/>
        </p:nvGrpSpPr>
        <p:grpSpPr>
          <a:xfrm>
            <a:off x="1486149" y="1417740"/>
            <a:ext cx="6281023" cy="4708350"/>
            <a:chOff x="992882" y="-58425"/>
            <a:chExt cx="6534564" cy="5069829"/>
          </a:xfrm>
        </p:grpSpPr>
        <p:sp>
          <p:nvSpPr>
            <p:cNvPr id="178" name="Google Shape;178;p6"/>
            <p:cNvSpPr/>
            <p:nvPr/>
          </p:nvSpPr>
          <p:spPr>
            <a:xfrm>
              <a:off x="3390119" y="1657717"/>
              <a:ext cx="2120433" cy="1646671"/>
            </a:xfrm>
            <a:prstGeom prst="ellipse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 txBox="1"/>
            <p:nvPr/>
          </p:nvSpPr>
          <p:spPr>
            <a:xfrm>
              <a:off x="3700649" y="1898866"/>
              <a:ext cx="1499373" cy="11643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spcFirstLastPara="1" rIns="355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en-IE" sz="2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Language- Sensitive Teaching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 rot="-5400000">
              <a:off x="4299017" y="1161631"/>
              <a:ext cx="302636" cy="43828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 txBox="1"/>
            <p:nvPr/>
          </p:nvSpPr>
          <p:spPr>
            <a:xfrm rot="-5400000">
              <a:off x="4344413" y="1294685"/>
              <a:ext cx="211845" cy="262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3731888" y="-58425"/>
              <a:ext cx="1672224" cy="1160179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6"/>
            <p:cNvSpPr txBox="1"/>
            <p:nvPr/>
          </p:nvSpPr>
          <p:spPr>
            <a:xfrm>
              <a:off x="4009837" y="98811"/>
              <a:ext cx="1093480" cy="820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-IE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Inclusive classrooms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 rot="-2655018">
              <a:off x="5290704" y="1559148"/>
              <a:ext cx="299044" cy="43828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 txBox="1"/>
            <p:nvPr/>
          </p:nvSpPr>
          <p:spPr>
            <a:xfrm rot="-2655018">
              <a:off x="5318454" y="1679222"/>
              <a:ext cx="209331" cy="262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5596763" y="581483"/>
              <a:ext cx="1672224" cy="1479332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 txBox="1"/>
            <p:nvPr/>
          </p:nvSpPr>
          <p:spPr>
            <a:xfrm>
              <a:off x="5765210" y="774840"/>
              <a:ext cx="1359300" cy="10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-IE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Learner  -centredness / diversity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 rot="-173191">
              <a:off x="5543846" y="2519013"/>
              <a:ext cx="263669" cy="43828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 txBox="1"/>
            <p:nvPr/>
          </p:nvSpPr>
          <p:spPr>
            <a:xfrm rot="-173191">
              <a:off x="5617517" y="2645541"/>
              <a:ext cx="184568" cy="262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5855222" y="2417100"/>
              <a:ext cx="1672224" cy="1335284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6044103" y="2451196"/>
              <a:ext cx="1294462" cy="944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-IE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Scaffolding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 rot="4723466">
              <a:off x="4614783" y="3249308"/>
              <a:ext cx="205470" cy="43828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6"/>
            <p:cNvSpPr txBox="1"/>
            <p:nvPr/>
          </p:nvSpPr>
          <p:spPr>
            <a:xfrm rot="5400000">
              <a:off x="4780344" y="3246599"/>
              <a:ext cx="103496" cy="500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4039505" y="3595249"/>
              <a:ext cx="1924749" cy="1416155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6"/>
            <p:cNvSpPr txBox="1"/>
            <p:nvPr/>
          </p:nvSpPr>
          <p:spPr>
            <a:xfrm>
              <a:off x="4104003" y="3728677"/>
              <a:ext cx="1751219" cy="1079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-IE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Language aware / friendly classrooms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 rot="8832699">
              <a:off x="3317894" y="3090970"/>
              <a:ext cx="342007" cy="43828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 txBox="1"/>
            <p:nvPr/>
          </p:nvSpPr>
          <p:spPr>
            <a:xfrm rot="-1967301">
              <a:off x="3470500" y="3251247"/>
              <a:ext cx="239405" cy="262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1725264" y="3433517"/>
              <a:ext cx="1774006" cy="1160179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 txBox="1"/>
            <p:nvPr/>
          </p:nvSpPr>
          <p:spPr>
            <a:xfrm>
              <a:off x="2058034" y="3603420"/>
              <a:ext cx="1169086" cy="820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-IE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Culturally sensitive classrooms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 rot="10768437">
              <a:off x="2922642" y="2274417"/>
              <a:ext cx="330411" cy="43828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 txBox="1"/>
            <p:nvPr/>
          </p:nvSpPr>
          <p:spPr>
            <a:xfrm rot="-31563">
              <a:off x="3021763" y="2361620"/>
              <a:ext cx="231288" cy="262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992882" y="1924563"/>
              <a:ext cx="1774006" cy="1160179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 txBox="1"/>
            <p:nvPr/>
          </p:nvSpPr>
          <p:spPr>
            <a:xfrm>
              <a:off x="1080359" y="2094466"/>
              <a:ext cx="1515014" cy="820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-IE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6. Emotionally- safe classrooms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 rot="-8492000">
              <a:off x="3305669" y="1484272"/>
              <a:ext cx="331754" cy="43828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 txBox="1"/>
            <p:nvPr/>
          </p:nvSpPr>
          <p:spPr>
            <a:xfrm rot="2308000">
              <a:off x="3394395" y="1602886"/>
              <a:ext cx="232228" cy="262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640955" y="373554"/>
              <a:ext cx="1922486" cy="1278354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 txBox="1"/>
            <p:nvPr/>
          </p:nvSpPr>
          <p:spPr>
            <a:xfrm>
              <a:off x="1922497" y="560765"/>
              <a:ext cx="1359402" cy="90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n-IE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7. Reflective teaching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/>
          <p:nvPr>
            <p:ph type="title"/>
          </p:nvPr>
        </p:nvSpPr>
        <p:spPr>
          <a:xfrm>
            <a:off x="251524" y="217047"/>
            <a:ext cx="8435280" cy="634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Calibri"/>
              <a:buNone/>
            </a:pPr>
            <a:r>
              <a:rPr b="1" lang="en-IE" sz="3600"/>
              <a:t>Principle 1: Exploring Inclusive Classrooms</a:t>
            </a:r>
            <a:endParaRPr b="1" sz="3600"/>
          </a:p>
        </p:txBody>
      </p:sp>
      <p:sp>
        <p:nvSpPr>
          <p:cNvPr id="215" name="Google Shape;215;p7"/>
          <p:cNvSpPr txBox="1"/>
          <p:nvPr>
            <p:ph idx="1" type="body"/>
          </p:nvPr>
        </p:nvSpPr>
        <p:spPr>
          <a:xfrm>
            <a:off x="251525" y="1117350"/>
            <a:ext cx="5710200" cy="52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IE" sz="2100"/>
              <a:t>Read the </a:t>
            </a:r>
            <a:r>
              <a:rPr b="1" lang="en-IE" sz="2100" u="sng">
                <a:solidFill>
                  <a:schemeClr val="hlink"/>
                </a:solidFill>
                <a:hlinkClick r:id="rId3"/>
              </a:rPr>
              <a:t>United Nations definition of inclusive education</a:t>
            </a:r>
            <a:r>
              <a:rPr lang="en-IE" sz="2100"/>
              <a:t> and reflect on its relationship with your own national educational policy.</a:t>
            </a:r>
            <a:endParaRPr sz="2100"/>
          </a:p>
          <a:p>
            <a:pPr indent="-311150" lvl="0" marL="45720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b="1" sz="1600"/>
          </a:p>
          <a:p>
            <a:pPr indent="-444500" lvl="0" marL="45720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IE" sz="2100"/>
              <a:t>What does </a:t>
            </a:r>
            <a:r>
              <a:rPr b="1" lang="en-IE" sz="2100"/>
              <a:t>inclusive education </a:t>
            </a:r>
            <a:r>
              <a:rPr lang="en-IE" sz="2100"/>
              <a:t>mean in practice? Which of the following areas should inclusive education extend to?</a:t>
            </a:r>
            <a:endParaRPr sz="2100"/>
          </a:p>
          <a:p>
            <a:pPr indent="0" lvl="2" marL="93345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i="1" lang="en-IE" sz="2100"/>
              <a:t>a) Additional needs e.g. disabilities </a:t>
            </a:r>
            <a:endParaRPr i="1" sz="2100"/>
          </a:p>
          <a:p>
            <a:pPr indent="0" lvl="2" marL="93345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i="1" lang="en-IE" sz="2100"/>
              <a:t>b) Cultural diversity</a:t>
            </a:r>
            <a:endParaRPr i="1" sz="2100"/>
          </a:p>
          <a:p>
            <a:pPr indent="0" lvl="2" marL="93345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i="1" lang="en-IE" sz="2100"/>
              <a:t>c) Diverse language abilities and needs </a:t>
            </a:r>
            <a:endParaRPr i="1" sz="2100"/>
          </a:p>
          <a:p>
            <a:pPr indent="-311150" lvl="0" marL="45720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sz="1200"/>
          </a:p>
          <a:p>
            <a:pPr indent="-444500" lvl="0" marL="45720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-IE" sz="2100"/>
              <a:t>Meet secondary school teacher educator Mary and listen to her talking about how pre-service teachers are prepared in the Irish context for </a:t>
            </a:r>
            <a:r>
              <a:rPr b="1" lang="en-IE" sz="2100"/>
              <a:t>inclusive classroom practice </a:t>
            </a:r>
            <a:r>
              <a:rPr b="1" lang="en-IE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(see 02_W_02_R)</a:t>
            </a:r>
            <a:endParaRPr sz="2100"/>
          </a:p>
          <a:p>
            <a:pPr indent="0" lvl="0" marL="45720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000"/>
          </a:p>
          <a:p>
            <a:pPr indent="-444500" lvl="0" marL="457200" rtl="0" algn="l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en-IE" sz="2100"/>
              <a:t>Are teachers being prepared in your school for inclusive classroom practice? In what ways?</a:t>
            </a:r>
            <a:endParaRPr sz="2100"/>
          </a:p>
        </p:txBody>
      </p:sp>
      <p:sp>
        <p:nvSpPr>
          <p:cNvPr id="216" name="Google Shape;216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17" name="Google Shape;21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5375" y="1299714"/>
            <a:ext cx="2335853" cy="293881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921"/>
              </a:srgbClr>
            </a:outerShdw>
          </a:effectLst>
        </p:spPr>
      </p:pic>
      <p:sp>
        <p:nvSpPr>
          <p:cNvPr id="218" name="Google Shape;218;p7"/>
          <p:cNvSpPr txBox="1"/>
          <p:nvPr/>
        </p:nvSpPr>
        <p:spPr>
          <a:xfrm>
            <a:off x="6019799" y="4353468"/>
            <a:ext cx="266700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IE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Listen to teacher educator Mary’s account of inclusive education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2020-11-13T16:44:01Z</dcterms:created>
  <dc:creator>Michelle Daly</dc:creator>
</cp:coreProperties>
</file>