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53" roundtripDataSignature="AMtx7miiUNxkShe1sWwO5Kmj+mvXiGsqK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customschemas.google.com/relationships/presentationmetadata" Target="metadata"/><Relationship Id="rId52" Type="http://schemas.openxmlformats.org/officeDocument/2006/relationships/slide" Target="slides/slide47.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allecgomes?utm_source=unsplash&amp;utm_medium=referral&amp;utm_content=creditCopyText" TargetMode="External"/><Relationship Id="rId3" Type="http://schemas.openxmlformats.org/officeDocument/2006/relationships/hyperlink" Target="https://unsplash.com/@allecgomes?utm_source=unsplash&amp;utm_medium=referral&amp;utm_content=creditCopyText" TargetMode="External"/><Relationship Id="rId4" Type="http://schemas.openxmlformats.org/officeDocument/2006/relationships/hyperlink" Target="https://unsplash.com/s/photos/clover?utm_source=unsplash&amp;utm_medium=referral&amp;utm_content=creditCopyText" TargetMode="External"/><Relationship Id="rId5" Type="http://schemas.openxmlformats.org/officeDocument/2006/relationships/hyperlink" Target="https://unsplash.com/s/photos/clover?utm_source=unsplash&amp;utm_medium=referral&amp;utm_content=creditCopyText"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aaronburden?utm_source=unsplash&amp;utm_medium=referral&amp;utm_content=creditCopyText" TargetMode="External"/><Relationship Id="rId3" Type="http://schemas.openxmlformats.org/officeDocument/2006/relationships/hyperlink" Target="https://unsplash.com/@aaronburden?utm_source=unsplash&amp;utm_medium=referral&amp;utm_content=creditCopyText" TargetMode="External"/><Relationship Id="rId4" Type="http://schemas.openxmlformats.org/officeDocument/2006/relationships/hyperlink" Target="https://unsplash.com/s/photos/pen?utm_source=unsplash&amp;utm_medium=referral&amp;utm_content=creditCopyText" TargetMode="External"/><Relationship Id="rId5" Type="http://schemas.openxmlformats.org/officeDocument/2006/relationships/hyperlink" Target="https://unsplash.com/s/photos/pen?utm_source=unsplash&amp;utm_medium=referral&amp;utm_content=creditCopyText"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GB"/>
              <a:t>Information on this workshop:</a:t>
            </a:r>
            <a:endParaRPr/>
          </a:p>
          <a:p>
            <a:pPr indent="0" lvl="0" marL="0" rtl="0" algn="l">
              <a:lnSpc>
                <a:spcPct val="115000"/>
              </a:lnSpc>
              <a:spcBef>
                <a:spcPts val="1200"/>
              </a:spcBef>
              <a:spcAft>
                <a:spcPts val="0"/>
              </a:spcAft>
              <a:buClr>
                <a:schemeClr val="dk1"/>
              </a:buClr>
              <a:buSzPts val="1100"/>
              <a:buFont typeface="Arial"/>
              <a:buNone/>
            </a:pPr>
            <a:r>
              <a:rPr lang="en-GB" sz="1100"/>
              <a:t>This workshop is designed for both parents and teachers who are interested in multilingual practices and their promotion in schools and families. It provides a space in which all participants can equally discuss these topics and develop concepts together. The workshop is based on and works with first-hand-experience of students, families, schools  and teachers and it introduces several important concepts, such as Family Language Policy and Schools’ Linguistic Landscapes. Participants will have the opportunity to jointly design concepts for successful family-school collaborations and school communities as well as to develop strategies to foster multilingualism in families and classrooms.</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Many parents and teachers might be familiar with the one-person-one-language approach, even if they do not know the name. On this slide, it is shown that in the past, the focus was on native-like competencies and even if more than one language was spoken in a family, the children were expected to become “fluent” or “native-speakers” in both or all languages. In many cases, there was disappointment when this did not happen. </a:t>
            </a:r>
            <a:endParaRPr/>
          </a:p>
          <a:p>
            <a:pPr indent="0" lvl="0" marL="0" rtl="0" algn="l">
              <a:lnSpc>
                <a:spcPct val="100000"/>
              </a:lnSpc>
              <a:spcBef>
                <a:spcPts val="0"/>
              </a:spcBef>
              <a:spcAft>
                <a:spcPts val="0"/>
              </a:spcAft>
              <a:buSzPts val="1400"/>
              <a:buNone/>
            </a:pPr>
            <a:r>
              <a:rPr lang="en-GB"/>
              <a:t>The next slide shows more recent approaches that might be easier to handle und come with less ambitious expectations.</a:t>
            </a:r>
            <a:endParaRPr/>
          </a:p>
        </p:txBody>
      </p:sp>
      <p:sp>
        <p:nvSpPr>
          <p:cNvPr id="145" name="Google Shape;14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While former approaches aimed at “parallel monolingualisms” (Heller 1999), more recent approaches acknowledge that in a monolingual mind, all languages are connected in complex ways. The suggested strategies are less rigid and more flexible and do not only focus on language purity but encourage families to engage in literacy activities, to create a rich linguistic environment etc.</a:t>
            </a:r>
            <a:endParaRPr/>
          </a:p>
        </p:txBody>
      </p:sp>
      <p:sp>
        <p:nvSpPr>
          <p:cNvPr id="151" name="Google Shape;15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For more details on code-switching, see the next slide</a:t>
            </a:r>
            <a:endParaRPr/>
          </a:p>
        </p:txBody>
      </p:sp>
      <p:sp>
        <p:nvSpPr>
          <p:cNvPr id="157" name="Google Shape;15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4bdc660f67_0_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For more details on code-switching, see the next slide</a:t>
            </a:r>
            <a:endParaRPr/>
          </a:p>
          <a:p>
            <a:pPr indent="0" lvl="0" marL="0" rtl="0" algn="l">
              <a:spcBef>
                <a:spcPts val="0"/>
              </a:spcBef>
              <a:spcAft>
                <a:spcPts val="0"/>
              </a:spcAft>
              <a:buClr>
                <a:schemeClr val="dk1"/>
              </a:buClr>
              <a:buSzPts val="1400"/>
              <a:buFont typeface="Arial"/>
              <a:buNone/>
            </a:pPr>
            <a:r>
              <a:t/>
            </a:r>
            <a:endParaRPr/>
          </a:p>
        </p:txBody>
      </p:sp>
      <p:sp>
        <p:nvSpPr>
          <p:cNvPr id="163" name="Google Shape;163;g24bdc660f67_0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1135bf8323_2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g21135bf8323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e52fa2218d_1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GB" sz="1100">
                <a:solidFill>
                  <a:srgbClr val="0E101A"/>
                </a:solidFill>
                <a:latin typeface="Arial"/>
                <a:ea typeface="Arial"/>
                <a:cs typeface="Arial"/>
                <a:sym typeface="Arial"/>
              </a:rPr>
              <a:t>Playing chess with dad (Dutch)</a:t>
            </a:r>
            <a:endParaRPr b="1" sz="1100">
              <a:solidFill>
                <a:srgbClr val="0E101A"/>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GB" sz="1100">
                <a:solidFill>
                  <a:srgbClr val="0E101A"/>
                </a:solidFill>
                <a:latin typeface="Arial"/>
                <a:ea typeface="Arial"/>
                <a:cs typeface="Arial"/>
                <a:sym typeface="Arial"/>
              </a:rPr>
              <a:t>The video features Vick “playing chess” with his dad – they interact in Dutch, and the boy’s dad teaches him the names of chess pieces in Dutch and asks him to count the pawns. Simultaneously, the boy addresses his aunt in Polish, switching the codes effortlessly. He even corrects his aunt when she takes the name of the chess piece ‘Koning’ [Eng. </a:t>
            </a:r>
            <a:r>
              <a:rPr i="1" lang="en-GB" sz="1100">
                <a:solidFill>
                  <a:srgbClr val="0E101A"/>
                </a:solidFill>
                <a:latin typeface="Arial"/>
                <a:ea typeface="Arial"/>
                <a:cs typeface="Arial"/>
                <a:sym typeface="Arial"/>
              </a:rPr>
              <a:t>king]</a:t>
            </a:r>
            <a:r>
              <a:rPr lang="en-GB" sz="1100">
                <a:solidFill>
                  <a:srgbClr val="0E101A"/>
                </a:solidFill>
                <a:latin typeface="Arial"/>
                <a:ea typeface="Arial"/>
                <a:cs typeface="Arial"/>
                <a:sym typeface="Arial"/>
              </a:rPr>
              <a:t> for similarly pronounced ‘konik’ in Polish [Eng. </a:t>
            </a:r>
            <a:r>
              <a:rPr i="1" lang="en-GB" sz="1100">
                <a:solidFill>
                  <a:srgbClr val="0E101A"/>
                </a:solidFill>
                <a:latin typeface="Arial"/>
                <a:ea typeface="Arial"/>
                <a:cs typeface="Arial"/>
                <a:sym typeface="Arial"/>
              </a:rPr>
              <a:t>little horse]</a:t>
            </a:r>
            <a:r>
              <a:rPr lang="en-GB" sz="1100">
                <a:solidFill>
                  <a:srgbClr val="0E101A"/>
                </a:solidFill>
                <a:latin typeface="Arial"/>
                <a:ea typeface="Arial"/>
                <a:cs typeface="Arial"/>
                <a:sym typeface="Arial"/>
              </a:rPr>
              <a:t>. </a:t>
            </a:r>
            <a:endParaRPr sz="1100">
              <a:solidFill>
                <a:srgbClr val="0E101A"/>
              </a:solidFill>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SzPts val="1400"/>
              <a:buNone/>
            </a:pPr>
            <a:r>
              <a:t/>
            </a:r>
            <a:endParaRPr/>
          </a:p>
        </p:txBody>
      </p:sp>
      <p:sp>
        <p:nvSpPr>
          <p:cNvPr id="177" name="Google Shape;177;g1e52fa2218d_1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98" name="Google Shape;19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06" name="Google Shape;20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032cd62dbc_0_0:notes"/>
          <p:cNvSpPr txBox="1"/>
          <p:nvPr>
            <p:ph idx="1" type="body"/>
          </p:nvPr>
        </p:nvSpPr>
        <p:spPr>
          <a:xfrm>
            <a:off x="685802" y="4343405"/>
            <a:ext cx="5486400" cy="4114800"/>
          </a:xfrm>
          <a:prstGeom prst="rect">
            <a:avLst/>
          </a:prstGeom>
          <a:noFill/>
          <a:ln>
            <a:noFill/>
          </a:ln>
        </p:spPr>
        <p:txBody>
          <a:bodyPr anchorCtr="0" anchor="t" bIns="46625" lIns="93275" spcFirstLastPara="1" rIns="93275" wrap="square" tIns="46625">
            <a:noAutofit/>
          </a:bodyPr>
          <a:lstStyle/>
          <a:p>
            <a:pPr indent="0" lvl="0" marL="0" rtl="0" algn="l">
              <a:lnSpc>
                <a:spcPct val="100000"/>
              </a:lnSpc>
              <a:spcBef>
                <a:spcPts val="0"/>
              </a:spcBef>
              <a:spcAft>
                <a:spcPts val="0"/>
              </a:spcAft>
              <a:buSzPts val="1300"/>
              <a:buNone/>
            </a:pPr>
            <a:r>
              <a:t/>
            </a:r>
            <a:endParaRPr/>
          </a:p>
        </p:txBody>
      </p:sp>
      <p:sp>
        <p:nvSpPr>
          <p:cNvPr id="95" name="Google Shape;95;g2032cd62dbc_0_0:notes"/>
          <p:cNvSpPr/>
          <p:nvPr>
            <p:ph idx="2" type="sldImg"/>
          </p:nvPr>
        </p:nvSpPr>
        <p:spPr>
          <a:xfrm>
            <a:off x="960888" y="686475"/>
            <a:ext cx="4936200" cy="3428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 name="Google Shape;21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0" name="Google Shape;220;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t/>
            </a:r>
            <a:endParaRPr sz="1100"/>
          </a:p>
          <a:p>
            <a:pPr indent="0" lvl="0" marL="0" rtl="0" algn="l">
              <a:lnSpc>
                <a:spcPct val="100000"/>
              </a:lnSpc>
              <a:spcBef>
                <a:spcPts val="1200"/>
              </a:spcBef>
              <a:spcAft>
                <a:spcPts val="0"/>
              </a:spcAft>
              <a:buSzPts val="1400"/>
              <a:buNone/>
            </a:pPr>
            <a:r>
              <a:t/>
            </a:r>
            <a:endParaRPr/>
          </a:p>
        </p:txBody>
      </p:sp>
      <p:sp>
        <p:nvSpPr>
          <p:cNvPr id="231" name="Google Shape;231;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a:t>In multicultural schools, pupils with a migrant experience have a special two-year education programme (reception class). Children in this course of education study 15 hours of Greek in the first year in groups for foreigners, the remaining lessons (English, German, mathematics, computer science, physical education, home economics) they have with pupils of Greek origin. In the second year, there are fewer hours of Greek (7-8 per week), but children with migration experience have instead more lessons in regular classes, i.e. with Greek students.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SzPts val="1100"/>
              <a:buNone/>
            </a:pPr>
            <a:r>
              <a:rPr lang="en-GB"/>
              <a:t>During our study visit in Ioannina, we had the opportunity to attend a meeting with the parents. Accompanied by community interpreters (into Farsi and Arabic), they shared positive impressions with regard to cooperation with the school and the concerns of daily life on migration. Problems reported mainly concerned the provision of learning materials and getting to the institution. The Ministry of Education's regional coordinator for foreign children also attended the meeting. In her speech, she emphasised the importance of sending a child to school in their current place of residence, regardless of the country with which they associate their future. She stressed the importance of continuity of learning, of acquiring basic knowledge. Children attending school in Greece will receive school certificates and will be able to continue their education in another destination country.</a:t>
            </a:r>
            <a:endParaRPr/>
          </a:p>
        </p:txBody>
      </p:sp>
      <p:sp>
        <p:nvSpPr>
          <p:cNvPr id="237" name="Google Shape;23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4cb99c0fa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4cb99c0faa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g24cb99c0faa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4cb99c0faa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4cb99c0faa_0_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g24cb99c0faa_0_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4cb99c0faa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4cb99c0faa_0_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g24cb99c0faa_0_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4cb99c0faa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4cb99c0faa_0_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g24cb99c0faa_0_3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86" name="Google Shape;286;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93" name="Google Shape;293;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To warm-up and to introduce the topic of the workshop, the workshop leader can ask the participants to write down 5 key words on the question shown on this slide. The participants can work in groups or individually, they can use a sheet of paper or collect their ideas on large posters or on the board. In that case, everyone could walk around, see the other participants’ key words, ask for translations, etc. The participants could also discuss their contributions in groups or in pairs.</a:t>
            </a:r>
            <a:endParaRPr/>
          </a:p>
        </p:txBody>
      </p:sp>
      <p:sp>
        <p:nvSpPr>
          <p:cNvPr id="102" name="Google Shape;10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9" name="Google Shape;339;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0" name="Google Shape;350;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0" name="Google Shape;360;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5bed654662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GB" sz="1100">
                <a:latin typeface="Arial"/>
                <a:ea typeface="Arial"/>
                <a:cs typeface="Arial"/>
                <a:sym typeface="Arial"/>
              </a:rPr>
              <a:t>Photo by</a:t>
            </a:r>
            <a:r>
              <a:rPr lang="en-GB" sz="1100">
                <a:uFill>
                  <a:noFill/>
                </a:uFill>
                <a:latin typeface="Arial"/>
                <a:ea typeface="Arial"/>
                <a:cs typeface="Arial"/>
                <a:sym typeface="Arial"/>
                <a:hlinkClick r:id="rId2"/>
              </a:rPr>
              <a:t> </a:t>
            </a:r>
            <a:r>
              <a:rPr lang="en-GB" sz="1100" u="sng">
                <a:solidFill>
                  <a:schemeClr val="hlink"/>
                </a:solidFill>
                <a:latin typeface="Arial"/>
                <a:ea typeface="Arial"/>
                <a:cs typeface="Arial"/>
                <a:sym typeface="Arial"/>
                <a:hlinkClick r:id="rId3"/>
              </a:rPr>
              <a:t>Allec Gomes</a:t>
            </a:r>
            <a:r>
              <a:rPr lang="en-GB" sz="1100">
                <a:latin typeface="Arial"/>
                <a:ea typeface="Arial"/>
                <a:cs typeface="Arial"/>
                <a:sym typeface="Arial"/>
              </a:rPr>
              <a:t> on</a:t>
            </a:r>
            <a:r>
              <a:rPr lang="en-GB" sz="1100">
                <a:uFill>
                  <a:noFill/>
                </a:uFill>
                <a:latin typeface="Arial"/>
                <a:ea typeface="Arial"/>
                <a:cs typeface="Arial"/>
                <a:sym typeface="Arial"/>
                <a:hlinkClick r:id="rId4"/>
              </a:rPr>
              <a:t> </a:t>
            </a:r>
            <a:r>
              <a:rPr lang="en-GB" sz="1100" u="sng">
                <a:solidFill>
                  <a:schemeClr val="hlink"/>
                </a:solidFill>
                <a:latin typeface="Arial"/>
                <a:ea typeface="Arial"/>
                <a:cs typeface="Arial"/>
                <a:sym typeface="Arial"/>
                <a:hlinkClick r:id="rId5"/>
              </a:rPr>
              <a:t>Unsplash</a:t>
            </a:r>
            <a:endParaRPr/>
          </a:p>
        </p:txBody>
      </p:sp>
      <p:sp>
        <p:nvSpPr>
          <p:cNvPr id="387" name="Google Shape;387;g25bed654662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96" name="Google Shape;396;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Two recordings are made available here. Participants can start by thinking about the questions on their own, or, if preferred, in pairs.</a:t>
            </a:r>
            <a:endParaRPr/>
          </a:p>
        </p:txBody>
      </p:sp>
      <p:sp>
        <p:nvSpPr>
          <p:cNvPr id="109" name="Google Shape;10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5bed654662_0_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560"/>
              </a:spcBef>
              <a:spcAft>
                <a:spcPts val="0"/>
              </a:spcAft>
              <a:buClr>
                <a:schemeClr val="dk1"/>
              </a:buClr>
              <a:buSzPts val="1100"/>
              <a:buFont typeface="Arial"/>
              <a:buNone/>
            </a:pPr>
            <a:r>
              <a:rPr b="1" lang="en-GB" sz="1000"/>
              <a:t>Sample activities in particular age groups: </a:t>
            </a:r>
            <a:endParaRPr b="1" sz="1000"/>
          </a:p>
          <a:p>
            <a:pPr indent="-292100" lvl="0" marL="457200" rtl="0" algn="l">
              <a:spcBef>
                <a:spcPts val="560"/>
              </a:spcBef>
              <a:spcAft>
                <a:spcPts val="0"/>
              </a:spcAft>
              <a:buClr>
                <a:schemeClr val="dk1"/>
              </a:buClr>
              <a:buSzPts val="1000"/>
              <a:buChar char="•"/>
            </a:pPr>
            <a:r>
              <a:rPr b="1" lang="en-GB" sz="1000"/>
              <a:t>Senior infants</a:t>
            </a:r>
            <a:r>
              <a:rPr lang="en-GB" sz="1000"/>
              <a:t>: writing about themselves, their preferences, often in combination with drawings or labels in their home languages</a:t>
            </a:r>
            <a:endParaRPr sz="1000"/>
          </a:p>
          <a:p>
            <a:pPr indent="-292100" lvl="0" marL="457200" rtl="0" algn="l">
              <a:spcBef>
                <a:spcPts val="0"/>
              </a:spcBef>
              <a:spcAft>
                <a:spcPts val="0"/>
              </a:spcAft>
              <a:buClr>
                <a:schemeClr val="dk1"/>
              </a:buClr>
              <a:buSzPts val="1000"/>
              <a:buChar char="•"/>
            </a:pPr>
            <a:r>
              <a:rPr b="1" lang="en-GB" sz="1000"/>
              <a:t>First class</a:t>
            </a:r>
            <a:r>
              <a:rPr lang="en-GB" sz="1000"/>
              <a:t> (6+ years old): writing stories</a:t>
            </a:r>
            <a:endParaRPr sz="1000"/>
          </a:p>
          <a:p>
            <a:pPr indent="-292100" lvl="0" marL="457200" rtl="0" algn="l">
              <a:spcBef>
                <a:spcPts val="0"/>
              </a:spcBef>
              <a:spcAft>
                <a:spcPts val="0"/>
              </a:spcAft>
              <a:buClr>
                <a:schemeClr val="dk1"/>
              </a:buClr>
              <a:buSzPts val="1000"/>
              <a:buChar char="•"/>
            </a:pPr>
            <a:r>
              <a:rPr b="1" lang="en-GB" sz="1000"/>
              <a:t>Second class</a:t>
            </a:r>
            <a:r>
              <a:rPr lang="en-GB" sz="1000"/>
              <a:t> (7+ years old): a more disciplined approach to written composing in English writing stories</a:t>
            </a:r>
            <a:endParaRPr sz="1000"/>
          </a:p>
          <a:p>
            <a:pPr indent="-292100" lvl="0" marL="457200" rtl="0" algn="l">
              <a:spcBef>
                <a:spcPts val="0"/>
              </a:spcBef>
              <a:spcAft>
                <a:spcPts val="0"/>
              </a:spcAft>
              <a:buClr>
                <a:schemeClr val="dk1"/>
              </a:buClr>
              <a:buSzPts val="1000"/>
              <a:buChar char="•"/>
            </a:pPr>
            <a:r>
              <a:rPr b="1" lang="en-GB" sz="1000"/>
              <a:t>Third class</a:t>
            </a:r>
            <a:r>
              <a:rPr lang="en-GB" sz="1000"/>
              <a:t> (8+ years old): writing in three languages (English, Irish and a home language)</a:t>
            </a:r>
            <a:endParaRPr sz="1000"/>
          </a:p>
          <a:p>
            <a:pPr indent="-292100" lvl="0" marL="457200" rtl="0" algn="l">
              <a:spcBef>
                <a:spcPts val="0"/>
              </a:spcBef>
              <a:spcAft>
                <a:spcPts val="0"/>
              </a:spcAft>
              <a:buClr>
                <a:schemeClr val="dk1"/>
              </a:buClr>
              <a:buSzPts val="1000"/>
              <a:buChar char="•"/>
            </a:pPr>
            <a:r>
              <a:rPr b="1" lang="en-GB" sz="1000"/>
              <a:t>Fourth class</a:t>
            </a:r>
            <a:r>
              <a:rPr lang="en-GB" sz="1000"/>
              <a:t> (9+ years old): developing vocabulary and producing longer texts in 3 languages unaided</a:t>
            </a:r>
            <a:endParaRPr sz="1000"/>
          </a:p>
          <a:p>
            <a:pPr indent="-292100" lvl="0" marL="457200" rtl="0" algn="l">
              <a:spcBef>
                <a:spcPts val="0"/>
              </a:spcBef>
              <a:spcAft>
                <a:spcPts val="0"/>
              </a:spcAft>
              <a:buClr>
                <a:schemeClr val="dk1"/>
              </a:buClr>
              <a:buSzPts val="1000"/>
              <a:buChar char="•"/>
            </a:pPr>
            <a:r>
              <a:rPr b="1" lang="en-GB" sz="1000"/>
              <a:t>Fifth class</a:t>
            </a:r>
            <a:r>
              <a:rPr lang="en-GB" sz="1000"/>
              <a:t> (10+ years old): French added - producing texts in 4 languages</a:t>
            </a:r>
            <a:endParaRPr sz="1000"/>
          </a:p>
          <a:p>
            <a:pPr indent="-292100" lvl="0" marL="457200" rtl="0" algn="l">
              <a:spcBef>
                <a:spcPts val="0"/>
              </a:spcBef>
              <a:spcAft>
                <a:spcPts val="0"/>
              </a:spcAft>
              <a:buClr>
                <a:schemeClr val="dk1"/>
              </a:buClr>
              <a:buSzPts val="1000"/>
              <a:buChar char="•"/>
            </a:pPr>
            <a:r>
              <a:rPr b="1" lang="en-GB" sz="1000"/>
              <a:t>Sixth class </a:t>
            </a:r>
            <a:r>
              <a:rPr lang="en-GB" sz="1000"/>
              <a:t>(11+ years old): full integration of French in classroom discourse, translanguaging, well-developed habit of comparing languages; producing a coherent multilingual text  (Little &amp; Kirwan, 2019: 87-125)</a:t>
            </a:r>
            <a:endParaRPr sz="1000"/>
          </a:p>
          <a:p>
            <a:pPr indent="0" lvl="0" marL="457200" rtl="0" algn="l">
              <a:spcBef>
                <a:spcPts val="560"/>
              </a:spcBef>
              <a:spcAft>
                <a:spcPts val="0"/>
              </a:spcAft>
              <a:buNone/>
            </a:pPr>
            <a:r>
              <a:rPr lang="en-GB" sz="1100">
                <a:latin typeface="Arial"/>
                <a:ea typeface="Arial"/>
                <a:cs typeface="Arial"/>
                <a:sym typeface="Arial"/>
              </a:rPr>
              <a:t>Photo by</a:t>
            </a:r>
            <a:r>
              <a:rPr lang="en-GB" sz="1100">
                <a:uFill>
                  <a:noFill/>
                </a:uFill>
                <a:latin typeface="Arial"/>
                <a:ea typeface="Arial"/>
                <a:cs typeface="Arial"/>
                <a:sym typeface="Arial"/>
                <a:hlinkClick r:id="rId2"/>
              </a:rPr>
              <a:t> </a:t>
            </a:r>
            <a:r>
              <a:rPr lang="en-GB" sz="1100" u="sng">
                <a:solidFill>
                  <a:schemeClr val="hlink"/>
                </a:solidFill>
                <a:latin typeface="Arial"/>
                <a:ea typeface="Arial"/>
                <a:cs typeface="Arial"/>
                <a:sym typeface="Arial"/>
                <a:hlinkClick r:id="rId3"/>
              </a:rPr>
              <a:t>Aaron Burden</a:t>
            </a:r>
            <a:r>
              <a:rPr lang="en-GB" sz="1100">
                <a:latin typeface="Arial"/>
                <a:ea typeface="Arial"/>
                <a:cs typeface="Arial"/>
                <a:sym typeface="Arial"/>
              </a:rPr>
              <a:t> on</a:t>
            </a:r>
            <a:r>
              <a:rPr lang="en-GB" sz="1100">
                <a:uFill>
                  <a:noFill/>
                </a:uFill>
                <a:latin typeface="Arial"/>
                <a:ea typeface="Arial"/>
                <a:cs typeface="Arial"/>
                <a:sym typeface="Arial"/>
                <a:hlinkClick r:id="rId4"/>
              </a:rPr>
              <a:t> </a:t>
            </a:r>
            <a:r>
              <a:rPr lang="en-GB" sz="1100" u="sng">
                <a:solidFill>
                  <a:schemeClr val="hlink"/>
                </a:solidFill>
                <a:latin typeface="Arial"/>
                <a:ea typeface="Arial"/>
                <a:cs typeface="Arial"/>
                <a:sym typeface="Arial"/>
                <a:hlinkClick r:id="rId5"/>
              </a:rPr>
              <a:t>Unsplash</a:t>
            </a:r>
            <a:endParaRPr sz="1000"/>
          </a:p>
        </p:txBody>
      </p:sp>
      <p:sp>
        <p:nvSpPr>
          <p:cNvPr id="404" name="Google Shape;404;g25bed654662_0_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5bed654662_0_1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5bed654662_0_1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2" name="Google Shape;412;g25bed654662_0_16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5bed654662_0_2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5bed654662_0_2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g25bed654662_0_24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3" name="Google Shape;433;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0" name="Google Shape;440;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6" name="Google Shape;446;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5" name="Google Shape;455;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2" name="Google Shape;462;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In mixed groups of teachers and parents, the participants discuss their thoughts on the recordings that were shown earlier and they start relating them to themselves.</a:t>
            </a:r>
            <a:endParaRPr/>
          </a:p>
          <a:p>
            <a:pPr indent="0" lvl="0" marL="0" rtl="0" algn="l">
              <a:lnSpc>
                <a:spcPct val="100000"/>
              </a:lnSpc>
              <a:spcBef>
                <a:spcPts val="0"/>
              </a:spcBef>
              <a:spcAft>
                <a:spcPts val="0"/>
              </a:spcAft>
              <a:buSzPts val="1400"/>
              <a:buNone/>
            </a:pPr>
            <a:r>
              <a:rPr lang="en-GB"/>
              <a:t>To support this activity, Worksheet 5 can be used for some helpful words and phrases.</a:t>
            </a:r>
            <a:endParaRPr/>
          </a:p>
        </p:txBody>
      </p:sp>
      <p:sp>
        <p:nvSpPr>
          <p:cNvPr id="115" name="Google Shape;11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The key ideas can be collected using a digital tool, such as Etherpad or Mentimeter, to make them available to all participants.</a:t>
            </a:r>
            <a:endParaRPr/>
          </a:p>
        </p:txBody>
      </p:sp>
      <p:sp>
        <p:nvSpPr>
          <p:cNvPr id="121" name="Google Shape;12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 name="Google Shape;12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73050" lvl="0" marL="342900" rtl="0" algn="l">
              <a:lnSpc>
                <a:spcPct val="100000"/>
              </a:lnSpc>
              <a:spcBef>
                <a:spcPts val="0"/>
              </a:spcBef>
              <a:spcAft>
                <a:spcPts val="0"/>
              </a:spcAft>
              <a:buClr>
                <a:schemeClr val="dk1"/>
              </a:buClr>
              <a:buSzPts val="1100"/>
              <a:buChar char="•"/>
            </a:pPr>
            <a:r>
              <a:rPr lang="en-GB" sz="1100">
                <a:latin typeface="Verdana"/>
                <a:ea typeface="Verdana"/>
                <a:cs typeface="Verdana"/>
                <a:sym typeface="Verdana"/>
              </a:rPr>
              <a:t>Input on multilingual families. The participants could be asked whether would describe their family as multilingual. If there is enough time, the participants could be asked how they understand the term “multilingualism”.</a:t>
            </a:r>
            <a:endParaRPr sz="1100">
              <a:latin typeface="Verdana"/>
              <a:ea typeface="Verdana"/>
              <a:cs typeface="Verdana"/>
              <a:sym typeface="Verdana"/>
            </a:endParaRPr>
          </a:p>
          <a:p>
            <a:pPr indent="-273050" lvl="0" marL="342900" rtl="0" algn="l">
              <a:lnSpc>
                <a:spcPct val="100000"/>
              </a:lnSpc>
              <a:spcBef>
                <a:spcPts val="0"/>
              </a:spcBef>
              <a:spcAft>
                <a:spcPts val="0"/>
              </a:spcAft>
              <a:buClr>
                <a:schemeClr val="dk1"/>
              </a:buClr>
              <a:buSzPts val="1100"/>
              <a:buChar char="•"/>
            </a:pPr>
            <a:r>
              <a:rPr lang="en-GB" sz="1100">
                <a:latin typeface="Verdana"/>
                <a:ea typeface="Verdana"/>
                <a:cs typeface="Verdana"/>
                <a:sym typeface="Verdana"/>
              </a:rPr>
              <a:t>The definition used in this workshop: Families in which two or more languages are used regularly, regardless of the level of competence and the individuals’ linguistic biography.</a:t>
            </a:r>
            <a:endParaRPr sz="1100"/>
          </a:p>
        </p:txBody>
      </p:sp>
      <p:sp>
        <p:nvSpPr>
          <p:cNvPr id="133" name="Google Shape;133;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Some input on family language policy as shown on the slide. </a:t>
            </a:r>
            <a:endParaRPr/>
          </a:p>
        </p:txBody>
      </p:sp>
      <p:sp>
        <p:nvSpPr>
          <p:cNvPr id="139" name="Google Shape;139;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15" name="Shape 15"/>
        <p:cNvGrpSpPr/>
        <p:nvPr/>
      </p:nvGrpSpPr>
      <p:grpSpPr>
        <a:xfrm>
          <a:off x="0" y="0"/>
          <a:ext cx="0" cy="0"/>
          <a:chOff x="0" y="0"/>
          <a:chExt cx="0" cy="0"/>
        </a:xfrm>
      </p:grpSpPr>
      <p:sp>
        <p:nvSpPr>
          <p:cNvPr id="16" name="Google Shape;16;p3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72" name="Shape 72"/>
        <p:cNvGrpSpPr/>
        <p:nvPr/>
      </p:nvGrpSpPr>
      <p:grpSpPr>
        <a:xfrm>
          <a:off x="0" y="0"/>
          <a:ext cx="0" cy="0"/>
          <a:chOff x="0" y="0"/>
          <a:chExt cx="0" cy="0"/>
        </a:xfrm>
      </p:grpSpPr>
      <p:sp>
        <p:nvSpPr>
          <p:cNvPr id="73" name="Google Shape;73;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78" name="Shape 78"/>
        <p:cNvGrpSpPr/>
        <p:nvPr/>
      </p:nvGrpSpPr>
      <p:grpSpPr>
        <a:xfrm>
          <a:off x="0" y="0"/>
          <a:ext cx="0" cy="0"/>
          <a:chOff x="0" y="0"/>
          <a:chExt cx="0" cy="0"/>
        </a:xfrm>
      </p:grpSpPr>
      <p:sp>
        <p:nvSpPr>
          <p:cNvPr id="79" name="Google Shape;79;p4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21" name="Shape 21"/>
        <p:cNvGrpSpPr/>
        <p:nvPr/>
      </p:nvGrpSpPr>
      <p:grpSpPr>
        <a:xfrm>
          <a:off x="0" y="0"/>
          <a:ext cx="0" cy="0"/>
          <a:chOff x="0" y="0"/>
          <a:chExt cx="0" cy="0"/>
        </a:xfrm>
      </p:grpSpPr>
      <p:sp>
        <p:nvSpPr>
          <p:cNvPr id="22" name="Google Shape;22;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27" name="Shape 27"/>
        <p:cNvGrpSpPr/>
        <p:nvPr/>
      </p:nvGrpSpPr>
      <p:grpSpPr>
        <a:xfrm>
          <a:off x="0" y="0"/>
          <a:ext cx="0" cy="0"/>
          <a:chOff x="0" y="0"/>
          <a:chExt cx="0" cy="0"/>
        </a:xfrm>
      </p:grpSpPr>
      <p:sp>
        <p:nvSpPr>
          <p:cNvPr id="28" name="Google Shape;28;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0" name="Google Shape;30;p3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1" name="Google Shape;31;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34" name="Shape 34"/>
        <p:cNvGrpSpPr/>
        <p:nvPr/>
      </p:nvGrpSpPr>
      <p:grpSpPr>
        <a:xfrm>
          <a:off x="0" y="0"/>
          <a:ext cx="0" cy="0"/>
          <a:chOff x="0" y="0"/>
          <a:chExt cx="0" cy="0"/>
        </a:xfrm>
      </p:grpSpPr>
      <p:sp>
        <p:nvSpPr>
          <p:cNvPr id="35" name="Google Shape;35;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7" name="Google Shape;37;p3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8" name="Google Shape;38;p3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9" name="Google Shape;39;p3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0" name="Google Shape;40;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43" name="Shape 43"/>
        <p:cNvGrpSpPr/>
        <p:nvPr/>
      </p:nvGrpSpPr>
      <p:grpSpPr>
        <a:xfrm>
          <a:off x="0" y="0"/>
          <a:ext cx="0" cy="0"/>
          <a:chOff x="0" y="0"/>
          <a:chExt cx="0" cy="0"/>
        </a:xfrm>
      </p:grpSpPr>
      <p:sp>
        <p:nvSpPr>
          <p:cNvPr id="44" name="Google Shape;44;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47" name="Shape 47"/>
        <p:cNvGrpSpPr/>
        <p:nvPr/>
      </p:nvGrpSpPr>
      <p:grpSpPr>
        <a:xfrm>
          <a:off x="0" y="0"/>
          <a:ext cx="0" cy="0"/>
          <a:chOff x="0" y="0"/>
          <a:chExt cx="0" cy="0"/>
        </a:xfrm>
      </p:grpSpPr>
      <p:sp>
        <p:nvSpPr>
          <p:cNvPr id="48" name="Google Shape;48;p3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3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0" name="Google Shape;50;p3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1" name="Google Shape;51;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54" name="Shape 54"/>
        <p:cNvGrpSpPr/>
        <p:nvPr/>
      </p:nvGrpSpPr>
      <p:grpSpPr>
        <a:xfrm>
          <a:off x="0" y="0"/>
          <a:ext cx="0" cy="0"/>
          <a:chOff x="0" y="0"/>
          <a:chExt cx="0" cy="0"/>
        </a:xfrm>
      </p:grpSpPr>
      <p:sp>
        <p:nvSpPr>
          <p:cNvPr id="55" name="Google Shape;55;p3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57" name="Google Shape;57;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60" name="Shape 60"/>
        <p:cNvGrpSpPr/>
        <p:nvPr/>
      </p:nvGrpSpPr>
      <p:grpSpPr>
        <a:xfrm>
          <a:off x="0" y="0"/>
          <a:ext cx="0" cy="0"/>
          <a:chOff x="0" y="0"/>
          <a:chExt cx="0" cy="0"/>
        </a:xfrm>
      </p:grpSpPr>
      <p:sp>
        <p:nvSpPr>
          <p:cNvPr id="61" name="Google Shape;61;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65" name="Shape 65"/>
        <p:cNvGrpSpPr/>
        <p:nvPr/>
      </p:nvGrpSpPr>
      <p:grpSpPr>
        <a:xfrm>
          <a:off x="0" y="0"/>
          <a:ext cx="0" cy="0"/>
          <a:chOff x="0" y="0"/>
          <a:chExt cx="0" cy="0"/>
        </a:xfrm>
      </p:grpSpPr>
      <p:sp>
        <p:nvSpPr>
          <p:cNvPr id="66" name="Google Shape;66;p4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0"/>
          <p:cNvSpPr/>
          <p:nvPr>
            <p:ph idx="2" type="pic"/>
          </p:nvPr>
        </p:nvSpPr>
        <p:spPr>
          <a:xfrm>
            <a:off x="1792288" y="612775"/>
            <a:ext cx="5486400" cy="4114800"/>
          </a:xfrm>
          <a:prstGeom prst="rect">
            <a:avLst/>
          </a:prstGeom>
          <a:noFill/>
          <a:ln>
            <a:noFill/>
          </a:ln>
        </p:spPr>
      </p:sp>
      <p:sp>
        <p:nvSpPr>
          <p:cNvPr id="68" name="Google Shape;68;p4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youtu.be/XWbrY2fpeH8" TargetMode="Externa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youtu.be/kTIQoMJY9ic" TargetMode="External"/><Relationship Id="rId4" Type="http://schemas.openxmlformats.org/officeDocument/2006/relationships/hyperlink" Target="https://www.youtube.com/watch?v=lxQmVdqVr_0" TargetMode="External"/><Relationship Id="rId5" Type="http://schemas.openxmlformats.org/officeDocument/2006/relationships/hyperlink" Target="https://www.youtube.com/watch?v=R0WrXJaH_JY" TargetMode="External"/><Relationship Id="rId6"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0.jpg"/><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4.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1.jp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drive.google.com/file/d/1yt5KrSr8qjPoSu3QEdtjS0s_LQkPysR2/view" TargetMode="External"/><Relationship Id="rId4" Type="http://schemas.openxmlformats.org/officeDocument/2006/relationships/image" Target="../media/image7.png"/><Relationship Id="rId5"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6.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2.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4.jp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youtube.com/watch?v=4zFqitRjZ3A" TargetMode="External"/><Relationship Id="rId4" Type="http://schemas.openxmlformats.org/officeDocument/2006/relationships/hyperlink" Target="https://www.youtube.com/watch?v=SphtlNVrIys"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hyperlink" Target="https://youtu.be/BkuxEJwnJAU" TargetMode="External"/><Relationship Id="rId4" Type="http://schemas.openxmlformats.org/officeDocument/2006/relationships/hyperlink" Target="https://youtu.be/GiNjyI1aaVE" TargetMode="External"/><Relationship Id="rId5"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hyperlink" Target="https://youtu.be/iGt7TN2NKfw" TargetMode="External"/><Relationship Id="rId4" Type="http://schemas.openxmlformats.org/officeDocument/2006/relationships/hyperlink" Target="https://youtu.be/iaH6APGEkhg" TargetMode="External"/><Relationship Id="rId5"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MaMlise-nagłówek-eng.jpg" id="89" name="Google Shape;89;p1"/>
          <p:cNvPicPr preferRelativeResize="0"/>
          <p:nvPr/>
        </p:nvPicPr>
        <p:blipFill rotWithShape="1">
          <a:blip r:embed="rId3">
            <a:alphaModFix/>
          </a:blip>
          <a:srcRect b="0" l="0" r="0" t="0"/>
          <a:stretch/>
        </p:blipFill>
        <p:spPr>
          <a:xfrm>
            <a:off x="7239" y="26328"/>
            <a:ext cx="9136761" cy="1817804"/>
          </a:xfrm>
          <a:prstGeom prst="rect">
            <a:avLst/>
          </a:prstGeom>
          <a:noFill/>
          <a:ln>
            <a:noFill/>
          </a:ln>
        </p:spPr>
      </p:pic>
      <p:sp>
        <p:nvSpPr>
          <p:cNvPr id="90" name="Google Shape;90;p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223150"/>
              <a:buFont typeface="Verdana"/>
              <a:buNone/>
            </a:pPr>
            <a:r>
              <a:rPr lang="en-GB">
                <a:latin typeface="Verdana"/>
                <a:ea typeface="Verdana"/>
                <a:cs typeface="Verdana"/>
                <a:sym typeface="Verdana"/>
              </a:rPr>
              <a:t>INTEGRATION OF HOME AND SCHOOL LANGUAGE</a:t>
            </a:r>
            <a:br>
              <a:rPr lang="en-GB">
                <a:latin typeface="Verdana"/>
                <a:ea typeface="Verdana"/>
                <a:cs typeface="Verdana"/>
                <a:sym typeface="Verdana"/>
              </a:rPr>
            </a:br>
            <a:r>
              <a:rPr lang="en-GB" sz="3600" cap="small">
                <a:latin typeface="Verdana"/>
                <a:ea typeface="Verdana"/>
                <a:cs typeface="Verdana"/>
                <a:sym typeface="Verdana"/>
              </a:rPr>
              <a:t>for parents and teachers</a:t>
            </a:r>
            <a:endParaRPr sz="3600" cap="small">
              <a:latin typeface="Verdana"/>
              <a:ea typeface="Verdana"/>
              <a:cs typeface="Verdana"/>
              <a:sym typeface="Verdana"/>
            </a:endParaRPr>
          </a:p>
        </p:txBody>
      </p:sp>
      <p:sp>
        <p:nvSpPr>
          <p:cNvPr id="91" name="Google Shape;91;p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100000"/>
              </a:lnSpc>
              <a:spcBef>
                <a:spcPts val="0"/>
              </a:spcBef>
              <a:spcAft>
                <a:spcPts val="0"/>
              </a:spcAft>
              <a:buClr>
                <a:srgbClr val="888888"/>
              </a:buClr>
              <a:buSzPct val="100000"/>
              <a:buNone/>
            </a:pPr>
            <a:r>
              <a:rPr lang="en-GB"/>
              <a:t>Workshop 10</a:t>
            </a:r>
            <a:endParaRPr/>
          </a:p>
          <a:p>
            <a:pPr indent="0" lvl="0" marL="0" rtl="0" algn="ctr">
              <a:lnSpc>
                <a:spcPct val="100000"/>
              </a:lnSpc>
              <a:spcBef>
                <a:spcPts val="0"/>
              </a:spcBef>
              <a:spcAft>
                <a:spcPts val="0"/>
              </a:spcAft>
              <a:buClr>
                <a:srgbClr val="888888"/>
              </a:buClr>
              <a:buSzPct val="100000"/>
              <a:buNone/>
            </a:pPr>
            <a:r>
              <a:t/>
            </a:r>
            <a:endParaRPr/>
          </a:p>
          <a:p>
            <a:pPr indent="0" lvl="0" marL="0" rtl="0" algn="ctr">
              <a:lnSpc>
                <a:spcPct val="100000"/>
              </a:lnSpc>
              <a:spcBef>
                <a:spcPts val="0"/>
              </a:spcBef>
              <a:spcAft>
                <a:spcPts val="0"/>
              </a:spcAft>
              <a:buClr>
                <a:srgbClr val="888888"/>
              </a:buClr>
              <a:buSzPct val="100000"/>
              <a:buNone/>
            </a:pPr>
            <a:r>
              <a:t/>
            </a:r>
            <a:endParaRPr/>
          </a:p>
          <a:p>
            <a:pPr indent="0" lvl="0" marL="0" rtl="0" algn="ctr">
              <a:lnSpc>
                <a:spcPct val="115000"/>
              </a:lnSpc>
              <a:spcBef>
                <a:spcPts val="400"/>
              </a:spcBef>
              <a:spcAft>
                <a:spcPts val="0"/>
              </a:spcAft>
              <a:buClr>
                <a:schemeClr val="dk1"/>
              </a:buClr>
              <a:buSzPct val="64705"/>
              <a:buNone/>
            </a:pPr>
            <a:r>
              <a:rPr lang="en-GB" sz="1700">
                <a:solidFill>
                  <a:schemeClr val="dk1"/>
                </a:solidFill>
              </a:rPr>
              <a:t>IO2 © 2023 by MaMLiSE is licensed under CC BY-NC-ND 4.0</a:t>
            </a:r>
            <a:endParaRPr/>
          </a:p>
        </p:txBody>
      </p:sp>
      <p:pic>
        <p:nvPicPr>
          <p:cNvPr descr="MaMlise-stopka.jpg" id="92" name="Google Shape;92;p1"/>
          <p:cNvPicPr preferRelativeResize="0"/>
          <p:nvPr/>
        </p:nvPicPr>
        <p:blipFill rotWithShape="1">
          <a:blip r:embed="rId4">
            <a:alphaModFix/>
          </a:blip>
          <a:srcRect b="0" l="0" r="0" t="0"/>
          <a:stretch/>
        </p:blipFill>
        <p:spPr>
          <a:xfrm>
            <a:off x="0" y="5681816"/>
            <a:ext cx="9144000" cy="11761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0"/>
          <p:cNvSpPr txBox="1"/>
          <p:nvPr>
            <p:ph type="title"/>
          </p:nvPr>
        </p:nvSpPr>
        <p:spPr>
          <a:xfrm>
            <a:off x="179512" y="260648"/>
            <a:ext cx="8856984"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Traditional Approaches in Multilingual Families</a:t>
            </a:r>
            <a:endParaRPr>
              <a:latin typeface="Verdana"/>
              <a:ea typeface="Verdana"/>
              <a:cs typeface="Verdana"/>
              <a:sym typeface="Verdana"/>
            </a:endParaRPr>
          </a:p>
        </p:txBody>
      </p:sp>
      <p:sp>
        <p:nvSpPr>
          <p:cNvPr id="148" name="Google Shape;148;p10"/>
          <p:cNvSpPr txBox="1"/>
          <p:nvPr/>
        </p:nvSpPr>
        <p:spPr>
          <a:xfrm>
            <a:off x="457200" y="1675900"/>
            <a:ext cx="85794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0" i="0" lang="en-GB" sz="2400" u="none" cap="none" strike="noStrike">
                <a:solidFill>
                  <a:schemeClr val="dk1"/>
                </a:solidFill>
                <a:latin typeface="Verdana"/>
                <a:ea typeface="Verdana"/>
                <a:cs typeface="Verdana"/>
                <a:sym typeface="Verdana"/>
              </a:rPr>
              <a:t>In the past:</a:t>
            </a:r>
            <a:endParaRPr b="0" i="0" sz="1400" u="none" cap="none" strike="noStrike">
              <a:solidFill>
                <a:srgbClr val="000000"/>
              </a:solidFill>
              <a:latin typeface="Arial"/>
              <a:ea typeface="Arial"/>
              <a:cs typeface="Arial"/>
              <a:sym typeface="Arial"/>
            </a:endParaRPr>
          </a:p>
          <a:p>
            <a:pPr indent="-342900" lvl="1" marL="342900" marR="0" rtl="0" algn="l">
              <a:lnSpc>
                <a:spcPct val="150000"/>
              </a:lnSpc>
              <a:spcBef>
                <a:spcPts val="440"/>
              </a:spcBef>
              <a:spcAft>
                <a:spcPts val="0"/>
              </a:spcAft>
              <a:buClr>
                <a:schemeClr val="dk1"/>
              </a:buClr>
              <a:buSzPts val="2200"/>
              <a:buFont typeface="Arial"/>
              <a:buChar char="•"/>
            </a:pPr>
            <a:r>
              <a:rPr b="0" i="0" lang="en-GB" sz="2200" u="none" cap="none" strike="noStrike">
                <a:solidFill>
                  <a:schemeClr val="dk1"/>
                </a:solidFill>
                <a:latin typeface="Verdana"/>
                <a:ea typeface="Verdana"/>
                <a:cs typeface="Verdana"/>
                <a:sym typeface="Verdana"/>
              </a:rPr>
              <a:t>Tradition of monolingual strategies in Europe</a:t>
            </a:r>
            <a:endParaRPr b="0" i="0" sz="1400" u="none" cap="none" strike="noStrike">
              <a:solidFill>
                <a:srgbClr val="000000"/>
              </a:solidFill>
              <a:latin typeface="Arial"/>
              <a:ea typeface="Arial"/>
              <a:cs typeface="Arial"/>
              <a:sym typeface="Arial"/>
            </a:endParaRPr>
          </a:p>
          <a:p>
            <a:pPr indent="-342900" lvl="1" marL="342900" marR="0" rtl="0" algn="l">
              <a:lnSpc>
                <a:spcPct val="150000"/>
              </a:lnSpc>
              <a:spcBef>
                <a:spcPts val="440"/>
              </a:spcBef>
              <a:spcAft>
                <a:spcPts val="0"/>
              </a:spcAft>
              <a:buClr>
                <a:schemeClr val="dk1"/>
              </a:buClr>
              <a:buSzPts val="2200"/>
              <a:buFont typeface="Arial"/>
              <a:buChar char="•"/>
            </a:pPr>
            <a:r>
              <a:rPr b="0" i="0" lang="en-GB" sz="2200" u="none" cap="none" strike="noStrike">
                <a:solidFill>
                  <a:schemeClr val="dk1"/>
                </a:solidFill>
                <a:latin typeface="Verdana"/>
                <a:ea typeface="Verdana"/>
                <a:cs typeface="Verdana"/>
                <a:sym typeface="Verdana"/>
              </a:rPr>
              <a:t>Advice for minority </a:t>
            </a:r>
            <a:r>
              <a:rPr b="0" i="0" lang="en-GB" sz="22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4"/>
                  </a:ext>
                </a:extLst>
              </a:rPr>
              <a:t>language</a:t>
            </a:r>
            <a:r>
              <a:rPr lang="en-GB" sz="2200">
                <a:solidFill>
                  <a:schemeClr val="dk1"/>
                </a:solidFill>
                <a:latin typeface="Verdana"/>
                <a:ea typeface="Verdana"/>
                <a:cs typeface="Verdana"/>
                <a:sym typeface="Verdana"/>
                <a:extLst>
                  <a:ext uri="http://customooxmlschemas.google.com/">
                    <go:slidesCustomData xmlns:go="http://customooxmlschemas.google.com/" textRoundtripDataId="5"/>
                  </a:ext>
                </a:extLst>
              </a:rPr>
              <a:t>-</a:t>
            </a:r>
            <a:r>
              <a:rPr b="0" i="0" lang="en-GB" sz="22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6"/>
                  </a:ext>
                </a:extLst>
              </a:rPr>
              <a:t>speaking</a:t>
            </a:r>
            <a:r>
              <a:rPr b="0" i="0" lang="en-GB" sz="2200" u="none" cap="none" strike="noStrike">
                <a:solidFill>
                  <a:schemeClr val="dk1"/>
                </a:solidFill>
                <a:latin typeface="Verdana"/>
                <a:ea typeface="Verdana"/>
                <a:cs typeface="Verdana"/>
                <a:sym typeface="Verdana"/>
              </a:rPr>
              <a:t> families to switch to the majority language </a:t>
            </a:r>
            <a:endParaRPr b="0" i="0" sz="1400" u="none" cap="none" strike="noStrike">
              <a:solidFill>
                <a:srgbClr val="000000"/>
              </a:solidFill>
              <a:latin typeface="Arial"/>
              <a:ea typeface="Arial"/>
              <a:cs typeface="Arial"/>
              <a:sym typeface="Arial"/>
            </a:endParaRPr>
          </a:p>
          <a:p>
            <a:pPr indent="-342900" lvl="1" marL="342900" marR="0" rtl="0" algn="l">
              <a:lnSpc>
                <a:spcPct val="150000"/>
              </a:lnSpc>
              <a:spcBef>
                <a:spcPts val="440"/>
              </a:spcBef>
              <a:spcAft>
                <a:spcPts val="0"/>
              </a:spcAft>
              <a:buClr>
                <a:schemeClr val="dk1"/>
              </a:buClr>
              <a:buSzPts val="2200"/>
              <a:buFont typeface="Arial"/>
              <a:buChar char="•"/>
            </a:pPr>
            <a:r>
              <a:rPr b="0" i="0" lang="en-GB" sz="2200" u="none" cap="none" strike="noStrike">
                <a:solidFill>
                  <a:schemeClr val="dk1"/>
                </a:solidFill>
                <a:latin typeface="Verdana"/>
                <a:ea typeface="Verdana"/>
                <a:cs typeface="Verdana"/>
                <a:sym typeface="Verdana"/>
              </a:rPr>
              <a:t>Strict division between the language at home and outside the home in minority </a:t>
            </a:r>
            <a:r>
              <a:rPr b="0" i="0" lang="en-GB" sz="22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7"/>
                  </a:ext>
                </a:extLst>
              </a:rPr>
              <a:t>language</a:t>
            </a:r>
            <a:r>
              <a:rPr lang="en-GB" sz="2200">
                <a:solidFill>
                  <a:schemeClr val="dk1"/>
                </a:solidFill>
                <a:latin typeface="Verdana"/>
                <a:ea typeface="Verdana"/>
                <a:cs typeface="Verdana"/>
                <a:sym typeface="Verdana"/>
                <a:extLst>
                  <a:ext uri="http://customooxmlschemas.google.com/">
                    <go:slidesCustomData xmlns:go="http://customooxmlschemas.google.com/" textRoundtripDataId="8"/>
                  </a:ext>
                </a:extLst>
              </a:rPr>
              <a:t>-</a:t>
            </a:r>
            <a:r>
              <a:rPr b="0" i="0" lang="en-GB" sz="22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9"/>
                  </a:ext>
                </a:extLst>
              </a:rPr>
              <a:t>speaking</a:t>
            </a:r>
            <a:r>
              <a:rPr b="0" i="0" lang="en-GB" sz="2200" u="none" cap="none" strike="noStrike">
                <a:solidFill>
                  <a:schemeClr val="dk1"/>
                </a:solidFill>
                <a:latin typeface="Verdana"/>
                <a:ea typeface="Verdana"/>
                <a:cs typeface="Verdana"/>
                <a:sym typeface="Verdana"/>
              </a:rPr>
              <a:t> families </a:t>
            </a:r>
            <a:endParaRPr b="0" i="0" sz="1400" u="none" cap="none" strike="noStrike">
              <a:solidFill>
                <a:srgbClr val="000000"/>
              </a:solidFill>
              <a:latin typeface="Arial"/>
              <a:ea typeface="Arial"/>
              <a:cs typeface="Arial"/>
              <a:sym typeface="Arial"/>
            </a:endParaRPr>
          </a:p>
          <a:p>
            <a:pPr indent="-342900" lvl="1" marL="342900" marR="0" rtl="0" algn="l">
              <a:lnSpc>
                <a:spcPct val="150000"/>
              </a:lnSpc>
              <a:spcBef>
                <a:spcPts val="440"/>
              </a:spcBef>
              <a:spcAft>
                <a:spcPts val="0"/>
              </a:spcAft>
              <a:buClr>
                <a:schemeClr val="dk1"/>
              </a:buClr>
              <a:buSzPts val="2200"/>
              <a:buFont typeface="Arial"/>
              <a:buChar char="•"/>
            </a:pPr>
            <a:r>
              <a:rPr b="0" i="0" lang="en-GB" sz="2200" u="none" cap="none" strike="noStrike">
                <a:solidFill>
                  <a:schemeClr val="dk1"/>
                </a:solidFill>
                <a:latin typeface="Verdana"/>
                <a:ea typeface="Verdana"/>
                <a:cs typeface="Verdana"/>
                <a:sym typeface="Verdana"/>
              </a:rPr>
              <a:t>One-person-one-language approach in families where the parents speak different languages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1"/>
          <p:cNvSpPr txBox="1"/>
          <p:nvPr>
            <p:ph type="title"/>
          </p:nvPr>
        </p:nvSpPr>
        <p:spPr>
          <a:xfrm>
            <a:off x="179612" y="412048"/>
            <a:ext cx="88569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Multilingual Approaches in Multilingual Families</a:t>
            </a:r>
            <a:endParaRPr>
              <a:latin typeface="Verdana"/>
              <a:ea typeface="Verdana"/>
              <a:cs typeface="Verdana"/>
              <a:sym typeface="Verdana"/>
            </a:endParaRPr>
          </a:p>
        </p:txBody>
      </p:sp>
      <p:sp>
        <p:nvSpPr>
          <p:cNvPr id="154" name="Google Shape;154;p11"/>
          <p:cNvSpPr txBox="1"/>
          <p:nvPr/>
        </p:nvSpPr>
        <p:spPr>
          <a:xfrm>
            <a:off x="457200" y="1721300"/>
            <a:ext cx="85794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0" i="0" lang="en-GB" sz="2400" u="none" cap="none" strike="noStrike">
                <a:solidFill>
                  <a:schemeClr val="dk1"/>
                </a:solidFill>
                <a:latin typeface="Verdana"/>
                <a:ea typeface="Verdana"/>
                <a:cs typeface="Verdana"/>
                <a:sym typeface="Verdana"/>
              </a:rPr>
              <a:t>More recent approaches:</a:t>
            </a:r>
            <a:endParaRPr b="0" i="0" sz="1400" u="none" cap="none" strike="noStrike">
              <a:solidFill>
                <a:srgbClr val="000000"/>
              </a:solidFill>
              <a:latin typeface="Arial"/>
              <a:ea typeface="Arial"/>
              <a:cs typeface="Arial"/>
              <a:sym typeface="Arial"/>
            </a:endParaRPr>
          </a:p>
          <a:p>
            <a:pPr indent="-342900" lvl="1" marL="342900" marR="0" rtl="0" algn="l">
              <a:lnSpc>
                <a:spcPct val="100000"/>
              </a:lnSpc>
              <a:spcBef>
                <a:spcPts val="440"/>
              </a:spcBef>
              <a:spcAft>
                <a:spcPts val="0"/>
              </a:spcAft>
              <a:buClr>
                <a:schemeClr val="dk1"/>
              </a:buClr>
              <a:buSzPts val="2200"/>
              <a:buFont typeface="Arial"/>
              <a:buChar char="•"/>
            </a:pPr>
            <a:r>
              <a:rPr b="0" i="0" lang="en-GB" sz="2200" u="none" cap="none" strike="noStrike">
                <a:solidFill>
                  <a:schemeClr val="dk1"/>
                </a:solidFill>
                <a:latin typeface="Verdana"/>
                <a:ea typeface="Verdana"/>
                <a:cs typeface="Verdana"/>
                <a:sym typeface="Verdana"/>
              </a:rPr>
              <a:t>Development of an understanding of language as interconnected (Grosjean 1989, Herdina &amp; Jessner 2002)</a:t>
            </a:r>
            <a:endParaRPr b="0" i="0" sz="1400" u="none" cap="none" strike="noStrike">
              <a:solidFill>
                <a:srgbClr val="000000"/>
              </a:solidFill>
              <a:latin typeface="Arial"/>
              <a:ea typeface="Arial"/>
              <a:cs typeface="Arial"/>
              <a:sym typeface="Arial"/>
            </a:endParaRPr>
          </a:p>
          <a:p>
            <a:pPr indent="-342900" lvl="1" marL="342900" marR="0" rtl="0" algn="l">
              <a:lnSpc>
                <a:spcPct val="100000"/>
              </a:lnSpc>
              <a:spcBef>
                <a:spcPts val="440"/>
              </a:spcBef>
              <a:spcAft>
                <a:spcPts val="0"/>
              </a:spcAft>
              <a:buClr>
                <a:schemeClr val="dk1"/>
              </a:buClr>
              <a:buSzPts val="2200"/>
              <a:buFont typeface="Arial"/>
              <a:buChar char="•"/>
            </a:pPr>
            <a:r>
              <a:rPr b="0" i="0" lang="en-GB" sz="2200" u="none" cap="none" strike="noStrike">
                <a:solidFill>
                  <a:schemeClr val="dk1"/>
                </a:solidFill>
                <a:latin typeface="Verdana"/>
                <a:ea typeface="Verdana"/>
                <a:cs typeface="Verdana"/>
                <a:sym typeface="Verdana"/>
              </a:rPr>
              <a:t>Flexible strategies in the families: code-switching, the “happylingual approach” (Kopeliovich 2013: 251), where a home language is promoted while other languages are included and the child’s language preferences are respected</a:t>
            </a:r>
            <a:endParaRPr b="0" i="0" sz="1400" u="none" cap="none" strike="noStrike">
              <a:solidFill>
                <a:srgbClr val="000000"/>
              </a:solidFill>
              <a:latin typeface="Arial"/>
              <a:ea typeface="Arial"/>
              <a:cs typeface="Arial"/>
              <a:sym typeface="Arial"/>
            </a:endParaRPr>
          </a:p>
          <a:p>
            <a:pPr indent="-342900" lvl="1" marL="342900" marR="0" rtl="0" algn="l">
              <a:lnSpc>
                <a:spcPct val="100000"/>
              </a:lnSpc>
              <a:spcBef>
                <a:spcPts val="440"/>
              </a:spcBef>
              <a:spcAft>
                <a:spcPts val="0"/>
              </a:spcAft>
              <a:buClr>
                <a:schemeClr val="dk1"/>
              </a:buClr>
              <a:buSzPts val="2200"/>
              <a:buFont typeface="Arial"/>
              <a:buChar char="•"/>
            </a:pPr>
            <a:r>
              <a:rPr b="0" i="0" lang="en-GB" sz="2200" u="none" cap="none" strike="noStrike">
                <a:solidFill>
                  <a:schemeClr val="dk1"/>
                </a:solidFill>
                <a:latin typeface="Verdana"/>
                <a:ea typeface="Verdana"/>
                <a:cs typeface="Verdana"/>
                <a:sym typeface="Verdana"/>
              </a:rPr>
              <a:t>Flexible strategies in schools: the integration of the pupils’ home languages where it is useful and possible, e.g. in translanguaging approaches (Otheguy et al. 2015)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2"/>
          <p:cNvSpPr txBox="1"/>
          <p:nvPr>
            <p:ph type="title"/>
          </p:nvPr>
        </p:nvSpPr>
        <p:spPr>
          <a:xfrm>
            <a:off x="179512" y="260648"/>
            <a:ext cx="8856984"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Home Language Practices</a:t>
            </a:r>
            <a:endParaRPr>
              <a:latin typeface="Verdana"/>
              <a:ea typeface="Verdana"/>
              <a:cs typeface="Verdana"/>
              <a:sym typeface="Verdana"/>
            </a:endParaRPr>
          </a:p>
        </p:txBody>
      </p:sp>
      <p:sp>
        <p:nvSpPr>
          <p:cNvPr id="160" name="Google Shape;160;p12"/>
          <p:cNvSpPr txBox="1"/>
          <p:nvPr/>
        </p:nvSpPr>
        <p:spPr>
          <a:xfrm>
            <a:off x="457200" y="1600200"/>
            <a:ext cx="8579296"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Char char="•"/>
            </a:pPr>
            <a:r>
              <a:rPr b="1" i="0" lang="en-GB" sz="2000" u="none" cap="none" strike="noStrike">
                <a:solidFill>
                  <a:schemeClr val="dk1"/>
                </a:solidFill>
                <a:latin typeface="Verdana"/>
                <a:ea typeface="Verdana"/>
                <a:cs typeface="Verdana"/>
                <a:sym typeface="Verdana"/>
              </a:rPr>
              <a:t>code-switching, code-mixing and translanguaging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400"/>
              </a:spcBef>
              <a:spcAft>
                <a:spcPts val="0"/>
              </a:spcAft>
              <a:buClr>
                <a:schemeClr val="dk1"/>
              </a:buClr>
              <a:buSzPts val="2000"/>
              <a:buFont typeface="Arial"/>
              <a:buChar char="•"/>
            </a:pPr>
            <a:r>
              <a:rPr b="1" i="0" lang="en-GB" sz="2000" u="none" cap="none" strike="noStrike">
                <a:solidFill>
                  <a:schemeClr val="dk1"/>
                </a:solidFill>
                <a:latin typeface="Verdana"/>
                <a:ea typeface="Verdana"/>
                <a:cs typeface="Verdana"/>
                <a:sym typeface="Verdana"/>
              </a:rPr>
              <a:t>ritual language practices</a:t>
            </a:r>
            <a:r>
              <a:rPr b="0" i="0" lang="en-GB" sz="2000" u="none" cap="none" strike="noStrike">
                <a:solidFill>
                  <a:schemeClr val="dk1"/>
                </a:solidFill>
                <a:latin typeface="Verdana"/>
                <a:ea typeface="Verdana"/>
                <a:cs typeface="Verdana"/>
                <a:sym typeface="Verdana"/>
              </a:rPr>
              <a:t>:  e.g. ritual book reading, religious practices, family cultural traditions related to the home language(s)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400"/>
              </a:spcBef>
              <a:spcAft>
                <a:spcPts val="0"/>
              </a:spcAft>
              <a:buClr>
                <a:schemeClr val="dk1"/>
              </a:buClr>
              <a:buSzPts val="2000"/>
              <a:buFont typeface="Arial"/>
              <a:buChar char="•"/>
            </a:pPr>
            <a:r>
              <a:rPr b="1" i="0" lang="en-GB" sz="2000" u="none" cap="none" strike="noStrike">
                <a:solidFill>
                  <a:schemeClr val="dk1"/>
                </a:solidFill>
                <a:latin typeface="Verdana"/>
                <a:ea typeface="Verdana"/>
                <a:cs typeface="Verdana"/>
                <a:sym typeface="Verdana"/>
              </a:rPr>
              <a:t>reciprocal bidirectional learning</a:t>
            </a:r>
            <a:r>
              <a:rPr b="0" i="0" lang="en-GB" sz="2000" u="none" cap="none" strike="noStrike">
                <a:solidFill>
                  <a:schemeClr val="dk1"/>
                </a:solidFill>
                <a:latin typeface="Verdana"/>
                <a:ea typeface="Verdana"/>
                <a:cs typeface="Verdana"/>
                <a:sym typeface="Verdana"/>
              </a:rPr>
              <a:t>: e.g. simultaneous learning of two languages, e.g. the majority language by parents and children and the minority language by children with parents/grandparents as experts</a:t>
            </a:r>
            <a:endParaRPr b="0" i="0" sz="2000" u="none" cap="none" strike="noStrike">
              <a:solidFill>
                <a:schemeClr val="dk1"/>
              </a:solidFill>
              <a:highlight>
                <a:srgbClr val="FFFF00"/>
              </a:highlight>
              <a:latin typeface="Verdana"/>
              <a:ea typeface="Verdana"/>
              <a:cs typeface="Verdana"/>
              <a:sym typeface="Verdan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4bdc660f67_0_35"/>
          <p:cNvSpPr txBox="1"/>
          <p:nvPr>
            <p:ph type="title"/>
          </p:nvPr>
        </p:nvSpPr>
        <p:spPr>
          <a:xfrm>
            <a:off x="179512" y="260648"/>
            <a:ext cx="88569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Code-Switching</a:t>
            </a:r>
            <a:endParaRPr>
              <a:latin typeface="Verdana"/>
              <a:ea typeface="Verdana"/>
              <a:cs typeface="Verdana"/>
              <a:sym typeface="Verdana"/>
            </a:endParaRPr>
          </a:p>
        </p:txBody>
      </p:sp>
      <p:sp>
        <p:nvSpPr>
          <p:cNvPr id="166" name="Google Shape;166;g24bdc660f67_0_35"/>
          <p:cNvSpPr txBox="1"/>
          <p:nvPr/>
        </p:nvSpPr>
        <p:spPr>
          <a:xfrm>
            <a:off x="457200" y="1600200"/>
            <a:ext cx="85794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400"/>
              </a:spcBef>
              <a:spcAft>
                <a:spcPts val="0"/>
              </a:spcAft>
              <a:buNone/>
            </a:pPr>
            <a:r>
              <a:rPr lang="en-GB" sz="2600">
                <a:solidFill>
                  <a:schemeClr val="dk1"/>
                </a:solidFill>
                <a:latin typeface="Verdana"/>
                <a:ea typeface="Verdana"/>
                <a:cs typeface="Verdana"/>
                <a:sym typeface="Verdana"/>
              </a:rPr>
              <a:t>Use of language elements in a stretch of speech predominantly framed in another language (Szczepaniak-Kozak et al. 2023: 64)</a:t>
            </a:r>
            <a:endParaRPr b="0" i="0" sz="2600" u="none" cap="none" strike="noStrike">
              <a:solidFill>
                <a:schemeClr val="dk1"/>
              </a:solidFill>
              <a:highlight>
                <a:srgbClr val="FFFF00"/>
              </a:highlight>
              <a:latin typeface="Verdana"/>
              <a:ea typeface="Verdana"/>
              <a:cs typeface="Verdana"/>
              <a:sym typeface="Verdan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1135bf8323_2_0"/>
          <p:cNvSpPr txBox="1"/>
          <p:nvPr>
            <p:ph type="title"/>
          </p:nvPr>
        </p:nvSpPr>
        <p:spPr>
          <a:xfrm>
            <a:off x="179512" y="260648"/>
            <a:ext cx="88569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Code-Switching</a:t>
            </a:r>
            <a:endParaRPr>
              <a:latin typeface="Verdana"/>
              <a:ea typeface="Verdana"/>
              <a:cs typeface="Verdana"/>
              <a:sym typeface="Verdana"/>
            </a:endParaRPr>
          </a:p>
        </p:txBody>
      </p:sp>
      <p:sp>
        <p:nvSpPr>
          <p:cNvPr id="172" name="Google Shape;172;g21135bf8323_2_0"/>
          <p:cNvSpPr txBox="1"/>
          <p:nvPr/>
        </p:nvSpPr>
        <p:spPr>
          <a:xfrm>
            <a:off x="457200" y="1600200"/>
            <a:ext cx="85794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000" u="none" cap="none" strike="noStrike">
              <a:solidFill>
                <a:schemeClr val="dk1"/>
              </a:solidFill>
              <a:highlight>
                <a:srgbClr val="FFFF00"/>
              </a:highlight>
              <a:latin typeface="Verdana"/>
              <a:ea typeface="Verdana"/>
              <a:cs typeface="Verdana"/>
              <a:sym typeface="Verdana"/>
            </a:endParaRPr>
          </a:p>
        </p:txBody>
      </p:sp>
      <p:pic>
        <p:nvPicPr>
          <p:cNvPr id="173" name="Google Shape;173;g21135bf8323_2_0"/>
          <p:cNvPicPr preferRelativeResize="0"/>
          <p:nvPr/>
        </p:nvPicPr>
        <p:blipFill rotWithShape="1">
          <a:blip r:embed="rId3">
            <a:alphaModFix/>
          </a:blip>
          <a:srcRect b="7152" l="61930" r="14310" t="29440"/>
          <a:stretch/>
        </p:blipFill>
        <p:spPr>
          <a:xfrm>
            <a:off x="457200" y="1184675"/>
            <a:ext cx="5659602" cy="4941625"/>
          </a:xfrm>
          <a:prstGeom prst="rect">
            <a:avLst/>
          </a:prstGeom>
          <a:noFill/>
          <a:ln>
            <a:noFill/>
          </a:ln>
        </p:spPr>
      </p:pic>
      <p:sp>
        <p:nvSpPr>
          <p:cNvPr id="174" name="Google Shape;174;g21135bf8323_2_0"/>
          <p:cNvSpPr txBox="1"/>
          <p:nvPr/>
        </p:nvSpPr>
        <p:spPr>
          <a:xfrm>
            <a:off x="6116800" y="1841225"/>
            <a:ext cx="2756400" cy="29553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Calibri"/>
              <a:buChar char="●"/>
            </a:pPr>
            <a:r>
              <a:rPr lang="en-GB" sz="2000">
                <a:latin typeface="Calibri"/>
                <a:ea typeface="Calibri"/>
                <a:cs typeface="Calibri"/>
                <a:sym typeface="Calibri"/>
              </a:rPr>
              <a:t>Example of code-switching in a conversation between parents and a child</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GB" sz="2000">
                <a:latin typeface="Calibri"/>
                <a:ea typeface="Calibri"/>
                <a:cs typeface="Calibri"/>
                <a:sym typeface="Calibri"/>
              </a:rPr>
              <a:t>Dinner conversation</a:t>
            </a:r>
            <a:endParaRPr sz="2000">
              <a:latin typeface="Calibri"/>
              <a:ea typeface="Calibri"/>
              <a:cs typeface="Calibri"/>
              <a:sym typeface="Calibri"/>
            </a:endParaRPr>
          </a:p>
          <a:p>
            <a:pPr indent="-355600" lvl="0" marL="457200" rtl="0" algn="l">
              <a:spcBef>
                <a:spcPts val="0"/>
              </a:spcBef>
              <a:spcAft>
                <a:spcPts val="0"/>
              </a:spcAft>
              <a:buSzPts val="2000"/>
              <a:buFont typeface="Calibri"/>
              <a:buChar char="●"/>
            </a:pPr>
            <a:r>
              <a:rPr lang="en-GB" sz="2000">
                <a:latin typeface="Calibri"/>
                <a:ea typeface="Calibri"/>
                <a:cs typeface="Calibri"/>
                <a:sym typeface="Calibri"/>
              </a:rPr>
              <a:t>Talking about activities in kindergarten </a:t>
            </a:r>
            <a:endParaRPr sz="20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1e52fa2218d_1_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Code-Switching</a:t>
            </a:r>
            <a:endParaRPr>
              <a:latin typeface="Verdana"/>
              <a:ea typeface="Verdana"/>
              <a:cs typeface="Verdana"/>
              <a:sym typeface="Verdana"/>
            </a:endParaRPr>
          </a:p>
        </p:txBody>
      </p:sp>
      <p:sp>
        <p:nvSpPr>
          <p:cNvPr id="180" name="Google Shape;180;g1e52fa2218d_1_1"/>
          <p:cNvSpPr txBox="1"/>
          <p:nvPr/>
        </p:nvSpPr>
        <p:spPr>
          <a:xfrm>
            <a:off x="457200" y="1600200"/>
            <a:ext cx="85794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000" u="none" cap="none" strike="noStrike">
              <a:solidFill>
                <a:schemeClr val="dk1"/>
              </a:solidFill>
              <a:highlight>
                <a:srgbClr val="FFFF00"/>
              </a:highlight>
              <a:latin typeface="Verdana"/>
              <a:ea typeface="Verdana"/>
              <a:cs typeface="Verdana"/>
              <a:sym typeface="Verdana"/>
            </a:endParaRPr>
          </a:p>
        </p:txBody>
      </p:sp>
      <p:sp>
        <p:nvSpPr>
          <p:cNvPr id="181" name="Google Shape;181;g1e52fa2218d_1_1"/>
          <p:cNvSpPr txBox="1"/>
          <p:nvPr>
            <p:ph idx="1" type="body"/>
          </p:nvPr>
        </p:nvSpPr>
        <p:spPr>
          <a:xfrm>
            <a:off x="457200" y="1600200"/>
            <a:ext cx="8229600" cy="4526100"/>
          </a:xfrm>
          <a:prstGeom prst="rect">
            <a:avLst/>
          </a:prstGeom>
        </p:spPr>
        <p:txBody>
          <a:bodyPr anchorCtr="0" anchor="t" bIns="45700" lIns="91425" spcFirstLastPara="1" rIns="91425" wrap="square" tIns="45700">
            <a:normAutofit/>
          </a:bodyPr>
          <a:lstStyle/>
          <a:p>
            <a:pPr indent="-412750" lvl="0" marL="457200" rtl="0" algn="l">
              <a:spcBef>
                <a:spcPts val="0"/>
              </a:spcBef>
              <a:spcAft>
                <a:spcPts val="0"/>
              </a:spcAft>
              <a:buSzPts val="2900"/>
              <a:buFont typeface="Calibri"/>
              <a:buChar char="●"/>
            </a:pPr>
            <a:r>
              <a:rPr lang="en-GB" sz="2900"/>
              <a:t>Example of code-switching in a conversation between a parent, a relative and a child (Dutch, Polish, English)</a:t>
            </a:r>
            <a:endParaRPr sz="2900"/>
          </a:p>
          <a:p>
            <a:pPr indent="-412750" lvl="0" marL="457200" rtl="0" algn="l">
              <a:spcBef>
                <a:spcPts val="0"/>
              </a:spcBef>
              <a:spcAft>
                <a:spcPts val="0"/>
              </a:spcAft>
              <a:buSzPts val="2900"/>
              <a:buFont typeface="Calibri"/>
              <a:buChar char="●"/>
            </a:pPr>
            <a:r>
              <a:rPr lang="en-GB" sz="2900"/>
              <a:t>Vick playing chess with dad: </a:t>
            </a:r>
            <a:r>
              <a:rPr lang="en-GB" sz="2900" u="sng">
                <a:solidFill>
                  <a:schemeClr val="hlink"/>
                </a:solidFill>
                <a:latin typeface="Arial"/>
                <a:ea typeface="Arial"/>
                <a:cs typeface="Arial"/>
                <a:sym typeface="Arial"/>
                <a:hlinkClick r:id="rId3"/>
              </a:rPr>
              <a:t>https://youtu.be/XWbrY2fpeH8</a:t>
            </a:r>
            <a:endParaRPr/>
          </a:p>
        </p:txBody>
      </p:sp>
      <p:pic>
        <p:nvPicPr>
          <p:cNvPr id="182" name="Google Shape;182;g1e52fa2218d_1_1"/>
          <p:cNvPicPr preferRelativeResize="0"/>
          <p:nvPr/>
        </p:nvPicPr>
        <p:blipFill>
          <a:blip r:embed="rId4">
            <a:alphaModFix/>
          </a:blip>
          <a:stretch>
            <a:fillRect/>
          </a:stretch>
        </p:blipFill>
        <p:spPr>
          <a:xfrm>
            <a:off x="457200" y="4081600"/>
            <a:ext cx="5320851" cy="2219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3"/>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Questions</a:t>
            </a:r>
            <a:endParaRPr>
              <a:latin typeface="Verdana"/>
              <a:ea typeface="Verdana"/>
              <a:cs typeface="Verdana"/>
              <a:sym typeface="Verdana"/>
            </a:endParaRPr>
          </a:p>
        </p:txBody>
      </p:sp>
      <p:sp>
        <p:nvSpPr>
          <p:cNvPr id="188" name="Google Shape;188;p13"/>
          <p:cNvSpPr txBox="1"/>
          <p:nvPr/>
        </p:nvSpPr>
        <p:spPr>
          <a:xfrm>
            <a:off x="457200" y="1600200"/>
            <a:ext cx="4114800" cy="45259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1" i="0" lang="en-GB" sz="2400" u="none" cap="none" strike="noStrike">
                <a:solidFill>
                  <a:schemeClr val="dk1"/>
                </a:solidFill>
                <a:latin typeface="Verdana"/>
                <a:ea typeface="Verdana"/>
                <a:cs typeface="Verdana"/>
                <a:sym typeface="Verdana"/>
              </a:rPr>
              <a:t>To parents</a:t>
            </a:r>
            <a:endParaRPr b="1" i="0"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Verdana"/>
              <a:ea typeface="Verdana"/>
              <a:cs typeface="Verdana"/>
              <a:sym typeface="Verdana"/>
            </a:endParaRPr>
          </a:p>
          <a:p>
            <a:pPr indent="-342900" lvl="0" marL="342900" marR="0" rtl="0" algn="l">
              <a:lnSpc>
                <a:spcPct val="115000"/>
              </a:lnSpc>
              <a:spcBef>
                <a:spcPts val="400"/>
              </a:spcBef>
              <a:spcAft>
                <a:spcPts val="0"/>
              </a:spcAft>
              <a:buClr>
                <a:schemeClr val="dk1"/>
              </a:buClr>
              <a:buSzPts val="2000"/>
              <a:buFont typeface="Arial"/>
              <a:buChar char="•"/>
            </a:pPr>
            <a:r>
              <a:rPr b="0" i="0" lang="en-GB" sz="2000" u="none" cap="none" strike="noStrike">
                <a:solidFill>
                  <a:schemeClr val="dk1"/>
                </a:solidFill>
                <a:latin typeface="Verdana"/>
                <a:ea typeface="Verdana"/>
                <a:cs typeface="Verdana"/>
                <a:sym typeface="Verdana"/>
              </a:rPr>
              <a:t>How do you use the different languages in your family?</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400"/>
              </a:spcBef>
              <a:spcAft>
                <a:spcPts val="0"/>
              </a:spcAft>
              <a:buClr>
                <a:schemeClr val="dk1"/>
              </a:buClr>
              <a:buSzPts val="2000"/>
              <a:buFont typeface="Arial"/>
              <a:buChar char="•"/>
            </a:pPr>
            <a:r>
              <a:rPr b="0" i="0" lang="en-GB" sz="2000" u="none" cap="none" strike="noStrike">
                <a:solidFill>
                  <a:schemeClr val="dk1"/>
                </a:solidFill>
                <a:latin typeface="Verdana"/>
                <a:ea typeface="Verdana"/>
                <a:cs typeface="Verdana"/>
                <a:sym typeface="Verdana"/>
              </a:rPr>
              <a:t>What languages do you use in which situation?</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400"/>
              </a:spcBef>
              <a:spcAft>
                <a:spcPts val="0"/>
              </a:spcAft>
              <a:buClr>
                <a:schemeClr val="dk1"/>
              </a:buClr>
              <a:buSzPts val="2000"/>
              <a:buFont typeface="Arial"/>
              <a:buChar char="•"/>
            </a:pPr>
            <a:r>
              <a:rPr b="0" i="0" lang="en-GB" sz="2000" u="none" cap="none" strike="noStrike">
                <a:solidFill>
                  <a:schemeClr val="dk1"/>
                </a:solidFill>
                <a:latin typeface="Verdana"/>
                <a:ea typeface="Verdana"/>
                <a:cs typeface="Verdana"/>
                <a:sym typeface="Verdana"/>
              </a:rPr>
              <a:t>What attitudes do the individual family members have towards the individual languages?</a:t>
            </a:r>
            <a:endParaRPr b="0" i="0" sz="1400" u="none" cap="none" strike="noStrike">
              <a:solidFill>
                <a:srgbClr val="000000"/>
              </a:solidFill>
              <a:latin typeface="Arial"/>
              <a:ea typeface="Arial"/>
              <a:cs typeface="Arial"/>
              <a:sym typeface="Arial"/>
            </a:endParaRPr>
          </a:p>
        </p:txBody>
      </p:sp>
      <p:sp>
        <p:nvSpPr>
          <p:cNvPr id="189" name="Google Shape;189;p13"/>
          <p:cNvSpPr txBox="1"/>
          <p:nvPr/>
        </p:nvSpPr>
        <p:spPr>
          <a:xfrm>
            <a:off x="4860032" y="1600199"/>
            <a:ext cx="4114800" cy="45259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1" i="0" lang="en-GB" sz="2400" u="none" cap="none" strike="noStrike">
                <a:solidFill>
                  <a:schemeClr val="dk1"/>
                </a:solidFill>
                <a:latin typeface="Verdana"/>
                <a:ea typeface="Verdana"/>
                <a:cs typeface="Verdana"/>
                <a:sym typeface="Verdana"/>
              </a:rPr>
              <a:t>To teachers</a:t>
            </a:r>
            <a:endParaRPr b="1" i="0"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Verdana"/>
              <a:ea typeface="Verdana"/>
              <a:cs typeface="Verdana"/>
              <a:sym typeface="Verdana"/>
            </a:endParaRPr>
          </a:p>
          <a:p>
            <a:pPr indent="-342900" lvl="0" marL="342900" marR="0" rtl="0" algn="l">
              <a:lnSpc>
                <a:spcPct val="115000"/>
              </a:lnSpc>
              <a:spcBef>
                <a:spcPts val="400"/>
              </a:spcBef>
              <a:spcAft>
                <a:spcPts val="0"/>
              </a:spcAft>
              <a:buClr>
                <a:schemeClr val="dk1"/>
              </a:buClr>
              <a:buSzPts val="2000"/>
              <a:buFont typeface="Arial"/>
              <a:buChar char="•"/>
            </a:pPr>
            <a:r>
              <a:rPr b="0" i="0" lang="en-GB" sz="2000" u="none" cap="none" strike="noStrike">
                <a:solidFill>
                  <a:schemeClr val="dk1"/>
                </a:solidFill>
                <a:latin typeface="Verdana"/>
                <a:ea typeface="Verdana"/>
                <a:cs typeface="Verdana"/>
                <a:sym typeface="Verdana"/>
              </a:rPr>
              <a:t>What do you know about the children’s linguistic backgrounds? What different language policies have you encountered? Which approaches do you find useful?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4"/>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The School Environment</a:t>
            </a:r>
            <a:endParaRPr>
              <a:latin typeface="Verdana"/>
              <a:ea typeface="Verdana"/>
              <a:cs typeface="Verdana"/>
              <a:sym typeface="Verdana"/>
            </a:endParaRPr>
          </a:p>
        </p:txBody>
      </p:sp>
      <p:pic>
        <p:nvPicPr>
          <p:cNvPr descr="Ein Bild, das Schreibgerät, Briefpapier, Kreide, anpassen enthält.&#10;&#10;Automatisch generierte Beschreibung" id="195" name="Google Shape;195;p14"/>
          <p:cNvPicPr preferRelativeResize="0"/>
          <p:nvPr/>
        </p:nvPicPr>
        <p:blipFill rotWithShape="1">
          <a:blip r:embed="rId3">
            <a:alphaModFix/>
          </a:blip>
          <a:srcRect b="0" l="0" r="0" t="0"/>
          <a:stretch/>
        </p:blipFill>
        <p:spPr>
          <a:xfrm>
            <a:off x="809328" y="1268760"/>
            <a:ext cx="7236804" cy="482453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GB"/>
              <a:t>Sharing experiences: the mother’s and daughter’s perspective</a:t>
            </a:r>
            <a:endParaRPr/>
          </a:p>
        </p:txBody>
      </p:sp>
      <p:sp>
        <p:nvSpPr>
          <p:cNvPr id="201" name="Google Shape;201;p1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3200"/>
              <a:buChar char="•"/>
            </a:pPr>
            <a:r>
              <a:rPr lang="en-GB"/>
              <a:t>Azalia is a Belarussian refugee who has settled in Poland with her eight-year-old daughter Amina. Listen to their stories:</a:t>
            </a:r>
            <a:endParaRPr/>
          </a:p>
          <a:p>
            <a:pPr indent="-342900" lvl="0" marL="342900" rtl="0" algn="l">
              <a:lnSpc>
                <a:spcPct val="100000"/>
              </a:lnSpc>
              <a:spcBef>
                <a:spcPts val="640"/>
              </a:spcBef>
              <a:spcAft>
                <a:spcPts val="0"/>
              </a:spcAft>
              <a:buClr>
                <a:schemeClr val="dk1"/>
              </a:buClr>
              <a:buSzPts val="3200"/>
              <a:buChar char="•"/>
            </a:pPr>
            <a:r>
              <a:rPr lang="en-GB" u="sng">
                <a:solidFill>
                  <a:schemeClr val="hlink"/>
                </a:solidFill>
                <a:hlinkClick r:id="rId3"/>
              </a:rPr>
              <a:t>Amina</a:t>
            </a:r>
            <a:r>
              <a:rPr lang="en-GB"/>
              <a:t> on her first days at a Polish school</a:t>
            </a:r>
            <a:endParaRPr>
              <a:highlight>
                <a:srgbClr val="FFFF00"/>
              </a:highlight>
            </a:endParaRPr>
          </a:p>
          <a:p>
            <a:pPr indent="-342900" lvl="0" marL="342900" rtl="0" algn="l">
              <a:lnSpc>
                <a:spcPct val="100000"/>
              </a:lnSpc>
              <a:spcBef>
                <a:spcPts val="640"/>
              </a:spcBef>
              <a:spcAft>
                <a:spcPts val="0"/>
              </a:spcAft>
              <a:buClr>
                <a:schemeClr val="dk1"/>
              </a:buClr>
              <a:buSzPts val="3200"/>
              <a:buChar char="•"/>
            </a:pPr>
            <a:r>
              <a:rPr lang="en-GB"/>
              <a:t>Azalia on </a:t>
            </a:r>
            <a:r>
              <a:rPr lang="en-GB" u="sng">
                <a:solidFill>
                  <a:schemeClr val="hlink"/>
                </a:solidFill>
                <a:hlinkClick r:id="rId4"/>
              </a:rPr>
              <a:t>school</a:t>
            </a:r>
            <a:r>
              <a:rPr lang="en-GB"/>
              <a:t> and</a:t>
            </a:r>
            <a:endParaRPr/>
          </a:p>
          <a:p>
            <a:pPr indent="0" lvl="0" marL="0" rtl="0" algn="l">
              <a:lnSpc>
                <a:spcPct val="100000"/>
              </a:lnSpc>
              <a:spcBef>
                <a:spcPts val="640"/>
              </a:spcBef>
              <a:spcAft>
                <a:spcPts val="0"/>
              </a:spcAft>
              <a:buNone/>
            </a:pPr>
            <a:r>
              <a:rPr lang="en-GB"/>
              <a:t>    </a:t>
            </a:r>
            <a:r>
              <a:rPr lang="en-GB" u="sng">
                <a:solidFill>
                  <a:schemeClr val="hlink"/>
                </a:solidFill>
                <a:hlinkClick r:id="rId5"/>
              </a:rPr>
              <a:t>parents’ support </a:t>
            </a:r>
            <a:r>
              <a:rPr lang="en-GB"/>
              <a:t> </a:t>
            </a:r>
            <a:endParaRPr>
              <a:highlight>
                <a:srgbClr val="FFFF00"/>
              </a:highlight>
            </a:endParaRPr>
          </a:p>
        </p:txBody>
      </p:sp>
      <p:sp>
        <p:nvSpPr>
          <p:cNvPr id="202" name="Google Shape;202;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Calibri"/>
              <a:buNone/>
            </a:pPr>
            <a:r>
              <a:t/>
            </a:r>
            <a:endParaRPr/>
          </a:p>
        </p:txBody>
      </p:sp>
      <p:pic>
        <p:nvPicPr>
          <p:cNvPr id="203" name="Google Shape;203;p15"/>
          <p:cNvPicPr preferRelativeResize="0"/>
          <p:nvPr/>
        </p:nvPicPr>
        <p:blipFill rotWithShape="1">
          <a:blip r:embed="rId6">
            <a:alphaModFix/>
          </a:blip>
          <a:srcRect b="23347" l="8875" r="58749" t="28628"/>
          <a:stretch/>
        </p:blipFill>
        <p:spPr>
          <a:xfrm>
            <a:off x="6022504" y="4077072"/>
            <a:ext cx="2664296" cy="129368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GB"/>
              <a:t>Reflection</a:t>
            </a:r>
            <a:endParaRPr/>
          </a:p>
        </p:txBody>
      </p:sp>
      <p:sp>
        <p:nvSpPr>
          <p:cNvPr id="209" name="Google Shape;209;p1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00000"/>
              </a:lnSpc>
              <a:spcBef>
                <a:spcPts val="0"/>
              </a:spcBef>
              <a:spcAft>
                <a:spcPts val="0"/>
              </a:spcAft>
              <a:buClr>
                <a:schemeClr val="dk1"/>
              </a:buClr>
              <a:buSzPts val="3200"/>
              <a:buChar char="•"/>
            </a:pPr>
            <a:r>
              <a:rPr lang="en-GB"/>
              <a:t>How do you feel about Amina’s experiences? What could have been done better to make the girl welcome and comfortable at school?</a:t>
            </a:r>
            <a:endParaRPr/>
          </a:p>
          <a:p>
            <a:pPr indent="-342900" lvl="0" marL="342900" rtl="0" algn="l">
              <a:lnSpc>
                <a:spcPct val="100000"/>
              </a:lnSpc>
              <a:spcBef>
                <a:spcPts val="640"/>
              </a:spcBef>
              <a:spcAft>
                <a:spcPts val="0"/>
              </a:spcAft>
              <a:buClr>
                <a:schemeClr val="dk1"/>
              </a:buClr>
              <a:buSzPts val="3200"/>
              <a:buChar char="•"/>
            </a:pPr>
            <a:r>
              <a:rPr lang="en-GB"/>
              <a:t>Do you or your children encounter/ have encountered similar problems? </a:t>
            </a:r>
            <a:r>
              <a:rPr lang="en-GB">
                <a:extLst>
                  <a:ext uri="http://customooxmlschemas.google.com/">
                    <go:slidesCustomData xmlns:go="http://customooxmlschemas.google.com/" textRoundtripDataId="10"/>
                  </a:ext>
                </a:extLst>
              </a:rPr>
              <a:t>If yes, how have they coped with such problems?</a:t>
            </a:r>
            <a:endParaRPr/>
          </a:p>
          <a:p>
            <a:pPr indent="-342900" lvl="0" marL="342900" rtl="0" algn="l">
              <a:lnSpc>
                <a:spcPct val="100000"/>
              </a:lnSpc>
              <a:spcBef>
                <a:spcPts val="640"/>
              </a:spcBef>
              <a:spcAft>
                <a:spcPts val="0"/>
              </a:spcAft>
              <a:buClr>
                <a:schemeClr val="dk1"/>
              </a:buClr>
              <a:buSzPts val="3200"/>
              <a:buChar char="•"/>
            </a:pPr>
            <a:r>
              <a:rPr lang="en-GB"/>
              <a:t>Do you agree with Amina’s advice concerning school support? What would you suggest? How could parents facilitate this process? </a:t>
            </a:r>
            <a:endParaRPr/>
          </a:p>
        </p:txBody>
      </p:sp>
      <p:sp>
        <p:nvSpPr>
          <p:cNvPr id="210" name="Google Shape;210;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Calibri"/>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g2032cd62dbc_0_0"/>
          <p:cNvSpPr txBox="1"/>
          <p:nvPr>
            <p:ph type="title"/>
          </p:nvPr>
        </p:nvSpPr>
        <p:spPr>
          <a:xfrm>
            <a:off x="457200" y="274649"/>
            <a:ext cx="8229600" cy="568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1" lang="en-GB" sz="3600"/>
              <a:t>The MaMLiSE project</a:t>
            </a:r>
            <a:endParaRPr b="1" sz="3600"/>
          </a:p>
        </p:txBody>
      </p:sp>
      <p:sp>
        <p:nvSpPr>
          <p:cNvPr id="98" name="Google Shape;98;g2032cd62dbc_0_0"/>
          <p:cNvSpPr txBox="1"/>
          <p:nvPr>
            <p:ph idx="1" type="body"/>
          </p:nvPr>
        </p:nvSpPr>
        <p:spPr>
          <a:xfrm>
            <a:off x="457200" y="842975"/>
            <a:ext cx="8229600" cy="5283300"/>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150000"/>
              </a:lnSpc>
              <a:spcBef>
                <a:spcPts val="0"/>
              </a:spcBef>
              <a:spcAft>
                <a:spcPts val="0"/>
              </a:spcAft>
              <a:buSzPts val="1800"/>
              <a:buNone/>
            </a:pPr>
            <a:r>
              <a:rPr i="1" lang="en-GB" sz="2300">
                <a:solidFill>
                  <a:srgbClr val="6F6F6F"/>
                </a:solidFill>
                <a:highlight>
                  <a:srgbClr val="FFFFFF"/>
                </a:highlight>
              </a:rPr>
              <a:t>Majority and Minority Languages in School Environment</a:t>
            </a:r>
            <a:endParaRPr i="1" sz="2300">
              <a:solidFill>
                <a:srgbClr val="6F6F6F"/>
              </a:solidFill>
              <a:highlight>
                <a:srgbClr val="FFFFFF"/>
              </a:highlight>
            </a:endParaRPr>
          </a:p>
          <a:p>
            <a:pPr indent="-374650" lvl="0" marL="457200" rtl="0" algn="l">
              <a:lnSpc>
                <a:spcPct val="100000"/>
              </a:lnSpc>
              <a:spcBef>
                <a:spcPts val="800"/>
              </a:spcBef>
              <a:spcAft>
                <a:spcPts val="0"/>
              </a:spcAft>
              <a:buClr>
                <a:srgbClr val="6F6F6F"/>
              </a:buClr>
              <a:buSzPts val="2300"/>
              <a:buFont typeface="Calibri"/>
              <a:buChar char="-"/>
            </a:pPr>
            <a:r>
              <a:rPr lang="en-GB" sz="2300">
                <a:solidFill>
                  <a:srgbClr val="6F6F6F"/>
                </a:solidFill>
                <a:highlight>
                  <a:srgbClr val="FFFFFF"/>
                </a:highlight>
              </a:rPr>
              <a:t>international project funded by Erasmus+ Programme under Action 2 – Strategic Partnerships, School Education; </a:t>
            </a:r>
            <a:endParaRPr sz="2300">
              <a:solidFill>
                <a:srgbClr val="6F6F6F"/>
              </a:solidFill>
              <a:highlight>
                <a:srgbClr val="FFFFFF"/>
              </a:highlight>
            </a:endParaRPr>
          </a:p>
          <a:p>
            <a:pPr indent="-374650" lvl="0" marL="457200" rtl="0" algn="l">
              <a:lnSpc>
                <a:spcPct val="100000"/>
              </a:lnSpc>
              <a:spcBef>
                <a:spcPts val="0"/>
              </a:spcBef>
              <a:spcAft>
                <a:spcPts val="0"/>
              </a:spcAft>
              <a:buClr>
                <a:srgbClr val="6F6F6F"/>
              </a:buClr>
              <a:buSzPts val="2300"/>
              <a:buFont typeface="Calibri"/>
              <a:buChar char="-"/>
            </a:pPr>
            <a:r>
              <a:rPr lang="en-GB" sz="2300">
                <a:solidFill>
                  <a:srgbClr val="6F6F6F"/>
                </a:solidFill>
                <a:highlight>
                  <a:srgbClr val="FFFFFF"/>
                </a:highlight>
              </a:rPr>
              <a:t>running from 01.11.2020 to 31.07.2023;</a:t>
            </a:r>
            <a:endParaRPr sz="2300">
              <a:solidFill>
                <a:srgbClr val="6F6F6F"/>
              </a:solidFill>
              <a:highlight>
                <a:srgbClr val="FFFFFF"/>
              </a:highlight>
            </a:endParaRPr>
          </a:p>
          <a:p>
            <a:pPr indent="0" lvl="0" marL="457200" rtl="0" algn="l">
              <a:lnSpc>
                <a:spcPct val="100000"/>
              </a:lnSpc>
              <a:spcBef>
                <a:spcPts val="800"/>
              </a:spcBef>
              <a:spcAft>
                <a:spcPts val="0"/>
              </a:spcAft>
              <a:buSzPts val="1800"/>
              <a:buNone/>
            </a:pPr>
            <a:r>
              <a:t/>
            </a:r>
            <a:endParaRPr sz="2300">
              <a:solidFill>
                <a:srgbClr val="6F6F6F"/>
              </a:solidFill>
              <a:highlight>
                <a:srgbClr val="FFFFFF"/>
              </a:highlight>
            </a:endParaRPr>
          </a:p>
          <a:p>
            <a:pPr indent="-374650" lvl="0" marL="457200" rtl="0" algn="l">
              <a:lnSpc>
                <a:spcPct val="100000"/>
              </a:lnSpc>
              <a:spcBef>
                <a:spcPts val="800"/>
              </a:spcBef>
              <a:spcAft>
                <a:spcPts val="0"/>
              </a:spcAft>
              <a:buClr>
                <a:srgbClr val="6F6F6F"/>
              </a:buClr>
              <a:buSzPts val="2300"/>
              <a:buFont typeface="Arial"/>
              <a:buChar char="-"/>
            </a:pPr>
            <a:r>
              <a:rPr b="1" lang="en-GB" sz="2300">
                <a:solidFill>
                  <a:srgbClr val="6F6F6F"/>
                </a:solidFill>
                <a:highlight>
                  <a:srgbClr val="FFFFFF"/>
                </a:highlight>
              </a:rPr>
              <a:t>main aim: supporting school teachers in delivering effective instruction in linguistically heterogeneous classes. </a:t>
            </a:r>
            <a:r>
              <a:rPr lang="en-GB" sz="2300">
                <a:solidFill>
                  <a:srgbClr val="6F6F6F"/>
                </a:solidFill>
                <a:highlight>
                  <a:srgbClr val="FFFFFF"/>
                </a:highlight>
              </a:rPr>
              <a:t>Although multilingualism has been present in EU schools for years, the range of in-service training courses and support materials on offer is still insufficient;</a:t>
            </a:r>
            <a:endParaRPr sz="2300">
              <a:solidFill>
                <a:srgbClr val="6F6F6F"/>
              </a:solidFill>
              <a:highlight>
                <a:srgbClr val="FFFFFF"/>
              </a:highlight>
            </a:endParaRPr>
          </a:p>
          <a:p>
            <a:pPr indent="-374650" lvl="0" marL="457200" rtl="0" algn="l">
              <a:lnSpc>
                <a:spcPct val="100000"/>
              </a:lnSpc>
              <a:spcBef>
                <a:spcPts val="0"/>
              </a:spcBef>
              <a:spcAft>
                <a:spcPts val="0"/>
              </a:spcAft>
              <a:buClr>
                <a:srgbClr val="6F6F6F"/>
              </a:buClr>
              <a:buSzPts val="2300"/>
              <a:buFont typeface="Calibri"/>
              <a:buChar char="-"/>
            </a:pPr>
            <a:r>
              <a:rPr lang="en-GB" sz="2300">
                <a:solidFill>
                  <a:srgbClr val="6F6F6F"/>
                </a:solidFill>
                <a:highlight>
                  <a:srgbClr val="FFFFFF"/>
                </a:highlight>
              </a:rPr>
              <a:t>on the basis of the training courses prepared in the project, teachers will learn e.g.:</a:t>
            </a:r>
            <a:endParaRPr sz="2300">
              <a:solidFill>
                <a:srgbClr val="6F6F6F"/>
              </a:solidFill>
              <a:highlight>
                <a:srgbClr val="FFFFFF"/>
              </a:highlight>
            </a:endParaRPr>
          </a:p>
          <a:p>
            <a:pPr indent="0" lvl="0" marL="0" rtl="0" algn="just">
              <a:lnSpc>
                <a:spcPct val="100000"/>
              </a:lnSpc>
              <a:spcBef>
                <a:spcPts val="800"/>
              </a:spcBef>
              <a:spcAft>
                <a:spcPts val="0"/>
              </a:spcAft>
              <a:buSzPts val="1800"/>
              <a:buNone/>
            </a:pPr>
            <a:r>
              <a:rPr lang="en-GB" sz="2300">
                <a:solidFill>
                  <a:srgbClr val="6F6F6F"/>
                </a:solidFill>
                <a:highlight>
                  <a:srgbClr val="FFFFFF"/>
                </a:highlight>
              </a:rPr>
              <a:t>(1)</a:t>
            </a:r>
            <a:r>
              <a:rPr b="1" lang="en-GB" sz="2300">
                <a:solidFill>
                  <a:srgbClr val="6F6F6F"/>
                </a:solidFill>
                <a:highlight>
                  <a:srgbClr val="FFFFFF"/>
                </a:highlight>
              </a:rPr>
              <a:t> </a:t>
            </a:r>
            <a:r>
              <a:rPr lang="en-GB" sz="2300">
                <a:solidFill>
                  <a:srgbClr val="6F6F6F"/>
                </a:solidFill>
                <a:highlight>
                  <a:srgbClr val="FFFFFF"/>
                </a:highlight>
              </a:rPr>
              <a:t>how to adapt teaching materials from various subjects to their pupils’ proficiency in the language of the school education and</a:t>
            </a:r>
            <a:endParaRPr sz="2300">
              <a:solidFill>
                <a:srgbClr val="6F6F6F"/>
              </a:solidFill>
              <a:highlight>
                <a:srgbClr val="FFFFFF"/>
              </a:highlight>
            </a:endParaRPr>
          </a:p>
          <a:p>
            <a:pPr indent="0" lvl="0" marL="0" rtl="0" algn="just">
              <a:lnSpc>
                <a:spcPct val="100000"/>
              </a:lnSpc>
              <a:spcBef>
                <a:spcPts val="800"/>
              </a:spcBef>
              <a:spcAft>
                <a:spcPts val="800"/>
              </a:spcAft>
              <a:buSzPts val="1800"/>
              <a:buNone/>
            </a:pPr>
            <a:r>
              <a:rPr lang="en-GB" sz="2300">
                <a:solidFill>
                  <a:srgbClr val="6F6F6F"/>
                </a:solidFill>
                <a:highlight>
                  <a:srgbClr val="FFFFFF"/>
                </a:highlight>
              </a:rPr>
              <a:t>(2) how to didactically support them with teaching principle of scaffolding.</a:t>
            </a:r>
            <a:endParaRPr/>
          </a:p>
        </p:txBody>
      </p:sp>
      <p:sp>
        <p:nvSpPr>
          <p:cNvPr id="99" name="Google Shape;99;g2032cd62dbc_0_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7"/>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The School Environment</a:t>
            </a:r>
            <a:endParaRPr>
              <a:latin typeface="Verdana"/>
              <a:ea typeface="Verdana"/>
              <a:cs typeface="Verdana"/>
              <a:sym typeface="Verdana"/>
            </a:endParaRPr>
          </a:p>
        </p:txBody>
      </p:sp>
      <p:sp>
        <p:nvSpPr>
          <p:cNvPr id="216" name="Google Shape;216;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a:p>
        </p:txBody>
      </p:sp>
      <p:sp>
        <p:nvSpPr>
          <p:cNvPr id="217" name="Google Shape;217;p17"/>
          <p:cNvSpPr txBox="1"/>
          <p:nvPr/>
        </p:nvSpPr>
        <p:spPr>
          <a:xfrm>
            <a:off x="457200" y="1617017"/>
            <a:ext cx="8229600" cy="452596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2800"/>
              <a:buFont typeface="Arial"/>
              <a:buNone/>
            </a:pPr>
            <a:r>
              <a:rPr b="0" i="0" lang="en-GB" sz="2800" u="none" cap="none" strike="noStrike">
                <a:solidFill>
                  <a:schemeClr val="dk1"/>
                </a:solidFill>
                <a:latin typeface="Verdana"/>
                <a:ea typeface="Verdana"/>
                <a:cs typeface="Verdana"/>
                <a:sym typeface="Verdana"/>
              </a:rPr>
              <a:t>Now please work together in groups of teachers and groups of parents. Against the backdrop of Amina’s experiences, what are the most urgent questions from your perspective? Could you also find some possible solutions? </a:t>
            </a:r>
            <a:endParaRPr b="0" i="0" sz="3200" u="none" cap="none" strike="noStrike">
              <a:solidFill>
                <a:schemeClr val="dk1"/>
              </a:solidFill>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GB"/>
              <a:t>Reflect on your school’s linguistic landscape </a:t>
            </a:r>
            <a:r>
              <a:rPr lang="en-GB" sz="2400"/>
              <a:t>(complete the worksheet)</a:t>
            </a:r>
            <a:endParaRPr sz="2400"/>
          </a:p>
        </p:txBody>
      </p:sp>
      <p:pic>
        <p:nvPicPr>
          <p:cNvPr id="223" name="Google Shape;223;p18"/>
          <p:cNvPicPr preferRelativeResize="0"/>
          <p:nvPr>
            <p:ph idx="1" type="body"/>
          </p:nvPr>
        </p:nvPicPr>
        <p:blipFill rotWithShape="1">
          <a:blip r:embed="rId3">
            <a:alphaModFix/>
          </a:blip>
          <a:srcRect b="0" l="0" r="0" t="0"/>
          <a:stretch/>
        </p:blipFill>
        <p:spPr>
          <a:xfrm>
            <a:off x="2682652" y="2852936"/>
            <a:ext cx="3713231" cy="2876559"/>
          </a:xfrm>
          <a:prstGeom prst="rect">
            <a:avLst/>
          </a:prstGeom>
          <a:noFill/>
          <a:ln>
            <a:noFill/>
          </a:ln>
        </p:spPr>
      </p:pic>
      <p:sp>
        <p:nvSpPr>
          <p:cNvPr id="224" name="Google Shape;224;p18"/>
          <p:cNvSpPr txBox="1"/>
          <p:nvPr/>
        </p:nvSpPr>
        <p:spPr>
          <a:xfrm>
            <a:off x="7030616" y="2638474"/>
            <a:ext cx="1656184"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400"/>
              <a:buFont typeface="Calibri"/>
              <a:buNone/>
            </a:pPr>
            <a:r>
              <a:rPr b="0" i="0" lang="en-GB" sz="4400" u="none" cap="none" strike="noStrike">
                <a:solidFill>
                  <a:schemeClr val="dk1"/>
                </a:solidFill>
                <a:latin typeface="Calibri"/>
                <a:ea typeface="Calibri"/>
                <a:cs typeface="Calibri"/>
                <a:sym typeface="Calibri"/>
              </a:rPr>
              <a:t>?</a:t>
            </a:r>
            <a:endParaRPr b="0" i="0" sz="4400" u="none" cap="none" strike="noStrike">
              <a:solidFill>
                <a:schemeClr val="dk1"/>
              </a:solidFill>
              <a:latin typeface="Calibri"/>
              <a:ea typeface="Calibri"/>
              <a:cs typeface="Calibri"/>
              <a:sym typeface="Calibri"/>
            </a:endParaRPr>
          </a:p>
        </p:txBody>
      </p:sp>
      <p:sp>
        <p:nvSpPr>
          <p:cNvPr id="225" name="Google Shape;225;p18"/>
          <p:cNvSpPr txBox="1"/>
          <p:nvPr/>
        </p:nvSpPr>
        <p:spPr>
          <a:xfrm>
            <a:off x="6732240" y="4077072"/>
            <a:ext cx="180020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400"/>
              <a:buFont typeface="Calibri"/>
              <a:buNone/>
            </a:pPr>
            <a:r>
              <a:rPr b="0" i="0" lang="en-GB" sz="4400" u="none" cap="none" strike="noStrike">
                <a:solidFill>
                  <a:schemeClr val="dk1"/>
                </a:solidFill>
                <a:latin typeface="Calibri"/>
                <a:ea typeface="Calibri"/>
                <a:cs typeface="Calibri"/>
                <a:sym typeface="Calibri"/>
              </a:rPr>
              <a:t>?</a:t>
            </a:r>
            <a:endParaRPr b="0" i="0" sz="4400" u="none" cap="none" strike="noStrike">
              <a:solidFill>
                <a:schemeClr val="dk1"/>
              </a:solidFill>
              <a:latin typeface="Calibri"/>
              <a:ea typeface="Calibri"/>
              <a:cs typeface="Calibri"/>
              <a:sym typeface="Calibri"/>
            </a:endParaRPr>
          </a:p>
        </p:txBody>
      </p:sp>
      <p:sp>
        <p:nvSpPr>
          <p:cNvPr id="226" name="Google Shape;226;p18"/>
          <p:cNvSpPr txBox="1"/>
          <p:nvPr/>
        </p:nvSpPr>
        <p:spPr>
          <a:xfrm>
            <a:off x="899592" y="3044279"/>
            <a:ext cx="1656184"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400"/>
              <a:buFont typeface="Calibri"/>
              <a:buNone/>
            </a:pPr>
            <a:r>
              <a:rPr b="0" i="0" lang="en-GB" sz="4400" u="none" cap="none" strike="noStrike">
                <a:solidFill>
                  <a:schemeClr val="dk1"/>
                </a:solidFill>
                <a:latin typeface="Calibri"/>
                <a:ea typeface="Calibri"/>
                <a:cs typeface="Calibri"/>
                <a:sym typeface="Calibri"/>
              </a:rPr>
              <a:t>?</a:t>
            </a:r>
            <a:endParaRPr b="0" i="0" sz="4400" u="none" cap="none" strike="noStrike">
              <a:solidFill>
                <a:schemeClr val="dk1"/>
              </a:solidFill>
              <a:latin typeface="Calibri"/>
              <a:ea typeface="Calibri"/>
              <a:cs typeface="Calibri"/>
              <a:sym typeface="Calibri"/>
            </a:endParaRPr>
          </a:p>
        </p:txBody>
      </p:sp>
      <p:sp>
        <p:nvSpPr>
          <p:cNvPr id="227" name="Google Shape;227;p18"/>
          <p:cNvSpPr txBox="1"/>
          <p:nvPr/>
        </p:nvSpPr>
        <p:spPr>
          <a:xfrm>
            <a:off x="1043608" y="4960054"/>
            <a:ext cx="1728192"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400"/>
              <a:buFont typeface="Calibri"/>
              <a:buNone/>
            </a:pPr>
            <a:r>
              <a:rPr b="0" i="0" lang="en-GB" sz="4400" u="none" cap="none" strike="noStrike">
                <a:solidFill>
                  <a:schemeClr val="dk1"/>
                </a:solidFill>
                <a:latin typeface="Calibri"/>
                <a:ea typeface="Calibri"/>
                <a:cs typeface="Calibri"/>
                <a:sym typeface="Calibri"/>
              </a:rPr>
              <a:t>?</a:t>
            </a:r>
            <a:endParaRPr b="0" i="0" sz="4400" u="none" cap="none" strike="noStrike">
              <a:solidFill>
                <a:schemeClr val="dk1"/>
              </a:solidFill>
              <a:latin typeface="Calibri"/>
              <a:ea typeface="Calibri"/>
              <a:cs typeface="Calibri"/>
              <a:sym typeface="Calibri"/>
            </a:endParaRPr>
          </a:p>
        </p:txBody>
      </p:sp>
      <p:sp>
        <p:nvSpPr>
          <p:cNvPr id="228" name="Google Shape;228;p18"/>
          <p:cNvSpPr txBox="1"/>
          <p:nvPr/>
        </p:nvSpPr>
        <p:spPr>
          <a:xfrm>
            <a:off x="755576" y="1587966"/>
            <a:ext cx="79311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GB" sz="1800" u="none" cap="none" strike="noStrike">
                <a:solidFill>
                  <a:schemeClr val="dk1"/>
                </a:solidFill>
                <a:latin typeface="Verdana"/>
                <a:ea typeface="Verdana"/>
                <a:cs typeface="Verdana"/>
                <a:sym typeface="Verdana"/>
              </a:rPr>
              <a:t>Please map the linguistic landscape of </a:t>
            </a:r>
            <a:r>
              <a:rPr lang="en-GB" sz="1800">
                <a:solidFill>
                  <a:schemeClr val="dk1"/>
                </a:solidFill>
                <a:latin typeface="Verdana"/>
                <a:ea typeface="Verdana"/>
                <a:cs typeface="Verdana"/>
                <a:sym typeface="Verdana"/>
              </a:rPr>
              <a:t>your/your children’s</a:t>
            </a:r>
            <a:r>
              <a:rPr b="0" i="0" lang="en-GB" sz="1800" u="none" cap="none" strike="noStrike">
                <a:solidFill>
                  <a:schemeClr val="dk1"/>
                </a:solidFill>
                <a:latin typeface="Verdana"/>
                <a:ea typeface="Verdana"/>
                <a:cs typeface="Verdana"/>
                <a:sym typeface="Verdana"/>
              </a:rPr>
              <a:t> school. What languages do you encounter? Where could home languages be included?</a:t>
            </a:r>
            <a:endParaRPr b="0" i="0" sz="1600" u="none" cap="none" strike="noStrike">
              <a:solidFill>
                <a:schemeClr val="dk1"/>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9"/>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Verdana"/>
              <a:buNone/>
            </a:pPr>
            <a:r>
              <a:rPr lang="en-GB">
                <a:latin typeface="Verdana"/>
                <a:ea typeface="Verdana"/>
                <a:cs typeface="Verdana"/>
                <a:sym typeface="Verdana"/>
              </a:rPr>
              <a:t>Multilingualism in Schools: Good Practice </a:t>
            </a:r>
            <a:endParaRPr>
              <a:latin typeface="Verdana"/>
              <a:ea typeface="Verdana"/>
              <a:cs typeface="Verdana"/>
              <a:sym typeface="Verdana"/>
            </a:endParaRPr>
          </a:p>
        </p:txBody>
      </p:sp>
      <p:pic>
        <p:nvPicPr>
          <p:cNvPr id="234" name="Google Shape;234;p19"/>
          <p:cNvPicPr preferRelativeResize="0"/>
          <p:nvPr/>
        </p:nvPicPr>
        <p:blipFill rotWithShape="1">
          <a:blip r:embed="rId3">
            <a:alphaModFix/>
          </a:blip>
          <a:srcRect b="0" l="0" r="0" t="0"/>
          <a:stretch/>
        </p:blipFill>
        <p:spPr>
          <a:xfrm>
            <a:off x="596752" y="1484784"/>
            <a:ext cx="8028384" cy="451596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Good practice: Ioannina</a:t>
            </a:r>
            <a:endParaRPr>
              <a:latin typeface="Verdana"/>
              <a:ea typeface="Verdana"/>
              <a:cs typeface="Verdana"/>
              <a:sym typeface="Verdana"/>
            </a:endParaRPr>
          </a:p>
        </p:txBody>
      </p:sp>
      <p:sp>
        <p:nvSpPr>
          <p:cNvPr id="240" name="Google Shape;240;p2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560"/>
              </a:spcBef>
              <a:spcAft>
                <a:spcPts val="0"/>
              </a:spcAft>
              <a:buClr>
                <a:schemeClr val="dk1"/>
              </a:buClr>
              <a:buSzPts val="2800"/>
              <a:buNone/>
            </a:pPr>
            <a:r>
              <a:t/>
            </a:r>
            <a:endParaRPr/>
          </a:p>
        </p:txBody>
      </p:sp>
      <p:sp>
        <p:nvSpPr>
          <p:cNvPr id="241" name="Google Shape;241;p2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560"/>
              </a:spcBef>
              <a:spcAft>
                <a:spcPts val="0"/>
              </a:spcAft>
              <a:buClr>
                <a:schemeClr val="dk1"/>
              </a:buClr>
              <a:buSzPts val="2800"/>
              <a:buNone/>
            </a:pPr>
            <a:r>
              <a:t/>
            </a:r>
            <a:endParaRPr/>
          </a:p>
        </p:txBody>
      </p:sp>
      <p:sp>
        <p:nvSpPr>
          <p:cNvPr id="242" name="Google Shape;242;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a:p>
        </p:txBody>
      </p:sp>
      <p:sp>
        <p:nvSpPr>
          <p:cNvPr id="243" name="Google Shape;243;p20"/>
          <p:cNvSpPr txBox="1"/>
          <p:nvPr/>
        </p:nvSpPr>
        <p:spPr>
          <a:xfrm>
            <a:off x="457200" y="1617017"/>
            <a:ext cx="8229600" cy="452596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Verdana"/>
              <a:ea typeface="Verdana"/>
              <a:cs typeface="Verdana"/>
              <a:sym typeface="Verdana"/>
            </a:endParaRPr>
          </a:p>
        </p:txBody>
      </p:sp>
      <p:pic>
        <p:nvPicPr>
          <p:cNvPr id="244" name="Google Shape;244;p20"/>
          <p:cNvPicPr preferRelativeResize="0"/>
          <p:nvPr/>
        </p:nvPicPr>
        <p:blipFill rotWithShape="1">
          <a:blip r:embed="rId3">
            <a:alphaModFix/>
          </a:blip>
          <a:srcRect b="0" l="0" r="0" t="0"/>
          <a:stretch/>
        </p:blipFill>
        <p:spPr>
          <a:xfrm>
            <a:off x="731520" y="1529871"/>
            <a:ext cx="3294634" cy="4666620"/>
          </a:xfrm>
          <a:prstGeom prst="rect">
            <a:avLst/>
          </a:prstGeom>
          <a:noFill/>
          <a:ln>
            <a:noFill/>
          </a:ln>
        </p:spPr>
      </p:pic>
      <p:pic>
        <p:nvPicPr>
          <p:cNvPr id="245" name="Google Shape;245;p20"/>
          <p:cNvPicPr preferRelativeResize="0"/>
          <p:nvPr/>
        </p:nvPicPr>
        <p:blipFill rotWithShape="1">
          <a:blip r:embed="rId4">
            <a:alphaModFix/>
          </a:blip>
          <a:srcRect b="0" l="0" r="0" t="0"/>
          <a:stretch/>
        </p:blipFill>
        <p:spPr>
          <a:xfrm>
            <a:off x="4935220" y="1506750"/>
            <a:ext cx="3464560" cy="461941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24cb99c0faa_0_0"/>
          <p:cNvSpPr txBox="1"/>
          <p:nvPr>
            <p:ph type="title"/>
          </p:nvPr>
        </p:nvSpPr>
        <p:spPr>
          <a:xfrm>
            <a:off x="403875" y="339513"/>
            <a:ext cx="8229600" cy="1143000"/>
          </a:xfrm>
          <a:prstGeom prst="rect">
            <a:avLst/>
          </a:prstGeom>
        </p:spPr>
        <p:txBody>
          <a:bodyPr anchorCtr="0" anchor="ctr" bIns="45700" lIns="91425" spcFirstLastPara="1" rIns="91425" wrap="square" tIns="45700">
            <a:normAutofit fontScale="90000"/>
          </a:bodyPr>
          <a:lstStyle/>
          <a:p>
            <a:pPr indent="-322580" lvl="0" marL="342900" rtl="0" algn="l">
              <a:spcBef>
                <a:spcPts val="0"/>
              </a:spcBef>
              <a:spcAft>
                <a:spcPts val="0"/>
              </a:spcAft>
              <a:buSzPct val="100000"/>
              <a:buFont typeface="Arial"/>
              <a:buChar char="•"/>
            </a:pPr>
            <a:r>
              <a:rPr lang="en-GB" sz="3200"/>
              <a:t>The school's students created multilingual and colourful signs. The languages are Greek, English, French, German, Arabic, Farsi and Albanian.</a:t>
            </a:r>
            <a:endParaRPr/>
          </a:p>
        </p:txBody>
      </p:sp>
      <p:sp>
        <p:nvSpPr>
          <p:cNvPr id="252" name="Google Shape;252;g24cb99c0faa_0_0"/>
          <p:cNvSpPr txBox="1"/>
          <p:nvPr>
            <p:ph idx="1" type="body"/>
          </p:nvPr>
        </p:nvSpPr>
        <p:spPr>
          <a:xfrm>
            <a:off x="457200" y="1600200"/>
            <a:ext cx="4038600" cy="4526100"/>
          </a:xfrm>
          <a:prstGeom prst="rect">
            <a:avLst/>
          </a:prstGeom>
        </p:spPr>
        <p:txBody>
          <a:bodyPr anchorCtr="0" anchor="t" bIns="45700" lIns="91425" spcFirstLastPara="1" rIns="91425" wrap="square" tIns="45700">
            <a:normAutofit/>
          </a:bodyPr>
          <a:lstStyle/>
          <a:p>
            <a:pPr indent="0" lvl="0" marL="0" rtl="0" algn="l">
              <a:spcBef>
                <a:spcPts val="560"/>
              </a:spcBef>
              <a:spcAft>
                <a:spcPts val="0"/>
              </a:spcAft>
              <a:buNone/>
            </a:pPr>
            <a:r>
              <a:t/>
            </a:r>
            <a:endParaRPr/>
          </a:p>
        </p:txBody>
      </p:sp>
      <p:sp>
        <p:nvSpPr>
          <p:cNvPr id="253" name="Google Shape;253;g24cb99c0faa_0_0"/>
          <p:cNvSpPr txBox="1"/>
          <p:nvPr>
            <p:ph idx="2" type="body"/>
          </p:nvPr>
        </p:nvSpPr>
        <p:spPr>
          <a:xfrm>
            <a:off x="4648200" y="1600200"/>
            <a:ext cx="4038600" cy="4526100"/>
          </a:xfrm>
          <a:prstGeom prst="rect">
            <a:avLst/>
          </a:prstGeom>
        </p:spPr>
        <p:txBody>
          <a:bodyPr anchorCtr="0" anchor="t" bIns="45700" lIns="91425" spcFirstLastPara="1" rIns="91425" wrap="square" tIns="45700">
            <a:normAutofit/>
          </a:bodyPr>
          <a:lstStyle/>
          <a:p>
            <a:pPr indent="0" lvl="0" marL="0" rtl="0" algn="l">
              <a:spcBef>
                <a:spcPts val="560"/>
              </a:spcBef>
              <a:spcAft>
                <a:spcPts val="0"/>
              </a:spcAft>
              <a:buNone/>
            </a:pPr>
            <a:r>
              <a:t/>
            </a:r>
            <a:endParaRPr/>
          </a:p>
        </p:txBody>
      </p:sp>
      <p:pic>
        <p:nvPicPr>
          <p:cNvPr id="254" name="Google Shape;254;g24cb99c0faa_0_0"/>
          <p:cNvPicPr preferRelativeResize="0"/>
          <p:nvPr/>
        </p:nvPicPr>
        <p:blipFill>
          <a:blip r:embed="rId3">
            <a:alphaModFix/>
          </a:blip>
          <a:stretch>
            <a:fillRect/>
          </a:stretch>
        </p:blipFill>
        <p:spPr>
          <a:xfrm>
            <a:off x="4890675" y="1691961"/>
            <a:ext cx="3394575" cy="4526116"/>
          </a:xfrm>
          <a:prstGeom prst="rect">
            <a:avLst/>
          </a:prstGeom>
          <a:noFill/>
          <a:ln>
            <a:noFill/>
          </a:ln>
        </p:spPr>
      </p:pic>
      <p:pic>
        <p:nvPicPr>
          <p:cNvPr id="255" name="Google Shape;255;g24cb99c0faa_0_0"/>
          <p:cNvPicPr preferRelativeResize="0"/>
          <p:nvPr/>
        </p:nvPicPr>
        <p:blipFill>
          <a:blip r:embed="rId4">
            <a:alphaModFix/>
          </a:blip>
          <a:stretch>
            <a:fillRect/>
          </a:stretch>
        </p:blipFill>
        <p:spPr>
          <a:xfrm>
            <a:off x="616675" y="1691976"/>
            <a:ext cx="3394579" cy="4526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24cb99c0faa_0_9"/>
          <p:cNvSpPr txBox="1"/>
          <p:nvPr>
            <p:ph type="title"/>
          </p:nvPr>
        </p:nvSpPr>
        <p:spPr>
          <a:xfrm>
            <a:off x="457200" y="327963"/>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en-GB" sz="2860"/>
              <a:t>The classroom rules are available in Greek, Arabic and Farsi. An artwork with different symbols was created in the school yard.</a:t>
            </a:r>
            <a:endParaRPr sz="2860"/>
          </a:p>
        </p:txBody>
      </p:sp>
      <p:sp>
        <p:nvSpPr>
          <p:cNvPr id="262" name="Google Shape;262;g24cb99c0faa_0_9"/>
          <p:cNvSpPr txBox="1"/>
          <p:nvPr>
            <p:ph idx="1" type="body"/>
          </p:nvPr>
        </p:nvSpPr>
        <p:spPr>
          <a:xfrm>
            <a:off x="457200" y="1600200"/>
            <a:ext cx="4038600" cy="4526100"/>
          </a:xfrm>
          <a:prstGeom prst="rect">
            <a:avLst/>
          </a:prstGeom>
        </p:spPr>
        <p:txBody>
          <a:bodyPr anchorCtr="0" anchor="t" bIns="45700" lIns="91425" spcFirstLastPara="1" rIns="91425" wrap="square" tIns="45700">
            <a:normAutofit/>
          </a:bodyPr>
          <a:lstStyle/>
          <a:p>
            <a:pPr indent="0" lvl="0" marL="0" rtl="0" algn="l">
              <a:spcBef>
                <a:spcPts val="560"/>
              </a:spcBef>
              <a:spcAft>
                <a:spcPts val="0"/>
              </a:spcAft>
              <a:buNone/>
            </a:pPr>
            <a:r>
              <a:t/>
            </a:r>
            <a:endParaRPr/>
          </a:p>
        </p:txBody>
      </p:sp>
      <p:sp>
        <p:nvSpPr>
          <p:cNvPr id="263" name="Google Shape;263;g24cb99c0faa_0_9"/>
          <p:cNvSpPr txBox="1"/>
          <p:nvPr>
            <p:ph idx="2" type="body"/>
          </p:nvPr>
        </p:nvSpPr>
        <p:spPr>
          <a:xfrm>
            <a:off x="4648200" y="1600200"/>
            <a:ext cx="4038600" cy="4526100"/>
          </a:xfrm>
          <a:prstGeom prst="rect">
            <a:avLst/>
          </a:prstGeom>
        </p:spPr>
        <p:txBody>
          <a:bodyPr anchorCtr="0" anchor="t" bIns="45700" lIns="91425" spcFirstLastPara="1" rIns="91425" wrap="square" tIns="45700">
            <a:normAutofit/>
          </a:bodyPr>
          <a:lstStyle/>
          <a:p>
            <a:pPr indent="-342900" lvl="0" marL="342900" marR="0" rtl="0" algn="l">
              <a:lnSpc>
                <a:spcPct val="100000"/>
              </a:lnSpc>
              <a:spcBef>
                <a:spcPts val="0"/>
              </a:spcBef>
              <a:spcAft>
                <a:spcPts val="0"/>
              </a:spcAft>
              <a:buSzPts val="3200"/>
              <a:buChar char="•"/>
            </a:pPr>
            <a:r>
              <a:t/>
            </a:r>
            <a:endParaRPr sz="3200"/>
          </a:p>
        </p:txBody>
      </p:sp>
      <p:pic>
        <p:nvPicPr>
          <p:cNvPr id="264" name="Google Shape;264;g24cb99c0faa_0_9"/>
          <p:cNvPicPr preferRelativeResize="0"/>
          <p:nvPr/>
        </p:nvPicPr>
        <p:blipFill rotWithShape="1">
          <a:blip r:embed="rId3">
            <a:alphaModFix/>
          </a:blip>
          <a:srcRect b="-507" l="0" r="0" t="17312"/>
          <a:stretch/>
        </p:blipFill>
        <p:spPr>
          <a:xfrm>
            <a:off x="457200" y="1796063"/>
            <a:ext cx="3903624" cy="4330225"/>
          </a:xfrm>
          <a:prstGeom prst="rect">
            <a:avLst/>
          </a:prstGeom>
          <a:noFill/>
          <a:ln>
            <a:noFill/>
          </a:ln>
        </p:spPr>
      </p:pic>
      <p:pic>
        <p:nvPicPr>
          <p:cNvPr id="265" name="Google Shape;265;g24cb99c0faa_0_9"/>
          <p:cNvPicPr preferRelativeResize="0"/>
          <p:nvPr/>
        </p:nvPicPr>
        <p:blipFill rotWithShape="1">
          <a:blip r:embed="rId4">
            <a:alphaModFix/>
          </a:blip>
          <a:srcRect b="0" l="0" r="0" t="12640"/>
          <a:stretch/>
        </p:blipFill>
        <p:spPr>
          <a:xfrm>
            <a:off x="5066200" y="1796075"/>
            <a:ext cx="3477423" cy="40504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24cb99c0faa_0_21"/>
          <p:cNvSpPr txBox="1"/>
          <p:nvPr>
            <p:ph type="title"/>
          </p:nvPr>
        </p:nvSpPr>
        <p:spPr>
          <a:xfrm>
            <a:off x="403875" y="445300"/>
            <a:ext cx="7915200" cy="1325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t/>
            </a:r>
            <a:endParaRPr sz="3177"/>
          </a:p>
          <a:p>
            <a:pPr indent="0" lvl="0" marL="0" rtl="0" algn="ctr">
              <a:spcBef>
                <a:spcPts val="0"/>
              </a:spcBef>
              <a:spcAft>
                <a:spcPts val="0"/>
              </a:spcAft>
              <a:buNone/>
            </a:pPr>
            <a:r>
              <a:t/>
            </a:r>
            <a:endParaRPr sz="3177"/>
          </a:p>
          <a:p>
            <a:pPr indent="0" lvl="0" marL="0" rtl="0" algn="ctr">
              <a:spcBef>
                <a:spcPts val="0"/>
              </a:spcBef>
              <a:spcAft>
                <a:spcPts val="0"/>
              </a:spcAft>
              <a:buClr>
                <a:schemeClr val="dk1"/>
              </a:buClr>
              <a:buSzPct val="34615"/>
              <a:buFont typeface="Arial"/>
              <a:buNone/>
            </a:pPr>
            <a:r>
              <a:rPr lang="en-GB" sz="3177"/>
              <a:t>On the school website, there is a welcome packet available in 4 languages. In the activities and banners, all languages of the students are displayed.</a:t>
            </a:r>
            <a:endParaRPr sz="3177"/>
          </a:p>
          <a:p>
            <a:pPr indent="0" lvl="0" marL="0" rtl="0" algn="ctr">
              <a:spcBef>
                <a:spcPts val="0"/>
              </a:spcBef>
              <a:spcAft>
                <a:spcPts val="0"/>
              </a:spcAft>
              <a:buClr>
                <a:schemeClr val="dk1"/>
              </a:buClr>
              <a:buSzPts val="990"/>
              <a:buFont typeface="Arial"/>
              <a:buNone/>
            </a:pPr>
            <a:r>
              <a:t/>
            </a:r>
            <a:endParaRPr/>
          </a:p>
          <a:p>
            <a:pPr indent="0" lvl="0" marL="0" rtl="0" algn="ctr">
              <a:spcBef>
                <a:spcPts val="0"/>
              </a:spcBef>
              <a:spcAft>
                <a:spcPts val="0"/>
              </a:spcAft>
              <a:buNone/>
            </a:pPr>
            <a:r>
              <a:t/>
            </a:r>
            <a:endParaRPr/>
          </a:p>
        </p:txBody>
      </p:sp>
      <p:sp>
        <p:nvSpPr>
          <p:cNvPr id="272" name="Google Shape;272;g24cb99c0faa_0_21"/>
          <p:cNvSpPr txBox="1"/>
          <p:nvPr>
            <p:ph idx="2" type="body"/>
          </p:nvPr>
        </p:nvSpPr>
        <p:spPr>
          <a:xfrm>
            <a:off x="4648200" y="1600200"/>
            <a:ext cx="4038600" cy="4526100"/>
          </a:xfrm>
          <a:prstGeom prst="rect">
            <a:avLst/>
          </a:prstGeom>
        </p:spPr>
        <p:txBody>
          <a:bodyPr anchorCtr="0" anchor="t" bIns="45700" lIns="91425" spcFirstLastPara="1" rIns="91425" wrap="square" tIns="45700">
            <a:normAutofit/>
          </a:bodyPr>
          <a:lstStyle/>
          <a:p>
            <a:pPr indent="0" lvl="0" marL="0" rtl="0" algn="l">
              <a:spcBef>
                <a:spcPts val="560"/>
              </a:spcBef>
              <a:spcAft>
                <a:spcPts val="0"/>
              </a:spcAft>
              <a:buNone/>
            </a:pPr>
            <a:r>
              <a:t/>
            </a:r>
            <a:endParaRPr/>
          </a:p>
          <a:p>
            <a:pPr indent="0" lvl="0" marL="0" rtl="0" algn="l">
              <a:spcBef>
                <a:spcPts val="560"/>
              </a:spcBef>
              <a:spcAft>
                <a:spcPts val="0"/>
              </a:spcAft>
              <a:buNone/>
            </a:pPr>
            <a:r>
              <a:rPr lang="en-GB" sz="1800" u="sng">
                <a:solidFill>
                  <a:schemeClr val="hlink"/>
                </a:solidFill>
                <a:latin typeface="Arial"/>
                <a:ea typeface="Arial"/>
                <a:cs typeface="Arial"/>
                <a:sym typeface="Arial"/>
                <a:hlinkClick r:id="rId3"/>
              </a:rPr>
              <a:t>07_W_01_P_NEW PACKAGE STUDENT AR-FA.pptx.pdf - Google Drive</a:t>
            </a:r>
            <a:endParaRPr sz="3500"/>
          </a:p>
        </p:txBody>
      </p:sp>
      <p:pic>
        <p:nvPicPr>
          <p:cNvPr id="273" name="Google Shape;273;g24cb99c0faa_0_21"/>
          <p:cNvPicPr preferRelativeResize="0"/>
          <p:nvPr/>
        </p:nvPicPr>
        <p:blipFill>
          <a:blip r:embed="rId4">
            <a:alphaModFix/>
          </a:blip>
          <a:stretch>
            <a:fillRect/>
          </a:stretch>
        </p:blipFill>
        <p:spPr>
          <a:xfrm>
            <a:off x="4258651" y="2950100"/>
            <a:ext cx="4817700" cy="2721500"/>
          </a:xfrm>
          <a:prstGeom prst="rect">
            <a:avLst/>
          </a:prstGeom>
          <a:noFill/>
          <a:ln>
            <a:noFill/>
          </a:ln>
        </p:spPr>
      </p:pic>
      <p:pic>
        <p:nvPicPr>
          <p:cNvPr id="274" name="Google Shape;274;g24cb99c0faa_0_21"/>
          <p:cNvPicPr preferRelativeResize="0"/>
          <p:nvPr/>
        </p:nvPicPr>
        <p:blipFill>
          <a:blip r:embed="rId5">
            <a:alphaModFix/>
          </a:blip>
          <a:stretch>
            <a:fillRect/>
          </a:stretch>
        </p:blipFill>
        <p:spPr>
          <a:xfrm>
            <a:off x="632825" y="1928450"/>
            <a:ext cx="3078426" cy="4104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24cb99c0faa_0_32"/>
          <p:cNvSpPr txBox="1"/>
          <p:nvPr>
            <p:ph type="title"/>
          </p:nvPr>
        </p:nvSpPr>
        <p:spPr>
          <a:xfrm>
            <a:off x="457200" y="274638"/>
            <a:ext cx="8229600" cy="11430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GB"/>
              <a:t>School schedule by curriculum and extra educational projects</a:t>
            </a:r>
            <a:endParaRPr/>
          </a:p>
        </p:txBody>
      </p:sp>
      <p:sp>
        <p:nvSpPr>
          <p:cNvPr id="281" name="Google Shape;281;g24cb99c0faa_0_32"/>
          <p:cNvSpPr txBox="1"/>
          <p:nvPr>
            <p:ph idx="1" type="body"/>
          </p:nvPr>
        </p:nvSpPr>
        <p:spPr>
          <a:xfrm>
            <a:off x="457200" y="1600200"/>
            <a:ext cx="4038600" cy="4526100"/>
          </a:xfrm>
          <a:prstGeom prst="rect">
            <a:avLst/>
          </a:prstGeom>
        </p:spPr>
        <p:txBody>
          <a:bodyPr anchorCtr="0" anchor="t" bIns="45700" lIns="91425" spcFirstLastPara="1" rIns="91425" wrap="square" tIns="45700">
            <a:normAutofit fontScale="92500" lnSpcReduction="10000"/>
          </a:bodyPr>
          <a:lstStyle/>
          <a:p>
            <a:pPr indent="-393065" lvl="0" marL="457200" rtl="0" algn="l">
              <a:spcBef>
                <a:spcPts val="560"/>
              </a:spcBef>
              <a:spcAft>
                <a:spcPts val="0"/>
              </a:spcAft>
              <a:buSzPct val="100000"/>
              <a:buChar char="•"/>
            </a:pPr>
            <a:r>
              <a:rPr lang="en-GB"/>
              <a:t>2 different classes in Greek as a second language</a:t>
            </a:r>
            <a:r>
              <a:rPr lang="en-GB"/>
              <a:t>, depending on the level of language learning</a:t>
            </a:r>
            <a:endParaRPr/>
          </a:p>
          <a:p>
            <a:pPr indent="-393065" lvl="0" marL="457200" rtl="0" algn="l">
              <a:spcBef>
                <a:spcPts val="0"/>
              </a:spcBef>
              <a:spcAft>
                <a:spcPts val="0"/>
              </a:spcAft>
              <a:buSzPct val="100000"/>
              <a:buChar char="•"/>
            </a:pPr>
            <a:r>
              <a:rPr lang="en-GB"/>
              <a:t>Participation in extracurricular activities such as poetry, song writing or</a:t>
            </a:r>
            <a:r>
              <a:rPr lang="en-GB"/>
              <a:t> food, e.g. a C</a:t>
            </a:r>
            <a:r>
              <a:rPr lang="en-GB">
                <a:extLst>
                  <a:ext uri="http://customooxmlschemas.google.com/">
                    <go:slidesCustomData xmlns:go="http://customooxmlschemas.google.com/" textRoundtripDataId="11"/>
                  </a:ext>
                </a:extLst>
              </a:rPr>
              <a:t>hristmas</a:t>
            </a:r>
            <a:r>
              <a:rPr lang="en-GB"/>
              <a:t> party with a buffet by the parents</a:t>
            </a:r>
            <a:endParaRPr/>
          </a:p>
          <a:p>
            <a:pPr indent="0" lvl="0" marL="0" rtl="0" algn="l">
              <a:spcBef>
                <a:spcPts val="560"/>
              </a:spcBef>
              <a:spcAft>
                <a:spcPts val="0"/>
              </a:spcAft>
              <a:buNone/>
            </a:pPr>
            <a:r>
              <a:t/>
            </a:r>
            <a:endParaRPr/>
          </a:p>
        </p:txBody>
      </p:sp>
      <p:sp>
        <p:nvSpPr>
          <p:cNvPr id="282" name="Google Shape;282;g24cb99c0faa_0_32"/>
          <p:cNvSpPr txBox="1"/>
          <p:nvPr>
            <p:ph idx="2" type="body"/>
          </p:nvPr>
        </p:nvSpPr>
        <p:spPr>
          <a:xfrm>
            <a:off x="4648200" y="1600200"/>
            <a:ext cx="4038600" cy="4526100"/>
          </a:xfrm>
          <a:prstGeom prst="rect">
            <a:avLst/>
          </a:prstGeom>
        </p:spPr>
        <p:txBody>
          <a:bodyPr anchorCtr="0" anchor="t" bIns="45700" lIns="91425" spcFirstLastPara="1" rIns="91425" wrap="square" tIns="45700">
            <a:normAutofit/>
          </a:bodyPr>
          <a:lstStyle/>
          <a:p>
            <a:pPr indent="0" lvl="0" marL="0" rtl="0" algn="l">
              <a:spcBef>
                <a:spcPts val="560"/>
              </a:spcBef>
              <a:spcAft>
                <a:spcPts val="0"/>
              </a:spcAft>
              <a:buNone/>
            </a:pPr>
            <a:r>
              <a:t/>
            </a:r>
            <a:endParaRPr/>
          </a:p>
        </p:txBody>
      </p:sp>
      <p:pic>
        <p:nvPicPr>
          <p:cNvPr id="283" name="Google Shape;283;g24cb99c0faa_0_32"/>
          <p:cNvPicPr preferRelativeResize="0"/>
          <p:nvPr/>
        </p:nvPicPr>
        <p:blipFill rotWithShape="1">
          <a:blip r:embed="rId3">
            <a:alphaModFix/>
          </a:blip>
          <a:srcRect b="19736" l="0" r="0" t="0"/>
          <a:stretch/>
        </p:blipFill>
        <p:spPr>
          <a:xfrm>
            <a:off x="4722900" y="1945700"/>
            <a:ext cx="3703500" cy="39634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GB"/>
              <a:t>Selected examples of parents-school initiatives (Poznań, Poland) </a:t>
            </a:r>
            <a:endParaRPr/>
          </a:p>
        </p:txBody>
      </p:sp>
      <p:sp>
        <p:nvSpPr>
          <p:cNvPr id="289" name="Google Shape;289;p2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00000"/>
              </a:lnSpc>
              <a:spcBef>
                <a:spcPts val="0"/>
              </a:spcBef>
              <a:spcAft>
                <a:spcPts val="0"/>
              </a:spcAft>
              <a:buClr>
                <a:schemeClr val="dk1"/>
              </a:buClr>
              <a:buSzPts val="3200"/>
              <a:buChar char="•"/>
            </a:pPr>
            <a:r>
              <a:rPr lang="en-GB"/>
              <a:t>Welcoming packets</a:t>
            </a:r>
            <a:endParaRPr/>
          </a:p>
          <a:p>
            <a:pPr indent="-342900" lvl="0" marL="342900" rtl="0" algn="l">
              <a:lnSpc>
                <a:spcPct val="100000"/>
              </a:lnSpc>
              <a:spcBef>
                <a:spcPts val="592"/>
              </a:spcBef>
              <a:spcAft>
                <a:spcPts val="0"/>
              </a:spcAft>
              <a:buClr>
                <a:schemeClr val="dk1"/>
              </a:buClr>
              <a:buSzPts val="3200"/>
              <a:buChar char="•"/>
            </a:pPr>
            <a:r>
              <a:rPr lang="en-GB"/>
              <a:t>Parent/teacher conferences</a:t>
            </a:r>
            <a:endParaRPr/>
          </a:p>
          <a:p>
            <a:pPr indent="-342900" lvl="0" marL="342900" rtl="0" algn="l">
              <a:lnSpc>
                <a:spcPct val="100000"/>
              </a:lnSpc>
              <a:spcBef>
                <a:spcPts val="592"/>
              </a:spcBef>
              <a:spcAft>
                <a:spcPts val="0"/>
              </a:spcAft>
              <a:buClr>
                <a:schemeClr val="dk1"/>
              </a:buClr>
              <a:buSzPts val="3200"/>
              <a:buChar char="•"/>
            </a:pPr>
            <a:r>
              <a:rPr lang="en-GB"/>
              <a:t>Family picnics</a:t>
            </a:r>
            <a:endParaRPr/>
          </a:p>
          <a:p>
            <a:pPr indent="-342900" lvl="0" marL="342900" rtl="0" algn="l">
              <a:lnSpc>
                <a:spcPct val="100000"/>
              </a:lnSpc>
              <a:spcBef>
                <a:spcPts val="592"/>
              </a:spcBef>
              <a:spcAft>
                <a:spcPts val="0"/>
              </a:spcAft>
              <a:buClr>
                <a:schemeClr val="dk1"/>
              </a:buClr>
              <a:buSzPts val="3200"/>
              <a:buChar char="•"/>
            </a:pPr>
            <a:r>
              <a:rPr lang="en-GB"/>
              <a:t>Ukrainian-speaking assistants in common-rooms</a:t>
            </a:r>
            <a:endParaRPr/>
          </a:p>
          <a:p>
            <a:pPr indent="-342900" lvl="0" marL="342900" rtl="0" algn="l">
              <a:lnSpc>
                <a:spcPct val="100000"/>
              </a:lnSpc>
              <a:spcBef>
                <a:spcPts val="592"/>
              </a:spcBef>
              <a:spcAft>
                <a:spcPts val="0"/>
              </a:spcAft>
              <a:buClr>
                <a:schemeClr val="dk1"/>
              </a:buClr>
              <a:buSzPts val="3200"/>
              <a:buChar char="•"/>
            </a:pPr>
            <a:r>
              <a:rPr lang="en-GB"/>
              <a:t>Psychological support for pupils and parents (7 days a week; online consultations possible)</a:t>
            </a:r>
            <a:endParaRPr/>
          </a:p>
          <a:p>
            <a:pPr indent="-342900" lvl="0" marL="342900" rtl="0" algn="l">
              <a:lnSpc>
                <a:spcPct val="100000"/>
              </a:lnSpc>
              <a:spcBef>
                <a:spcPts val="592"/>
              </a:spcBef>
              <a:spcAft>
                <a:spcPts val="0"/>
              </a:spcAft>
              <a:buClr>
                <a:schemeClr val="dk1"/>
              </a:buClr>
              <a:buSzPts val="3200"/>
              <a:buChar char="•"/>
            </a:pPr>
            <a:r>
              <a:rPr lang="en-GB"/>
              <a:t>A peer buddy for newly-arrived pupils</a:t>
            </a:r>
            <a:endParaRPr/>
          </a:p>
          <a:p>
            <a:pPr indent="-342900" lvl="0" marL="342900" rtl="0" algn="l">
              <a:lnSpc>
                <a:spcPct val="100000"/>
              </a:lnSpc>
              <a:spcBef>
                <a:spcPts val="592"/>
              </a:spcBef>
              <a:spcAft>
                <a:spcPts val="0"/>
              </a:spcAft>
              <a:buClr>
                <a:schemeClr val="dk1"/>
              </a:buClr>
              <a:buSzPts val="3200"/>
              <a:buChar char="•"/>
            </a:pPr>
            <a:r>
              <a:rPr lang="en-GB"/>
              <a:t>Informal playgroups organised by parents</a:t>
            </a:r>
            <a:endParaRPr/>
          </a:p>
          <a:p>
            <a:pPr indent="-154940" lvl="0" marL="342900" rtl="0" algn="l">
              <a:lnSpc>
                <a:spcPct val="100000"/>
              </a:lnSpc>
              <a:spcBef>
                <a:spcPts val="592"/>
              </a:spcBef>
              <a:spcAft>
                <a:spcPts val="0"/>
              </a:spcAft>
              <a:buClr>
                <a:schemeClr val="dk1"/>
              </a:buClr>
              <a:buSzPts val="3200"/>
              <a:buNone/>
            </a:pPr>
            <a:r>
              <a:t/>
            </a:r>
            <a:endParaRPr/>
          </a:p>
        </p:txBody>
      </p:sp>
      <p:sp>
        <p:nvSpPr>
          <p:cNvPr id="290" name="Google Shape;290;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Calibri"/>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GB"/>
              <a:t>Primary school no 14 in Poznań (Poland)</a:t>
            </a:r>
            <a:endParaRPr/>
          </a:p>
        </p:txBody>
      </p:sp>
      <p:sp>
        <p:nvSpPr>
          <p:cNvPr id="296" name="Google Shape;296;p2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3200"/>
              <a:buChar char="•"/>
            </a:pPr>
            <a:r>
              <a:rPr lang="en-GB"/>
              <a:t>Welcoming children from Ukraine at school: bilingual signs </a:t>
            </a:r>
            <a:endParaRPr/>
          </a:p>
          <a:p>
            <a:pPr indent="-139700" lvl="0" marL="342900" rtl="0" algn="l">
              <a:lnSpc>
                <a:spcPct val="100000"/>
              </a:lnSpc>
              <a:spcBef>
                <a:spcPts val="640"/>
              </a:spcBef>
              <a:spcAft>
                <a:spcPts val="0"/>
              </a:spcAft>
              <a:buClr>
                <a:schemeClr val="dk1"/>
              </a:buClr>
              <a:buSzPts val="3200"/>
              <a:buNone/>
            </a:pPr>
            <a:r>
              <a:t/>
            </a:r>
            <a:endParaRPr/>
          </a:p>
        </p:txBody>
      </p:sp>
      <p:sp>
        <p:nvSpPr>
          <p:cNvPr id="297" name="Google Shape;297;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Calibri"/>
              <a:buNone/>
            </a:pPr>
            <a:r>
              <a:t/>
            </a:r>
            <a:endParaRPr/>
          </a:p>
        </p:txBody>
      </p:sp>
      <p:pic>
        <p:nvPicPr>
          <p:cNvPr id="298" name="Google Shape;298;p21"/>
          <p:cNvPicPr preferRelativeResize="0"/>
          <p:nvPr/>
        </p:nvPicPr>
        <p:blipFill rotWithShape="1">
          <a:blip r:embed="rId3">
            <a:alphaModFix/>
          </a:blip>
          <a:srcRect b="0" l="0" r="0" t="0"/>
          <a:stretch/>
        </p:blipFill>
        <p:spPr>
          <a:xfrm>
            <a:off x="624069" y="2717984"/>
            <a:ext cx="3731907" cy="2798930"/>
          </a:xfrm>
          <a:prstGeom prst="rect">
            <a:avLst/>
          </a:prstGeom>
          <a:noFill/>
          <a:ln>
            <a:noFill/>
          </a:ln>
        </p:spPr>
      </p:pic>
      <p:pic>
        <p:nvPicPr>
          <p:cNvPr id="299" name="Google Shape;299;p21"/>
          <p:cNvPicPr preferRelativeResize="0"/>
          <p:nvPr/>
        </p:nvPicPr>
        <p:blipFill rotWithShape="1">
          <a:blip r:embed="rId4">
            <a:alphaModFix/>
          </a:blip>
          <a:srcRect b="0" l="0" r="0" t="0"/>
          <a:stretch/>
        </p:blipFill>
        <p:spPr>
          <a:xfrm>
            <a:off x="4716016" y="2681917"/>
            <a:ext cx="3803915" cy="285293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Warm-up</a:t>
            </a:r>
            <a:endParaRPr>
              <a:latin typeface="Verdana"/>
              <a:ea typeface="Verdana"/>
              <a:cs typeface="Verdana"/>
              <a:sym typeface="Verdana"/>
            </a:endParaRPr>
          </a:p>
        </p:txBody>
      </p:sp>
      <p:sp>
        <p:nvSpPr>
          <p:cNvPr id="105" name="Google Shape;105;p2"/>
          <p:cNvSpPr txBox="1"/>
          <p:nvPr>
            <p:ph idx="1" type="body"/>
          </p:nvPr>
        </p:nvSpPr>
        <p:spPr>
          <a:xfrm>
            <a:off x="457200" y="1600200"/>
            <a:ext cx="8363272" cy="4525963"/>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Clr>
                <a:schemeClr val="dk1"/>
              </a:buClr>
              <a:buSzPts val="2800"/>
              <a:buNone/>
            </a:pPr>
            <a:r>
              <a:rPr lang="en-GB" sz="2800">
                <a:latin typeface="Verdana"/>
                <a:ea typeface="Verdana"/>
                <a:cs typeface="Verdana"/>
                <a:sym typeface="Verdana"/>
              </a:rPr>
              <a:t>When you think about (minority-language) families and schools working together, what comes to your mind? </a:t>
            </a:r>
            <a:endParaRPr/>
          </a:p>
          <a:p>
            <a:pPr indent="0" lvl="0" marL="0" rtl="0" algn="l">
              <a:lnSpc>
                <a:spcPct val="100000"/>
              </a:lnSpc>
              <a:spcBef>
                <a:spcPts val="560"/>
              </a:spcBef>
              <a:spcAft>
                <a:spcPts val="0"/>
              </a:spcAft>
              <a:buClr>
                <a:schemeClr val="dk1"/>
              </a:buClr>
              <a:buSzPts val="2800"/>
              <a:buNone/>
            </a:pPr>
            <a:r>
              <a:t/>
            </a:r>
            <a:endParaRPr sz="2800">
              <a:latin typeface="Verdana"/>
              <a:ea typeface="Verdana"/>
              <a:cs typeface="Verdana"/>
              <a:sym typeface="Verdana"/>
            </a:endParaRPr>
          </a:p>
          <a:p>
            <a:pPr indent="0" lvl="0" marL="0" rtl="0" algn="l">
              <a:lnSpc>
                <a:spcPct val="100000"/>
              </a:lnSpc>
              <a:spcBef>
                <a:spcPts val="560"/>
              </a:spcBef>
              <a:spcAft>
                <a:spcPts val="0"/>
              </a:spcAft>
              <a:buClr>
                <a:schemeClr val="dk1"/>
              </a:buClr>
              <a:buSzPts val="2800"/>
              <a:buNone/>
            </a:pPr>
            <a:r>
              <a:rPr lang="en-GB" sz="2800">
                <a:latin typeface="Verdana"/>
                <a:ea typeface="Verdana"/>
                <a:cs typeface="Verdana"/>
                <a:sym typeface="Verdana"/>
              </a:rPr>
              <a:t>Please write down </a:t>
            </a:r>
            <a:br>
              <a:rPr lang="en-GB" sz="2800">
                <a:latin typeface="Verdana"/>
                <a:ea typeface="Verdana"/>
                <a:cs typeface="Verdana"/>
                <a:sym typeface="Verdana"/>
              </a:rPr>
            </a:br>
            <a:r>
              <a:rPr b="1" lang="en-GB" sz="2800">
                <a:latin typeface="Verdana"/>
                <a:ea typeface="Verdana"/>
                <a:cs typeface="Verdana"/>
                <a:sym typeface="Verdana"/>
              </a:rPr>
              <a:t>5 key words</a:t>
            </a:r>
            <a:r>
              <a:rPr lang="en-GB" sz="2800">
                <a:latin typeface="Verdana"/>
                <a:ea typeface="Verdana"/>
                <a:cs typeface="Verdana"/>
                <a:sym typeface="Verdana"/>
              </a:rPr>
              <a:t> (in </a:t>
            </a:r>
            <a:br>
              <a:rPr lang="en-GB" sz="2800">
                <a:latin typeface="Verdana"/>
                <a:ea typeface="Verdana"/>
                <a:cs typeface="Verdana"/>
                <a:sym typeface="Verdana"/>
              </a:rPr>
            </a:br>
            <a:r>
              <a:rPr lang="en-GB" sz="2800">
                <a:latin typeface="Verdana"/>
                <a:ea typeface="Verdana"/>
                <a:cs typeface="Verdana"/>
                <a:sym typeface="Verdana"/>
              </a:rPr>
              <a:t>whatever language </a:t>
            </a:r>
            <a:br>
              <a:rPr lang="en-GB" sz="2800">
                <a:latin typeface="Verdana"/>
                <a:ea typeface="Verdana"/>
                <a:cs typeface="Verdana"/>
                <a:sym typeface="Verdana"/>
              </a:rPr>
            </a:br>
            <a:r>
              <a:rPr lang="en-GB" sz="2800">
                <a:latin typeface="Verdana"/>
                <a:ea typeface="Verdana"/>
                <a:cs typeface="Verdana"/>
                <a:sym typeface="Verdana"/>
              </a:rPr>
              <a:t>you like). </a:t>
            </a:r>
            <a:endParaRPr/>
          </a:p>
          <a:p>
            <a:pPr indent="0" lvl="0" marL="0" rtl="0" algn="l">
              <a:lnSpc>
                <a:spcPct val="100000"/>
              </a:lnSpc>
              <a:spcBef>
                <a:spcPts val="640"/>
              </a:spcBef>
              <a:spcAft>
                <a:spcPts val="0"/>
              </a:spcAft>
              <a:buClr>
                <a:schemeClr val="dk1"/>
              </a:buClr>
              <a:buSzPts val="3200"/>
              <a:buNone/>
            </a:pPr>
            <a:r>
              <a:t/>
            </a:r>
            <a:endParaRPr>
              <a:latin typeface="Verdana"/>
              <a:ea typeface="Verdana"/>
              <a:cs typeface="Verdana"/>
              <a:sym typeface="Verdana"/>
            </a:endParaRPr>
          </a:p>
        </p:txBody>
      </p:sp>
      <p:pic>
        <p:nvPicPr>
          <p:cNvPr descr="Ein Bild, das Text, Person, drinnen, Gruppe enthält.&#10;&#10;Automatisch generierte Beschreibung" id="106" name="Google Shape;106;p2"/>
          <p:cNvPicPr preferRelativeResize="0"/>
          <p:nvPr/>
        </p:nvPicPr>
        <p:blipFill rotWithShape="1">
          <a:blip r:embed="rId3">
            <a:alphaModFix/>
          </a:blip>
          <a:srcRect b="0" l="0" r="0" t="0"/>
          <a:stretch/>
        </p:blipFill>
        <p:spPr>
          <a:xfrm>
            <a:off x="4860032" y="3269427"/>
            <a:ext cx="4254222" cy="283614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ts val="11685"/>
              <a:buFont typeface="Calibri"/>
              <a:buNone/>
            </a:pPr>
            <a:r>
              <a:rPr lang="en-GB"/>
              <a:t>Parents-school cooperation in times of crisis: </a:t>
            </a:r>
            <a:r>
              <a:rPr lang="en-GB" sz="2700"/>
              <a:t>The case of primary school no 90 in Poznań</a:t>
            </a:r>
            <a:endParaRPr sz="2700"/>
          </a:p>
        </p:txBody>
      </p:sp>
      <p:sp>
        <p:nvSpPr>
          <p:cNvPr id="305" name="Google Shape;305;p4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fontScale="92500"/>
          </a:bodyPr>
          <a:lstStyle/>
          <a:p>
            <a:pPr indent="-228600" lvl="0" marL="457200" rtl="0" algn="l">
              <a:lnSpc>
                <a:spcPct val="100000"/>
              </a:lnSpc>
              <a:spcBef>
                <a:spcPts val="480"/>
              </a:spcBef>
              <a:spcAft>
                <a:spcPts val="0"/>
              </a:spcAft>
              <a:buClr>
                <a:schemeClr val="dk1"/>
              </a:buClr>
              <a:buSzPct val="108108"/>
              <a:buNone/>
            </a:pPr>
            <a:r>
              <a:rPr lang="en-GB"/>
              <a:t>Context</a:t>
            </a:r>
            <a:endParaRPr/>
          </a:p>
        </p:txBody>
      </p:sp>
      <p:sp>
        <p:nvSpPr>
          <p:cNvPr id="306" name="Google Shape;306;p4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480"/>
              </a:spcBef>
              <a:spcAft>
                <a:spcPts val="0"/>
              </a:spcAft>
              <a:buClr>
                <a:schemeClr val="dk1"/>
              </a:buClr>
              <a:buSzPts val="2400"/>
              <a:buChar char="•"/>
            </a:pPr>
            <a:r>
              <a:rPr lang="en-GB"/>
              <a:t>24th February 2022- the outbreak of war in Ukraine</a:t>
            </a:r>
            <a:endParaRPr/>
          </a:p>
          <a:p>
            <a:pPr indent="-381000" lvl="0" marL="457200" rtl="0" algn="l">
              <a:lnSpc>
                <a:spcPct val="100000"/>
              </a:lnSpc>
              <a:spcBef>
                <a:spcPts val="480"/>
              </a:spcBef>
              <a:spcAft>
                <a:spcPts val="0"/>
              </a:spcAft>
              <a:buClr>
                <a:schemeClr val="dk1"/>
              </a:buClr>
              <a:buSzPts val="2400"/>
              <a:buChar char="•"/>
            </a:pPr>
            <a:r>
              <a:rPr lang="en-GB"/>
              <a:t>March 2022- the school accepts 50 Ukrainian refugee pupils</a:t>
            </a:r>
            <a:endParaRPr/>
          </a:p>
          <a:p>
            <a:pPr indent="-381000" lvl="0" marL="457200" rtl="0" algn="l">
              <a:lnSpc>
                <a:spcPct val="100000"/>
              </a:lnSpc>
              <a:spcBef>
                <a:spcPts val="480"/>
              </a:spcBef>
              <a:spcAft>
                <a:spcPts val="0"/>
              </a:spcAft>
              <a:buClr>
                <a:schemeClr val="dk1"/>
              </a:buClr>
              <a:buSzPts val="2400"/>
              <a:buChar char="•"/>
            </a:pPr>
            <a:r>
              <a:rPr lang="en-GB"/>
              <a:t>An unprecedented situation the school community has never experienced before</a:t>
            </a:r>
            <a:endParaRPr/>
          </a:p>
          <a:p>
            <a:pPr indent="0" lvl="0" marL="76200" rtl="0" algn="l">
              <a:lnSpc>
                <a:spcPct val="100000"/>
              </a:lnSpc>
              <a:spcBef>
                <a:spcPts val="480"/>
              </a:spcBef>
              <a:spcAft>
                <a:spcPts val="0"/>
              </a:spcAft>
              <a:buSzPts val="2400"/>
              <a:buNone/>
            </a:pPr>
            <a:r>
              <a:t/>
            </a:r>
            <a:endParaRPr/>
          </a:p>
        </p:txBody>
      </p:sp>
      <p:sp>
        <p:nvSpPr>
          <p:cNvPr id="307" name="Google Shape;307;p4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fontScale="92500"/>
          </a:bodyPr>
          <a:lstStyle/>
          <a:p>
            <a:pPr indent="-228600" lvl="0" marL="457200" rtl="0" algn="l">
              <a:lnSpc>
                <a:spcPct val="100000"/>
              </a:lnSpc>
              <a:spcBef>
                <a:spcPts val="480"/>
              </a:spcBef>
              <a:spcAft>
                <a:spcPts val="0"/>
              </a:spcAft>
              <a:buClr>
                <a:schemeClr val="dk1"/>
              </a:buClr>
              <a:buSzPct val="108108"/>
              <a:buNone/>
            </a:pPr>
            <a:r>
              <a:rPr lang="en-GB" sz="2400"/>
              <a:t>Primary school no 90 in Poznań</a:t>
            </a:r>
            <a:endParaRPr/>
          </a:p>
        </p:txBody>
      </p:sp>
      <p:sp>
        <p:nvSpPr>
          <p:cNvPr id="308" name="Google Shape;308;p4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480"/>
              </a:spcBef>
              <a:spcAft>
                <a:spcPts val="0"/>
              </a:spcAft>
              <a:buClr>
                <a:schemeClr val="dk1"/>
              </a:buClr>
              <a:buSzPts val="2400"/>
              <a:buChar char="•"/>
            </a:pPr>
            <a:r>
              <a:rPr b="1" lang="en-GB" sz="1800"/>
              <a:t>School’s website: </a:t>
            </a:r>
            <a:r>
              <a:rPr lang="en-GB" sz="1300"/>
              <a:t>http://www.sp90.poznan.pl/index.php</a:t>
            </a:r>
            <a:endParaRPr sz="1300"/>
          </a:p>
        </p:txBody>
      </p:sp>
      <p:pic>
        <p:nvPicPr>
          <p:cNvPr descr="Szkoła Podstawowa nr 90 - zamówienia publiczne" id="309" name="Google Shape;309;p43"/>
          <p:cNvPicPr preferRelativeResize="0"/>
          <p:nvPr/>
        </p:nvPicPr>
        <p:blipFill rotWithShape="1">
          <a:blip r:embed="rId3">
            <a:alphaModFix/>
          </a:blip>
          <a:srcRect b="0" l="0" r="0" t="0"/>
          <a:stretch/>
        </p:blipFill>
        <p:spPr>
          <a:xfrm>
            <a:off x="4497388" y="3429000"/>
            <a:ext cx="4572000" cy="2286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grpSp>
        <p:nvGrpSpPr>
          <p:cNvPr id="314" name="Google Shape;314;p44"/>
          <p:cNvGrpSpPr/>
          <p:nvPr/>
        </p:nvGrpSpPr>
        <p:grpSpPr>
          <a:xfrm>
            <a:off x="1883590" y="290609"/>
            <a:ext cx="5742577" cy="5742577"/>
            <a:chOff x="1065444" y="1852"/>
            <a:chExt cx="5742577" cy="5742577"/>
          </a:xfrm>
        </p:grpSpPr>
        <p:sp>
          <p:nvSpPr>
            <p:cNvPr id="315" name="Google Shape;315;p44"/>
            <p:cNvSpPr/>
            <p:nvPr/>
          </p:nvSpPr>
          <p:spPr>
            <a:xfrm>
              <a:off x="1725997" y="662405"/>
              <a:ext cx="4421471" cy="4421471"/>
            </a:xfrm>
            <a:prstGeom prst="blockArc">
              <a:avLst>
                <a:gd fmla="val 10800000" name="adj1"/>
                <a:gd fmla="val 16200000" name="adj2"/>
                <a:gd fmla="val 4636" name="adj3"/>
              </a:avLst>
            </a:prstGeom>
            <a:solidFill>
              <a:srgbClr val="F6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44"/>
            <p:cNvSpPr/>
            <p:nvPr/>
          </p:nvSpPr>
          <p:spPr>
            <a:xfrm>
              <a:off x="1725997" y="662405"/>
              <a:ext cx="4421471" cy="4421471"/>
            </a:xfrm>
            <a:prstGeom prst="blockArc">
              <a:avLst>
                <a:gd fmla="val 5400000" name="adj1"/>
                <a:gd fmla="val 10800000" name="adj2"/>
                <a:gd fmla="val 4636" name="adj3"/>
              </a:avLst>
            </a:prstGeom>
            <a:solidFill>
              <a:srgbClr val="ABE7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44"/>
            <p:cNvSpPr/>
            <p:nvPr/>
          </p:nvSpPr>
          <p:spPr>
            <a:xfrm>
              <a:off x="1725997" y="662405"/>
              <a:ext cx="4421471" cy="4421471"/>
            </a:xfrm>
            <a:prstGeom prst="blockArc">
              <a:avLst>
                <a:gd fmla="val 0" name="adj1"/>
                <a:gd fmla="val 5400000" name="adj2"/>
                <a:gd fmla="val 4636" name="adj3"/>
              </a:avLst>
            </a:prstGeom>
            <a:solidFill>
              <a:srgbClr val="47D67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44"/>
            <p:cNvSpPr/>
            <p:nvPr/>
          </p:nvSpPr>
          <p:spPr>
            <a:xfrm>
              <a:off x="1725997" y="662405"/>
              <a:ext cx="4421471" cy="4421471"/>
            </a:xfrm>
            <a:prstGeom prst="blockArc">
              <a:avLst>
                <a:gd fmla="val 16200000" name="adj1"/>
                <a:gd fmla="val 0" name="adj2"/>
                <a:gd fmla="val 4636" name="adj3"/>
              </a:avLst>
            </a:prstGeom>
            <a:solidFill>
              <a:srgbClr val="49AC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44"/>
            <p:cNvSpPr/>
            <p:nvPr/>
          </p:nvSpPr>
          <p:spPr>
            <a:xfrm>
              <a:off x="2919872" y="1856280"/>
              <a:ext cx="2033722" cy="2033722"/>
            </a:xfrm>
            <a:prstGeom prst="ellipse">
              <a:avLst/>
            </a:prstGeom>
            <a:solidFill>
              <a:schemeClr val="accent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44"/>
            <p:cNvSpPr txBox="1"/>
            <p:nvPr/>
          </p:nvSpPr>
          <p:spPr>
            <a:xfrm>
              <a:off x="3217704" y="2154112"/>
              <a:ext cx="1438058" cy="1438058"/>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rgbClr val="000000"/>
                </a:buClr>
                <a:buSzPts val="2200"/>
                <a:buFont typeface="Arial"/>
                <a:buNone/>
              </a:pPr>
              <a:r>
                <a:rPr b="0" i="0" lang="en-GB" sz="2200" u="none" cap="none" strike="noStrike">
                  <a:solidFill>
                    <a:schemeClr val="lt1"/>
                  </a:solidFill>
                  <a:latin typeface="Arial"/>
                  <a:ea typeface="Arial"/>
                  <a:cs typeface="Arial"/>
                  <a:sym typeface="Arial"/>
                </a:rPr>
                <a:t>School community</a:t>
              </a:r>
              <a:endParaRPr b="0" i="0" sz="2200" u="none" cap="none" strike="noStrike">
                <a:solidFill>
                  <a:schemeClr val="lt1"/>
                </a:solidFill>
                <a:latin typeface="Arial"/>
                <a:ea typeface="Arial"/>
                <a:cs typeface="Arial"/>
                <a:sym typeface="Arial"/>
              </a:endParaRPr>
            </a:p>
          </p:txBody>
        </p:sp>
        <p:sp>
          <p:nvSpPr>
            <p:cNvPr id="321" name="Google Shape;321;p44"/>
            <p:cNvSpPr/>
            <p:nvPr/>
          </p:nvSpPr>
          <p:spPr>
            <a:xfrm>
              <a:off x="3224930" y="1852"/>
              <a:ext cx="1423605" cy="1423605"/>
            </a:xfrm>
            <a:prstGeom prst="ellipse">
              <a:avLst/>
            </a:prstGeom>
            <a:solidFill>
              <a:srgbClr val="49ACC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44"/>
            <p:cNvSpPr txBox="1"/>
            <p:nvPr/>
          </p:nvSpPr>
          <p:spPr>
            <a:xfrm>
              <a:off x="3433412" y="210334"/>
              <a:ext cx="1006641" cy="1006641"/>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rgbClr val="000000"/>
                </a:buClr>
                <a:buSzPts val="1600"/>
                <a:buFont typeface="Arial"/>
                <a:buNone/>
              </a:pPr>
              <a:r>
                <a:rPr b="0" i="0" lang="en-GB" sz="1600" u="none" cap="none" strike="noStrike">
                  <a:solidFill>
                    <a:schemeClr val="lt1"/>
                  </a:solidFill>
                  <a:latin typeface="Arial"/>
                  <a:ea typeface="Arial"/>
                  <a:cs typeface="Arial"/>
                  <a:sym typeface="Arial"/>
                </a:rPr>
                <a:t>Pupils</a:t>
              </a:r>
              <a:endParaRPr b="0" i="0" sz="1600" u="none" cap="none" strike="noStrike">
                <a:solidFill>
                  <a:schemeClr val="lt1"/>
                </a:solidFill>
                <a:latin typeface="Arial"/>
                <a:ea typeface="Arial"/>
                <a:cs typeface="Arial"/>
                <a:sym typeface="Arial"/>
              </a:endParaRPr>
            </a:p>
          </p:txBody>
        </p:sp>
        <p:sp>
          <p:nvSpPr>
            <p:cNvPr id="323" name="Google Shape;323;p44"/>
            <p:cNvSpPr/>
            <p:nvPr/>
          </p:nvSpPr>
          <p:spPr>
            <a:xfrm>
              <a:off x="5384416" y="2161338"/>
              <a:ext cx="1423605" cy="1423605"/>
            </a:xfrm>
            <a:prstGeom prst="ellipse">
              <a:avLst/>
            </a:prstGeom>
            <a:solidFill>
              <a:srgbClr val="47D67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44"/>
            <p:cNvSpPr txBox="1"/>
            <p:nvPr/>
          </p:nvSpPr>
          <p:spPr>
            <a:xfrm>
              <a:off x="5592898" y="2369820"/>
              <a:ext cx="1006641" cy="1006641"/>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rgbClr val="000000"/>
                </a:buClr>
                <a:buSzPts val="1600"/>
                <a:buFont typeface="Arial"/>
                <a:buNone/>
              </a:pPr>
              <a:r>
                <a:rPr b="0" i="0" lang="en-GB" sz="1600" u="none" cap="none" strike="noStrike">
                  <a:solidFill>
                    <a:schemeClr val="lt1"/>
                  </a:solidFill>
                  <a:latin typeface="Arial"/>
                  <a:ea typeface="Arial"/>
                  <a:cs typeface="Arial"/>
                  <a:sym typeface="Arial"/>
                </a:rPr>
                <a:t>Parents</a:t>
              </a:r>
              <a:endParaRPr b="0" i="0" sz="1600" u="none" cap="none" strike="noStrike">
                <a:solidFill>
                  <a:schemeClr val="lt1"/>
                </a:solidFill>
                <a:latin typeface="Arial"/>
                <a:ea typeface="Arial"/>
                <a:cs typeface="Arial"/>
                <a:sym typeface="Arial"/>
              </a:endParaRPr>
            </a:p>
          </p:txBody>
        </p:sp>
        <p:sp>
          <p:nvSpPr>
            <p:cNvPr id="325" name="Google Shape;325;p44"/>
            <p:cNvSpPr/>
            <p:nvPr/>
          </p:nvSpPr>
          <p:spPr>
            <a:xfrm>
              <a:off x="3224930" y="4320824"/>
              <a:ext cx="1423605" cy="1423605"/>
            </a:xfrm>
            <a:prstGeom prst="ellipse">
              <a:avLst/>
            </a:prstGeom>
            <a:solidFill>
              <a:srgbClr val="ABE74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44"/>
            <p:cNvSpPr txBox="1"/>
            <p:nvPr/>
          </p:nvSpPr>
          <p:spPr>
            <a:xfrm>
              <a:off x="3433412" y="4529306"/>
              <a:ext cx="1006641" cy="1006641"/>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rgbClr val="000000"/>
                </a:buClr>
                <a:buSzPts val="1600"/>
                <a:buFont typeface="Arial"/>
                <a:buNone/>
              </a:pPr>
              <a:r>
                <a:rPr b="0" i="0" lang="en-GB" sz="1600" u="none" cap="none" strike="noStrike">
                  <a:solidFill>
                    <a:schemeClr val="lt1"/>
                  </a:solidFill>
                  <a:latin typeface="Arial"/>
                  <a:ea typeface="Arial"/>
                  <a:cs typeface="Arial"/>
                  <a:sym typeface="Arial"/>
                </a:rPr>
                <a:t>School </a:t>
              </a:r>
              <a:r>
                <a:rPr b="0" i="0" lang="en-GB" sz="1200" u="none" cap="none" strike="noStrike">
                  <a:solidFill>
                    <a:schemeClr val="lt1"/>
                  </a:solidFill>
                  <a:latin typeface="Arial"/>
                  <a:ea typeface="Arial"/>
                  <a:cs typeface="Arial"/>
                  <a:sym typeface="Arial"/>
                </a:rPr>
                <a:t>administration</a:t>
              </a:r>
              <a:endParaRPr b="0" i="0" sz="1200" u="none" cap="none" strike="noStrike">
                <a:solidFill>
                  <a:schemeClr val="lt1"/>
                </a:solidFill>
                <a:latin typeface="Arial"/>
                <a:ea typeface="Arial"/>
                <a:cs typeface="Arial"/>
                <a:sym typeface="Arial"/>
              </a:endParaRPr>
            </a:p>
          </p:txBody>
        </p:sp>
        <p:sp>
          <p:nvSpPr>
            <p:cNvPr id="327" name="Google Shape;327;p44"/>
            <p:cNvSpPr/>
            <p:nvPr/>
          </p:nvSpPr>
          <p:spPr>
            <a:xfrm>
              <a:off x="1065444" y="2161338"/>
              <a:ext cx="1423605" cy="1423605"/>
            </a:xfrm>
            <a:prstGeom prst="ellipse">
              <a:avLst/>
            </a:prstGeom>
            <a:solidFill>
              <a:srgbClr val="F6944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44"/>
            <p:cNvSpPr txBox="1"/>
            <p:nvPr/>
          </p:nvSpPr>
          <p:spPr>
            <a:xfrm>
              <a:off x="1273926" y="2369820"/>
              <a:ext cx="1006641" cy="1006641"/>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rgbClr val="000000"/>
                </a:buClr>
                <a:buSzPts val="1600"/>
                <a:buFont typeface="Arial"/>
                <a:buNone/>
              </a:pPr>
              <a:r>
                <a:rPr b="0" i="0" lang="en-GB" sz="1600" u="none" cap="none" strike="noStrike">
                  <a:solidFill>
                    <a:schemeClr val="lt1"/>
                  </a:solidFill>
                  <a:latin typeface="Arial"/>
                  <a:ea typeface="Arial"/>
                  <a:cs typeface="Arial"/>
                  <a:sym typeface="Arial"/>
                </a:rPr>
                <a:t>Teachers</a:t>
              </a:r>
              <a:endParaRPr b="0" i="0" sz="1600" u="none" cap="none" strike="noStrike">
                <a:solidFill>
                  <a:schemeClr val="lt1"/>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45454"/>
              <a:buNone/>
            </a:pPr>
            <a:r>
              <a:rPr lang="en-GB"/>
              <a:t>Creating a friendly school environment: Top-down initiatives</a:t>
            </a:r>
            <a:endParaRPr/>
          </a:p>
        </p:txBody>
      </p:sp>
      <p:sp>
        <p:nvSpPr>
          <p:cNvPr id="334" name="Google Shape;334;p4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360"/>
              </a:spcBef>
              <a:spcAft>
                <a:spcPts val="0"/>
              </a:spcAft>
              <a:buClr>
                <a:schemeClr val="dk1"/>
              </a:buClr>
              <a:buSzPts val="1800"/>
              <a:buNone/>
            </a:pPr>
            <a:r>
              <a:t/>
            </a:r>
            <a:endParaRPr/>
          </a:p>
        </p:txBody>
      </p:sp>
      <p:pic>
        <p:nvPicPr>
          <p:cNvPr id="335" name="Google Shape;335;p45"/>
          <p:cNvPicPr preferRelativeResize="0"/>
          <p:nvPr/>
        </p:nvPicPr>
        <p:blipFill rotWithShape="1">
          <a:blip r:embed="rId3">
            <a:alphaModFix/>
          </a:blip>
          <a:srcRect b="0" l="0" r="0" t="0"/>
          <a:stretch/>
        </p:blipFill>
        <p:spPr>
          <a:xfrm>
            <a:off x="457200" y="1600200"/>
            <a:ext cx="5499524" cy="4124643"/>
          </a:xfrm>
          <a:prstGeom prst="rect">
            <a:avLst/>
          </a:prstGeom>
          <a:noFill/>
          <a:ln>
            <a:noFill/>
          </a:ln>
        </p:spPr>
      </p:pic>
      <p:sp>
        <p:nvSpPr>
          <p:cNvPr id="336" name="Google Shape;336;p45"/>
          <p:cNvSpPr txBox="1"/>
          <p:nvPr/>
        </p:nvSpPr>
        <p:spPr>
          <a:xfrm>
            <a:off x="6136640" y="1727200"/>
            <a:ext cx="24282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A poster (in the middle): </a:t>
            </a:r>
            <a:r>
              <a:rPr b="0" i="1" lang="en-GB" sz="2400" u="none" cap="none" strike="noStrike">
                <a:solidFill>
                  <a:srgbClr val="000000"/>
                </a:solidFill>
                <a:latin typeface="Arial"/>
                <a:ea typeface="Arial"/>
                <a:cs typeface="Arial"/>
                <a:sym typeface="Arial"/>
              </a:rPr>
              <a:t>How to talk and not to talk about refugees,</a:t>
            </a:r>
            <a:r>
              <a:rPr b="0" i="0" lang="en-GB" sz="2400" u="none" cap="none" strike="noStrike">
                <a:solidFill>
                  <a:srgbClr val="000000"/>
                </a:solidFill>
                <a:latin typeface="Arial"/>
                <a:ea typeface="Arial"/>
                <a:cs typeface="Arial"/>
                <a:sym typeface="Arial"/>
              </a:rPr>
              <a:t> distributed by Teacher Training Centres</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11111"/>
              <a:buFont typeface="Calibri"/>
              <a:buNone/>
            </a:pPr>
            <a:r>
              <a:rPr lang="en-GB"/>
              <a:t>Creating a friendly school environment</a:t>
            </a:r>
            <a:endParaRPr/>
          </a:p>
        </p:txBody>
      </p:sp>
      <p:sp>
        <p:nvSpPr>
          <p:cNvPr id="342" name="Google Shape;342;p4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p>
            <a:pPr indent="-228600" lvl="0" marL="457200" rtl="0" algn="l">
              <a:lnSpc>
                <a:spcPct val="100000"/>
              </a:lnSpc>
              <a:spcBef>
                <a:spcPts val="480"/>
              </a:spcBef>
              <a:spcAft>
                <a:spcPts val="0"/>
              </a:spcAft>
              <a:buClr>
                <a:schemeClr val="dk1"/>
              </a:buClr>
              <a:buSzPts val="2400"/>
              <a:buNone/>
            </a:pPr>
            <a:r>
              <a:rPr lang="en-GB" sz="2000"/>
              <a:t>We are open to multiculturalism</a:t>
            </a:r>
            <a:endParaRPr sz="2000"/>
          </a:p>
        </p:txBody>
      </p:sp>
      <p:sp>
        <p:nvSpPr>
          <p:cNvPr id="343" name="Google Shape;343;p4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480"/>
              </a:spcBef>
              <a:spcAft>
                <a:spcPts val="0"/>
              </a:spcAft>
              <a:buClr>
                <a:schemeClr val="dk1"/>
              </a:buClr>
              <a:buSzPts val="2400"/>
              <a:buNone/>
            </a:pPr>
            <a:r>
              <a:t/>
            </a:r>
            <a:endParaRPr/>
          </a:p>
        </p:txBody>
      </p:sp>
      <p:sp>
        <p:nvSpPr>
          <p:cNvPr id="344" name="Google Shape;344;p4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p>
            <a:pPr indent="-228600" lvl="0" marL="457200" rtl="0" algn="l">
              <a:lnSpc>
                <a:spcPct val="100000"/>
              </a:lnSpc>
              <a:spcBef>
                <a:spcPts val="480"/>
              </a:spcBef>
              <a:spcAft>
                <a:spcPts val="0"/>
              </a:spcAft>
              <a:buClr>
                <a:schemeClr val="dk1"/>
              </a:buClr>
              <a:buSzPts val="2400"/>
              <a:buNone/>
            </a:pPr>
            <a:r>
              <a:rPr lang="en-GB"/>
              <a:t>We are with you!</a:t>
            </a:r>
            <a:endParaRPr/>
          </a:p>
        </p:txBody>
      </p:sp>
      <p:sp>
        <p:nvSpPr>
          <p:cNvPr id="345" name="Google Shape;345;p4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480"/>
              </a:spcBef>
              <a:spcAft>
                <a:spcPts val="0"/>
              </a:spcAft>
              <a:buClr>
                <a:schemeClr val="dk1"/>
              </a:buClr>
              <a:buSzPts val="2400"/>
              <a:buNone/>
            </a:pPr>
            <a:r>
              <a:t/>
            </a:r>
            <a:endParaRPr/>
          </a:p>
        </p:txBody>
      </p:sp>
      <p:pic>
        <p:nvPicPr>
          <p:cNvPr id="346" name="Google Shape;346;p46"/>
          <p:cNvPicPr preferRelativeResize="0"/>
          <p:nvPr/>
        </p:nvPicPr>
        <p:blipFill rotWithShape="1">
          <a:blip r:embed="rId3">
            <a:alphaModFix/>
          </a:blip>
          <a:srcRect b="0" l="0" r="0" t="0"/>
          <a:stretch/>
        </p:blipFill>
        <p:spPr>
          <a:xfrm>
            <a:off x="457200" y="2189770"/>
            <a:ext cx="6774308" cy="3448685"/>
          </a:xfrm>
          <a:prstGeom prst="rect">
            <a:avLst/>
          </a:prstGeom>
          <a:noFill/>
          <a:ln>
            <a:noFill/>
          </a:ln>
        </p:spPr>
      </p:pic>
      <p:pic>
        <p:nvPicPr>
          <p:cNvPr id="347" name="Google Shape;347;p46"/>
          <p:cNvPicPr preferRelativeResize="0"/>
          <p:nvPr/>
        </p:nvPicPr>
        <p:blipFill rotWithShape="1">
          <a:blip r:embed="rId4">
            <a:alphaModFix/>
          </a:blip>
          <a:srcRect b="0" l="0" r="0" t="0"/>
          <a:stretch/>
        </p:blipFill>
        <p:spPr>
          <a:xfrm>
            <a:off x="5658658" y="3429000"/>
            <a:ext cx="3248171" cy="272256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4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2000"/>
              <a:buFont typeface="Calibri"/>
              <a:buNone/>
            </a:pPr>
            <a:r>
              <a:rPr b="0" lang="en-GB" sz="2800"/>
              <a:t>Making the newcomers visible and welcome</a:t>
            </a:r>
            <a:endParaRPr b="0" sz="2800"/>
          </a:p>
        </p:txBody>
      </p:sp>
      <p:sp>
        <p:nvSpPr>
          <p:cNvPr id="353" name="Google Shape;353;p4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p>
            <a:pPr indent="-431800" lvl="0" marL="457200" rtl="0" algn="l">
              <a:lnSpc>
                <a:spcPct val="100000"/>
              </a:lnSpc>
              <a:spcBef>
                <a:spcPts val="640"/>
              </a:spcBef>
              <a:spcAft>
                <a:spcPts val="0"/>
              </a:spcAft>
              <a:buClr>
                <a:schemeClr val="dk1"/>
              </a:buClr>
              <a:buSzPts val="3200"/>
              <a:buChar char="•"/>
            </a:pPr>
            <a:r>
              <a:rPr lang="en-GB"/>
              <a:t>Bottom-up initiatives </a:t>
            </a:r>
            <a:r>
              <a:rPr lang="en-GB" sz="1800"/>
              <a:t>(welcoming posters and Polish language materials prepared by Polish pupils in cooperation with teachers)</a:t>
            </a:r>
            <a:endParaRPr sz="1800"/>
          </a:p>
        </p:txBody>
      </p:sp>
      <p:sp>
        <p:nvSpPr>
          <p:cNvPr id="354" name="Google Shape;354;p4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280"/>
              </a:spcBef>
              <a:spcAft>
                <a:spcPts val="0"/>
              </a:spcAft>
              <a:buClr>
                <a:schemeClr val="dk1"/>
              </a:buClr>
              <a:buSzPts val="1400"/>
              <a:buNone/>
            </a:pPr>
            <a:r>
              <a:t/>
            </a:r>
            <a:endParaRPr/>
          </a:p>
        </p:txBody>
      </p:sp>
      <p:pic>
        <p:nvPicPr>
          <p:cNvPr id="355" name="Google Shape;355;p47"/>
          <p:cNvPicPr preferRelativeResize="0"/>
          <p:nvPr/>
        </p:nvPicPr>
        <p:blipFill rotWithShape="1">
          <a:blip r:embed="rId3">
            <a:alphaModFix/>
          </a:blip>
          <a:srcRect b="0" l="0" r="0" t="0"/>
          <a:stretch/>
        </p:blipFill>
        <p:spPr>
          <a:xfrm>
            <a:off x="406259" y="1435100"/>
            <a:ext cx="3059254" cy="4416853"/>
          </a:xfrm>
          <a:prstGeom prst="rect">
            <a:avLst/>
          </a:prstGeom>
          <a:noFill/>
          <a:ln>
            <a:noFill/>
          </a:ln>
        </p:spPr>
      </p:pic>
      <p:pic>
        <p:nvPicPr>
          <p:cNvPr id="356" name="Google Shape;356;p47"/>
          <p:cNvPicPr preferRelativeResize="0"/>
          <p:nvPr/>
        </p:nvPicPr>
        <p:blipFill rotWithShape="1">
          <a:blip r:embed="rId4">
            <a:alphaModFix/>
          </a:blip>
          <a:srcRect b="0" l="0" r="0" t="0"/>
          <a:stretch/>
        </p:blipFill>
        <p:spPr>
          <a:xfrm>
            <a:off x="3585177" y="1742717"/>
            <a:ext cx="5501399" cy="3976768"/>
          </a:xfrm>
          <a:prstGeom prst="rect">
            <a:avLst/>
          </a:prstGeom>
          <a:noFill/>
          <a:ln>
            <a:noFill/>
          </a:ln>
        </p:spPr>
      </p:pic>
      <p:sp>
        <p:nvSpPr>
          <p:cNvPr id="357" name="Google Shape;357;p47"/>
          <p:cNvSpPr txBox="1"/>
          <p:nvPr/>
        </p:nvSpPr>
        <p:spPr>
          <a:xfrm>
            <a:off x="406259" y="5851954"/>
            <a:ext cx="550139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Exposing Ukrainian pupils’ </a:t>
            </a:r>
            <a:r>
              <a:rPr b="0" i="0" lang="en-GB" sz="1400" u="none" cap="none" strike="noStrike">
                <a:solidFill>
                  <a:srgbClr val="000000"/>
                </a:solidFill>
                <a:latin typeface="Arial"/>
                <a:ea typeface="Arial"/>
                <a:cs typeface="Arial"/>
                <a:sym typeface="Arial"/>
                <a:extLst>
                  <a:ext uri="http://customooxmlschemas.google.com/">
                    <go:slidesCustomData xmlns:go="http://customooxmlschemas.google.com/" textRoundtripDataId="12"/>
                  </a:ext>
                </a:extLst>
              </a:rPr>
              <a:t>handcraft</a:t>
            </a:r>
            <a:r>
              <a:rPr lang="en-GB"/>
              <a:t>s </a:t>
            </a:r>
            <a:r>
              <a:rPr b="0" i="0" lang="en-GB" sz="1400" u="none" cap="none" strike="noStrike">
                <a:solidFill>
                  <a:srgbClr val="000000"/>
                </a:solidFill>
                <a:latin typeface="Arial"/>
                <a:ea typeface="Arial"/>
                <a:cs typeface="Arial"/>
                <a:sym typeface="Arial"/>
              </a:rPr>
              <a:t>(traditional decorations)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8"/>
          <p:cNvSpPr txBox="1"/>
          <p:nvPr>
            <p:ph type="title"/>
          </p:nvPr>
        </p:nvSpPr>
        <p:spPr>
          <a:xfrm>
            <a:off x="609600" y="222430"/>
            <a:ext cx="8229600" cy="92057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45454"/>
              <a:buNone/>
            </a:pPr>
            <a:r>
              <a:rPr lang="en-GB"/>
              <a:t>School administration and teachers’ initiatives</a:t>
            </a:r>
            <a:endParaRPr/>
          </a:p>
        </p:txBody>
      </p:sp>
      <p:sp>
        <p:nvSpPr>
          <p:cNvPr id="363" name="Google Shape;363;p4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lnSpcReduction="20000"/>
          </a:bodyPr>
          <a:lstStyle/>
          <a:p>
            <a:pPr indent="-420815" lvl="0" marL="457200" rtl="0" algn="l">
              <a:lnSpc>
                <a:spcPct val="100000"/>
              </a:lnSpc>
              <a:spcBef>
                <a:spcPts val="560"/>
              </a:spcBef>
              <a:spcAft>
                <a:spcPts val="0"/>
              </a:spcAft>
              <a:buClr>
                <a:schemeClr val="dk1"/>
              </a:buClr>
              <a:buSzPts val="3027"/>
              <a:buChar char="•"/>
            </a:pPr>
            <a:r>
              <a:rPr lang="en-GB"/>
              <a:t>Polish language classes</a:t>
            </a:r>
            <a:endParaRPr/>
          </a:p>
          <a:p>
            <a:pPr indent="-420815" lvl="0" marL="457200" rtl="0" algn="l">
              <a:lnSpc>
                <a:spcPct val="100000"/>
              </a:lnSpc>
              <a:spcBef>
                <a:spcPts val="560"/>
              </a:spcBef>
              <a:spcAft>
                <a:spcPts val="0"/>
              </a:spcAft>
              <a:buClr>
                <a:schemeClr val="dk1"/>
              </a:buClr>
              <a:buSzPts val="3027"/>
              <a:buChar char="•"/>
            </a:pPr>
            <a:r>
              <a:rPr lang="en-GB"/>
              <a:t>Cultural assistants</a:t>
            </a:r>
            <a:endParaRPr/>
          </a:p>
          <a:p>
            <a:pPr indent="-420815" lvl="0" marL="457200" rtl="0" algn="l">
              <a:lnSpc>
                <a:spcPct val="100000"/>
              </a:lnSpc>
              <a:spcBef>
                <a:spcPts val="560"/>
              </a:spcBef>
              <a:spcAft>
                <a:spcPts val="0"/>
              </a:spcAft>
              <a:buClr>
                <a:schemeClr val="dk1"/>
              </a:buClr>
              <a:buSzPts val="3027"/>
              <a:buChar char="•"/>
            </a:pPr>
            <a:r>
              <a:rPr lang="en-GB"/>
              <a:t>Intercultural school workshops (4 neighbouring schools: informative meetings and workshops for Ukrainian parents and pupils</a:t>
            </a:r>
            <a:endParaRPr/>
          </a:p>
          <a:p>
            <a:pPr indent="-420815" lvl="0" marL="457200" rtl="0" algn="l">
              <a:lnSpc>
                <a:spcPct val="100000"/>
              </a:lnSpc>
              <a:spcBef>
                <a:spcPts val="560"/>
              </a:spcBef>
              <a:spcAft>
                <a:spcPts val="0"/>
              </a:spcAft>
              <a:buClr>
                <a:schemeClr val="dk1"/>
              </a:buClr>
              <a:buSzPts val="3027"/>
              <a:buChar char="•"/>
            </a:pPr>
            <a:r>
              <a:rPr lang="en-GB"/>
              <a:t>Special events: e.g. </a:t>
            </a:r>
            <a:r>
              <a:rPr i="1" lang="en-GB"/>
              <a:t>Talent show</a:t>
            </a:r>
            <a:r>
              <a:rPr lang="en-GB"/>
              <a:t>, </a:t>
            </a:r>
            <a:r>
              <a:rPr i="1" lang="en-GB"/>
              <a:t>Day of Solidarity with Ukraine </a:t>
            </a:r>
            <a:endParaRPr i="1"/>
          </a:p>
        </p:txBody>
      </p:sp>
      <p:sp>
        <p:nvSpPr>
          <p:cNvPr id="364" name="Google Shape;364;p48"/>
          <p:cNvSpPr txBox="1"/>
          <p:nvPr>
            <p:ph idx="2" type="body"/>
          </p:nvPr>
        </p:nvSpPr>
        <p:spPr>
          <a:xfrm>
            <a:off x="6294120" y="3042920"/>
            <a:ext cx="4038600" cy="4525963"/>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560"/>
              </a:spcBef>
              <a:spcAft>
                <a:spcPts val="0"/>
              </a:spcAft>
              <a:buClr>
                <a:schemeClr val="dk1"/>
              </a:buClr>
              <a:buSzPts val="2800"/>
              <a:buNone/>
            </a:pPr>
            <a:r>
              <a:t/>
            </a:r>
            <a:endParaRPr/>
          </a:p>
        </p:txBody>
      </p:sp>
      <p:pic>
        <p:nvPicPr>
          <p:cNvPr descr="Szkoła Podstawowa nr 90 - akcje w sp90" id="365" name="Google Shape;365;p48"/>
          <p:cNvPicPr preferRelativeResize="0"/>
          <p:nvPr/>
        </p:nvPicPr>
        <p:blipFill rotWithShape="1">
          <a:blip r:embed="rId3">
            <a:alphaModFix/>
          </a:blip>
          <a:srcRect b="0" l="0" r="0" t="0"/>
          <a:stretch/>
        </p:blipFill>
        <p:spPr>
          <a:xfrm>
            <a:off x="5031750" y="2968559"/>
            <a:ext cx="4112260" cy="3265134"/>
          </a:xfrm>
          <a:prstGeom prst="rect">
            <a:avLst/>
          </a:prstGeom>
          <a:noFill/>
          <a:ln>
            <a:noFill/>
          </a:ln>
        </p:spPr>
      </p:pic>
      <p:pic>
        <p:nvPicPr>
          <p:cNvPr id="366" name="Google Shape;366;p48"/>
          <p:cNvPicPr preferRelativeResize="0"/>
          <p:nvPr/>
        </p:nvPicPr>
        <p:blipFill rotWithShape="1">
          <a:blip r:embed="rId4">
            <a:alphaModFix/>
          </a:blip>
          <a:srcRect b="0" l="0" r="0" t="0"/>
          <a:stretch/>
        </p:blipFill>
        <p:spPr>
          <a:xfrm>
            <a:off x="5979193" y="682715"/>
            <a:ext cx="3164807" cy="210821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lang="en-GB"/>
              <a:t>Parents’ initiatives</a:t>
            </a:r>
            <a:endParaRPr/>
          </a:p>
        </p:txBody>
      </p:sp>
      <p:sp>
        <p:nvSpPr>
          <p:cNvPr id="372" name="Google Shape;372;p4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fontScale="85000" lnSpcReduction="20000"/>
          </a:bodyPr>
          <a:lstStyle/>
          <a:p>
            <a:pPr indent="-391983" lvl="0" marL="457200" rtl="0" algn="l">
              <a:lnSpc>
                <a:spcPct val="100000"/>
              </a:lnSpc>
              <a:spcBef>
                <a:spcPts val="560"/>
              </a:spcBef>
              <a:spcAft>
                <a:spcPts val="0"/>
              </a:spcAft>
              <a:buClr>
                <a:schemeClr val="dk1"/>
              </a:buClr>
              <a:buSzPct val="108108"/>
              <a:buChar char="•"/>
            </a:pPr>
            <a:r>
              <a:rPr lang="en-GB"/>
              <a:t>Community translators</a:t>
            </a:r>
            <a:endParaRPr/>
          </a:p>
          <a:p>
            <a:pPr indent="-391983" lvl="0" marL="457200" rtl="0" algn="l">
              <a:lnSpc>
                <a:spcPct val="100000"/>
              </a:lnSpc>
              <a:spcBef>
                <a:spcPts val="560"/>
              </a:spcBef>
              <a:spcAft>
                <a:spcPts val="0"/>
              </a:spcAft>
              <a:buClr>
                <a:schemeClr val="dk1"/>
              </a:buClr>
              <a:buSzPct val="108108"/>
              <a:buChar char="•"/>
            </a:pPr>
            <a:r>
              <a:rPr lang="en-GB"/>
              <a:t>Fundraising and financial support </a:t>
            </a:r>
            <a:endParaRPr/>
          </a:p>
          <a:p>
            <a:pPr indent="-391983" lvl="0" marL="457200" rtl="0" algn="l">
              <a:lnSpc>
                <a:spcPct val="100000"/>
              </a:lnSpc>
              <a:spcBef>
                <a:spcPts val="560"/>
              </a:spcBef>
              <a:spcAft>
                <a:spcPts val="0"/>
              </a:spcAft>
              <a:buClr>
                <a:schemeClr val="dk1"/>
              </a:buClr>
              <a:buSzPct val="108108"/>
              <a:buChar char="•"/>
            </a:pPr>
            <a:r>
              <a:rPr lang="en-GB"/>
              <a:t>Involvement in organising school community integrating events combined with fundraising to ensure all pupils’ participation in  excursions: e.g.  </a:t>
            </a:r>
            <a:r>
              <a:rPr i="1" lang="en-GB"/>
              <a:t>Sweet Fridays; Picnics</a:t>
            </a:r>
            <a:endParaRPr i="1"/>
          </a:p>
          <a:p>
            <a:pPr indent="-228600" lvl="0" marL="457200" rtl="0" algn="l">
              <a:lnSpc>
                <a:spcPct val="100000"/>
              </a:lnSpc>
              <a:spcBef>
                <a:spcPts val="560"/>
              </a:spcBef>
              <a:spcAft>
                <a:spcPts val="0"/>
              </a:spcAft>
              <a:buClr>
                <a:schemeClr val="dk1"/>
              </a:buClr>
              <a:buSzPct val="108108"/>
              <a:buNone/>
            </a:pPr>
            <a:r>
              <a:t/>
            </a:r>
            <a:endParaRPr i="1"/>
          </a:p>
          <a:p>
            <a:pPr indent="0" lvl="0" marL="50800" rtl="0" algn="l">
              <a:lnSpc>
                <a:spcPct val="100000"/>
              </a:lnSpc>
              <a:spcBef>
                <a:spcPts val="560"/>
              </a:spcBef>
              <a:spcAft>
                <a:spcPts val="0"/>
              </a:spcAft>
              <a:buSzPct val="108108"/>
              <a:buNone/>
            </a:pPr>
            <a:r>
              <a:t/>
            </a:r>
            <a:endParaRPr/>
          </a:p>
          <a:p>
            <a:pPr indent="-228600" lvl="0" marL="457200" rtl="0" algn="l">
              <a:lnSpc>
                <a:spcPct val="100000"/>
              </a:lnSpc>
              <a:spcBef>
                <a:spcPts val="560"/>
              </a:spcBef>
              <a:spcAft>
                <a:spcPts val="0"/>
              </a:spcAft>
              <a:buClr>
                <a:schemeClr val="dk1"/>
              </a:buClr>
              <a:buSzPct val="108108"/>
              <a:buNone/>
            </a:pPr>
            <a:r>
              <a:t/>
            </a:r>
            <a:endParaRPr/>
          </a:p>
        </p:txBody>
      </p:sp>
      <p:sp>
        <p:nvSpPr>
          <p:cNvPr id="373" name="Google Shape;373;p4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560"/>
              </a:spcBef>
              <a:spcAft>
                <a:spcPts val="0"/>
              </a:spcAft>
              <a:buClr>
                <a:schemeClr val="dk1"/>
              </a:buClr>
              <a:buSzPts val="2800"/>
              <a:buNone/>
            </a:pPr>
            <a:r>
              <a:t/>
            </a:r>
            <a:endParaRPr/>
          </a:p>
        </p:txBody>
      </p:sp>
      <p:pic>
        <p:nvPicPr>
          <p:cNvPr id="374" name="Google Shape;374;p49"/>
          <p:cNvPicPr preferRelativeResize="0"/>
          <p:nvPr/>
        </p:nvPicPr>
        <p:blipFill rotWithShape="1">
          <a:blip r:embed="rId3">
            <a:alphaModFix/>
          </a:blip>
          <a:srcRect b="0" l="0" r="0" t="0"/>
          <a:stretch/>
        </p:blipFill>
        <p:spPr>
          <a:xfrm>
            <a:off x="4495800" y="1600200"/>
            <a:ext cx="4286364" cy="297498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GB"/>
              <a:t>Pupils and teachers’ initiatives</a:t>
            </a:r>
            <a:endParaRPr/>
          </a:p>
        </p:txBody>
      </p:sp>
      <p:sp>
        <p:nvSpPr>
          <p:cNvPr id="380" name="Google Shape;380;p5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p>
            <a:pPr indent="-228600" lvl="0" marL="457200" rtl="0" algn="l">
              <a:lnSpc>
                <a:spcPct val="100000"/>
              </a:lnSpc>
              <a:spcBef>
                <a:spcPts val="480"/>
              </a:spcBef>
              <a:spcAft>
                <a:spcPts val="0"/>
              </a:spcAft>
              <a:buClr>
                <a:schemeClr val="dk1"/>
              </a:buClr>
              <a:buSzPts val="2400"/>
              <a:buNone/>
            </a:pPr>
            <a:r>
              <a:rPr lang="en-GB"/>
              <a:t>Language support</a:t>
            </a:r>
            <a:endParaRPr/>
          </a:p>
        </p:txBody>
      </p:sp>
      <p:sp>
        <p:nvSpPr>
          <p:cNvPr id="381" name="Google Shape;381;p5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480"/>
              </a:spcBef>
              <a:spcAft>
                <a:spcPts val="0"/>
              </a:spcAft>
              <a:buClr>
                <a:schemeClr val="dk1"/>
              </a:buClr>
              <a:buSzPts val="2400"/>
              <a:buChar char="•"/>
            </a:pPr>
            <a:r>
              <a:rPr lang="en-GB"/>
              <a:t>Using translators</a:t>
            </a:r>
            <a:endParaRPr/>
          </a:p>
          <a:p>
            <a:pPr indent="-381000" lvl="0" marL="457200" rtl="0" algn="l">
              <a:lnSpc>
                <a:spcPct val="100000"/>
              </a:lnSpc>
              <a:spcBef>
                <a:spcPts val="480"/>
              </a:spcBef>
              <a:spcAft>
                <a:spcPts val="0"/>
              </a:spcAft>
              <a:buClr>
                <a:schemeClr val="dk1"/>
              </a:buClr>
              <a:buSzPts val="2400"/>
              <a:buChar char="•"/>
            </a:pPr>
            <a:r>
              <a:rPr lang="en-GB"/>
              <a:t>Adapting teaching materials (simplified bilingual worksheets)</a:t>
            </a:r>
            <a:endParaRPr/>
          </a:p>
          <a:p>
            <a:pPr indent="-381000" lvl="0" marL="457200" rtl="0" algn="l">
              <a:lnSpc>
                <a:spcPct val="100000"/>
              </a:lnSpc>
              <a:spcBef>
                <a:spcPts val="480"/>
              </a:spcBef>
              <a:spcAft>
                <a:spcPts val="0"/>
              </a:spcAft>
              <a:buClr>
                <a:schemeClr val="dk1"/>
              </a:buClr>
              <a:buSzPts val="2400"/>
              <a:buChar char="•"/>
            </a:pPr>
            <a:r>
              <a:rPr lang="en-GB"/>
              <a:t>Preparing:</a:t>
            </a:r>
            <a:endParaRPr/>
          </a:p>
          <a:p>
            <a:pPr indent="-355600" lvl="1" marL="914400" rtl="0" algn="l">
              <a:lnSpc>
                <a:spcPct val="100000"/>
              </a:lnSpc>
              <a:spcBef>
                <a:spcPts val="400"/>
              </a:spcBef>
              <a:spcAft>
                <a:spcPts val="0"/>
              </a:spcAft>
              <a:buSzPts val="2000"/>
              <a:buChar char="–"/>
            </a:pPr>
            <a:r>
              <a:rPr lang="en-GB"/>
              <a:t>bilingual signs</a:t>
            </a:r>
            <a:endParaRPr/>
          </a:p>
          <a:p>
            <a:pPr indent="-355600" lvl="1" marL="914400" rtl="0" algn="l">
              <a:lnSpc>
                <a:spcPct val="100000"/>
              </a:lnSpc>
              <a:spcBef>
                <a:spcPts val="400"/>
              </a:spcBef>
              <a:spcAft>
                <a:spcPts val="0"/>
              </a:spcAft>
              <a:buSzPts val="2000"/>
              <a:buChar char="–"/>
            </a:pPr>
            <a:r>
              <a:rPr lang="en-GB"/>
              <a:t>picture dictionaries</a:t>
            </a:r>
            <a:endParaRPr/>
          </a:p>
          <a:p>
            <a:pPr indent="-355600" lvl="1" marL="914400" rtl="0" algn="l">
              <a:lnSpc>
                <a:spcPct val="100000"/>
              </a:lnSpc>
              <a:spcBef>
                <a:spcPts val="400"/>
              </a:spcBef>
              <a:spcAft>
                <a:spcPts val="0"/>
              </a:spcAft>
              <a:buSzPts val="2000"/>
              <a:buChar char="–"/>
            </a:pPr>
            <a:r>
              <a:rPr lang="en-GB"/>
              <a:t>cards to communicate with teachers (most common expressions)</a:t>
            </a:r>
            <a:endParaRPr/>
          </a:p>
          <a:p>
            <a:pPr indent="-228600" lvl="0" marL="457200" rtl="0" algn="l">
              <a:lnSpc>
                <a:spcPct val="100000"/>
              </a:lnSpc>
              <a:spcBef>
                <a:spcPts val="480"/>
              </a:spcBef>
              <a:spcAft>
                <a:spcPts val="0"/>
              </a:spcAft>
              <a:buClr>
                <a:schemeClr val="dk1"/>
              </a:buClr>
              <a:buSzPts val="2400"/>
              <a:buNone/>
            </a:pPr>
            <a:r>
              <a:t/>
            </a:r>
            <a:endParaRPr/>
          </a:p>
          <a:p>
            <a:pPr indent="-228600" lvl="0" marL="457200" rtl="0" algn="l">
              <a:lnSpc>
                <a:spcPct val="100000"/>
              </a:lnSpc>
              <a:spcBef>
                <a:spcPts val="480"/>
              </a:spcBef>
              <a:spcAft>
                <a:spcPts val="0"/>
              </a:spcAft>
              <a:buClr>
                <a:schemeClr val="dk1"/>
              </a:buClr>
              <a:buSzPts val="2400"/>
              <a:buNone/>
            </a:pPr>
            <a:r>
              <a:t/>
            </a:r>
            <a:endParaRPr/>
          </a:p>
          <a:p>
            <a:pPr indent="-228600" lvl="0" marL="457200" rtl="0" algn="l">
              <a:lnSpc>
                <a:spcPct val="100000"/>
              </a:lnSpc>
              <a:spcBef>
                <a:spcPts val="480"/>
              </a:spcBef>
              <a:spcAft>
                <a:spcPts val="0"/>
              </a:spcAft>
              <a:buClr>
                <a:schemeClr val="dk1"/>
              </a:buClr>
              <a:buSzPts val="2400"/>
              <a:buNone/>
            </a:pPr>
            <a:r>
              <a:t/>
            </a:r>
            <a:endParaRPr/>
          </a:p>
          <a:p>
            <a:pPr indent="-228600" lvl="0" marL="457200" rtl="0" algn="l">
              <a:lnSpc>
                <a:spcPct val="100000"/>
              </a:lnSpc>
              <a:spcBef>
                <a:spcPts val="480"/>
              </a:spcBef>
              <a:spcAft>
                <a:spcPts val="0"/>
              </a:spcAft>
              <a:buClr>
                <a:schemeClr val="dk1"/>
              </a:buClr>
              <a:buSzPts val="2400"/>
              <a:buNone/>
            </a:pPr>
            <a:r>
              <a:t/>
            </a:r>
            <a:endParaRPr/>
          </a:p>
          <a:p>
            <a:pPr indent="-228600" lvl="0" marL="457200" rtl="0" algn="l">
              <a:lnSpc>
                <a:spcPct val="100000"/>
              </a:lnSpc>
              <a:spcBef>
                <a:spcPts val="480"/>
              </a:spcBef>
              <a:spcAft>
                <a:spcPts val="0"/>
              </a:spcAft>
              <a:buClr>
                <a:schemeClr val="dk1"/>
              </a:buClr>
              <a:buSzPts val="2400"/>
              <a:buNone/>
            </a:pPr>
            <a:r>
              <a:t/>
            </a:r>
            <a:endParaRPr/>
          </a:p>
          <a:p>
            <a:pPr indent="-228600" lvl="0" marL="457200" rtl="0" algn="l">
              <a:lnSpc>
                <a:spcPct val="100000"/>
              </a:lnSpc>
              <a:spcBef>
                <a:spcPts val="480"/>
              </a:spcBef>
              <a:spcAft>
                <a:spcPts val="0"/>
              </a:spcAft>
              <a:buClr>
                <a:schemeClr val="dk1"/>
              </a:buClr>
              <a:buSzPts val="2400"/>
              <a:buNone/>
            </a:pPr>
            <a:r>
              <a:t/>
            </a:r>
            <a:endParaRPr/>
          </a:p>
        </p:txBody>
      </p:sp>
      <p:sp>
        <p:nvSpPr>
          <p:cNvPr id="382" name="Google Shape;382;p5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p>
            <a:pPr indent="-228600" lvl="0" marL="457200" rtl="0" algn="l">
              <a:lnSpc>
                <a:spcPct val="100000"/>
              </a:lnSpc>
              <a:spcBef>
                <a:spcPts val="480"/>
              </a:spcBef>
              <a:spcAft>
                <a:spcPts val="0"/>
              </a:spcAft>
              <a:buClr>
                <a:schemeClr val="dk1"/>
              </a:buClr>
              <a:buSzPts val="2400"/>
              <a:buNone/>
            </a:pPr>
            <a:r>
              <a:rPr lang="en-GB"/>
              <a:t>Other support</a:t>
            </a:r>
            <a:endParaRPr/>
          </a:p>
        </p:txBody>
      </p:sp>
      <p:sp>
        <p:nvSpPr>
          <p:cNvPr id="383" name="Google Shape;383;p5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480"/>
              </a:spcBef>
              <a:spcAft>
                <a:spcPts val="0"/>
              </a:spcAft>
              <a:buClr>
                <a:schemeClr val="dk1"/>
              </a:buClr>
              <a:buSzPts val="2400"/>
              <a:buChar char="•"/>
            </a:pPr>
            <a:r>
              <a:rPr lang="en-GB"/>
              <a:t>Peer buddies</a:t>
            </a:r>
            <a:endParaRPr/>
          </a:p>
          <a:p>
            <a:pPr indent="-381000" lvl="0" marL="457200" rtl="0" algn="l">
              <a:lnSpc>
                <a:spcPct val="100000"/>
              </a:lnSpc>
              <a:spcBef>
                <a:spcPts val="480"/>
              </a:spcBef>
              <a:spcAft>
                <a:spcPts val="0"/>
              </a:spcAft>
              <a:buClr>
                <a:schemeClr val="dk1"/>
              </a:buClr>
              <a:buSzPts val="2400"/>
              <a:buChar char="•"/>
            </a:pPr>
            <a:r>
              <a:rPr lang="en-GB"/>
              <a:t>Informal out-of schools meetings</a:t>
            </a:r>
            <a:endParaRPr/>
          </a:p>
          <a:p>
            <a:pPr indent="-381000" lvl="0" marL="457200" rtl="0" algn="l">
              <a:lnSpc>
                <a:spcPct val="100000"/>
              </a:lnSpc>
              <a:spcBef>
                <a:spcPts val="480"/>
              </a:spcBef>
              <a:spcAft>
                <a:spcPts val="0"/>
              </a:spcAft>
              <a:buClr>
                <a:schemeClr val="dk1"/>
              </a:buClr>
              <a:buSzPts val="2400"/>
              <a:buChar char="•"/>
            </a:pPr>
            <a:r>
              <a:rPr lang="en-GB"/>
              <a:t>Relationship building</a:t>
            </a:r>
            <a:endParaRPr/>
          </a:p>
          <a:p>
            <a:pPr indent="-228600" lvl="0" marL="457200" rtl="0" algn="l">
              <a:lnSpc>
                <a:spcPct val="100000"/>
              </a:lnSpc>
              <a:spcBef>
                <a:spcPts val="480"/>
              </a:spcBef>
              <a:spcAft>
                <a:spcPts val="0"/>
              </a:spcAft>
              <a:buClr>
                <a:schemeClr val="dk1"/>
              </a:buClr>
              <a:buSzPts val="2400"/>
              <a:buNone/>
            </a:pPr>
            <a:r>
              <a:t/>
            </a:r>
            <a:endParaRPr/>
          </a:p>
        </p:txBody>
      </p:sp>
      <p:pic>
        <p:nvPicPr>
          <p:cNvPr id="384" name="Google Shape;384;p50"/>
          <p:cNvPicPr preferRelativeResize="0"/>
          <p:nvPr/>
        </p:nvPicPr>
        <p:blipFill rotWithShape="1">
          <a:blip r:embed="rId3">
            <a:alphaModFix/>
          </a:blip>
          <a:srcRect b="0" l="0" r="0" t="0"/>
          <a:stretch/>
        </p:blipFill>
        <p:spPr>
          <a:xfrm>
            <a:off x="4365319" y="4052236"/>
            <a:ext cx="4601186" cy="15690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25bed654662_0_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GB"/>
              <a:t>Good practice: </a:t>
            </a:r>
            <a:r>
              <a:rPr b="0" i="0" lang="en-GB" sz="4400" u="none" strike="noStrike">
                <a:solidFill>
                  <a:srgbClr val="000000"/>
                </a:solidFill>
                <a:latin typeface="Calibri"/>
                <a:ea typeface="Calibri"/>
                <a:cs typeface="Calibri"/>
                <a:sym typeface="Calibri"/>
              </a:rPr>
              <a:t>Scoil Brídhe, Blanchardstown (Ireland)</a:t>
            </a:r>
            <a:endParaRPr/>
          </a:p>
        </p:txBody>
      </p:sp>
      <p:sp>
        <p:nvSpPr>
          <p:cNvPr id="390" name="Google Shape;390;g25bed654662_0_0"/>
          <p:cNvSpPr txBox="1"/>
          <p:nvPr/>
        </p:nvSpPr>
        <p:spPr>
          <a:xfrm>
            <a:off x="1259632" y="4449296"/>
            <a:ext cx="66966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0" i="0" lang="en-GB" sz="1800" u="none" cap="none" strike="noStrike">
                <a:solidFill>
                  <a:srgbClr val="000000"/>
                </a:solidFill>
                <a:latin typeface="Calibri"/>
                <a:ea typeface="Calibri"/>
                <a:cs typeface="Calibri"/>
                <a:sym typeface="Calibri"/>
              </a:rPr>
              <a:t>Source: Little, D. (2021). Mamlise seminar/ infoday, March 24, 2021</a:t>
            </a:r>
            <a:r>
              <a:rPr lang="en-GB" sz="1800">
                <a:solidFill>
                  <a:schemeClr val="dk1"/>
                </a:solidFill>
                <a:latin typeface="Calibri"/>
                <a:ea typeface="Calibri"/>
                <a:cs typeface="Calibri"/>
                <a:sym typeface="Calibri"/>
              </a:rPr>
              <a:t>; </a:t>
            </a:r>
            <a:r>
              <a:rPr b="0" i="0" lang="en-GB" sz="1800" u="none" cap="none" strike="noStrike">
                <a:solidFill>
                  <a:srgbClr val="000000"/>
                </a:solidFill>
                <a:latin typeface="Calibri"/>
                <a:ea typeface="Calibri"/>
                <a:cs typeface="Calibri"/>
                <a:sym typeface="Calibri"/>
              </a:rPr>
              <a:t>Little</a:t>
            </a:r>
            <a:r>
              <a:rPr lang="en-GB" sz="1800">
                <a:latin typeface="Calibri"/>
                <a:ea typeface="Calibri"/>
                <a:cs typeface="Calibri"/>
                <a:sym typeface="Calibri"/>
              </a:rPr>
              <a:t> </a:t>
            </a:r>
            <a:r>
              <a:rPr b="0" i="0" lang="en-GB" sz="1800" u="none" cap="none" strike="noStrike">
                <a:solidFill>
                  <a:srgbClr val="000000"/>
                </a:solidFill>
                <a:latin typeface="Calibri"/>
                <a:ea typeface="Calibri"/>
                <a:cs typeface="Calibri"/>
                <a:sym typeface="Calibri"/>
              </a:rPr>
              <a:t>&amp; Kirwan (2018, 2019)</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91" name="Google Shape;391;g25bed654662_0_0"/>
          <p:cNvSpPr txBox="1"/>
          <p:nvPr>
            <p:ph idx="1" type="body"/>
          </p:nvPr>
        </p:nvSpPr>
        <p:spPr>
          <a:xfrm>
            <a:off x="1259625" y="1690225"/>
            <a:ext cx="3020700" cy="3302700"/>
          </a:xfrm>
          <a:prstGeom prst="rect">
            <a:avLst/>
          </a:prstGeom>
        </p:spPr>
        <p:txBody>
          <a:bodyPr anchorCtr="0" anchor="t" bIns="45700" lIns="91425" spcFirstLastPara="1" rIns="91425" wrap="square" tIns="45700">
            <a:normAutofit fontScale="77500" lnSpcReduction="20000"/>
          </a:bodyPr>
          <a:lstStyle/>
          <a:p>
            <a:pPr indent="-341389" lvl="0" marL="457200" rtl="0" algn="l">
              <a:lnSpc>
                <a:spcPct val="115000"/>
              </a:lnSpc>
              <a:spcBef>
                <a:spcPts val="1200"/>
              </a:spcBef>
              <a:spcAft>
                <a:spcPts val="0"/>
              </a:spcAft>
              <a:buSzPct val="100000"/>
              <a:buChar char="●"/>
            </a:pPr>
            <a:r>
              <a:rPr lang="en-GB" sz="2291"/>
              <a:t>320 pupils from  4.5+ to 12.5+years</a:t>
            </a:r>
            <a:endParaRPr sz="2291"/>
          </a:p>
          <a:p>
            <a:pPr indent="-341389" lvl="0" marL="457200" rtl="0" algn="l">
              <a:lnSpc>
                <a:spcPct val="115000"/>
              </a:lnSpc>
              <a:spcBef>
                <a:spcPts val="0"/>
              </a:spcBef>
              <a:spcAft>
                <a:spcPts val="0"/>
              </a:spcAft>
              <a:buSzPct val="100000"/>
              <a:buChar char="●"/>
            </a:pPr>
            <a:r>
              <a:rPr lang="en-GB" sz="2291"/>
              <a:t>Most had little English or no English when they started school</a:t>
            </a:r>
            <a:endParaRPr sz="2291"/>
          </a:p>
          <a:p>
            <a:pPr indent="-341389" lvl="0" marL="457200" rtl="0" algn="l">
              <a:lnSpc>
                <a:spcPct val="115000"/>
              </a:lnSpc>
              <a:spcBef>
                <a:spcPts val="0"/>
              </a:spcBef>
              <a:spcAft>
                <a:spcPts val="0"/>
              </a:spcAft>
              <a:buSzPct val="100000"/>
              <a:buChar char="●"/>
            </a:pPr>
            <a:r>
              <a:rPr lang="en-GB" sz="2291"/>
              <a:t>80%from immigrant families</a:t>
            </a:r>
            <a:endParaRPr sz="2291"/>
          </a:p>
          <a:p>
            <a:pPr indent="-341389" lvl="0" marL="457200" rtl="0" algn="l">
              <a:lnSpc>
                <a:spcPct val="115000"/>
              </a:lnSpc>
              <a:spcBef>
                <a:spcPts val="0"/>
              </a:spcBef>
              <a:spcAft>
                <a:spcPts val="0"/>
              </a:spcAft>
              <a:buSzPct val="100000"/>
              <a:buChar char="●"/>
            </a:pPr>
            <a:r>
              <a:rPr lang="en-GB" sz="2291"/>
              <a:t>51 home languages, most of them </a:t>
            </a:r>
            <a:r>
              <a:rPr lang="en-GB" sz="2291">
                <a:extLst>
                  <a:ext uri="http://customooxmlschemas.google.com/">
                    <go:slidesCustomData xmlns:go="http://customooxmlschemas.google.com/" textRoundtripDataId="13"/>
                  </a:ext>
                </a:extLst>
              </a:rPr>
              <a:t>unknow</a:t>
            </a:r>
            <a:r>
              <a:rPr lang="en-GB" sz="2291"/>
              <a:t>n to teachers</a:t>
            </a:r>
            <a:endParaRPr sz="2291"/>
          </a:p>
          <a:p>
            <a:pPr indent="0" lvl="0" marL="0" rtl="0" algn="l">
              <a:spcBef>
                <a:spcPts val="1200"/>
              </a:spcBef>
              <a:spcAft>
                <a:spcPts val="0"/>
              </a:spcAft>
              <a:buNone/>
            </a:pPr>
            <a:r>
              <a:t/>
            </a:r>
            <a:endParaRPr/>
          </a:p>
        </p:txBody>
      </p:sp>
      <p:sp>
        <p:nvSpPr>
          <p:cNvPr id="392" name="Google Shape;392;g25bed654662_0_0"/>
          <p:cNvSpPr txBox="1"/>
          <p:nvPr>
            <p:ph idx="2" type="body"/>
          </p:nvPr>
        </p:nvSpPr>
        <p:spPr>
          <a:xfrm>
            <a:off x="4648200" y="1600200"/>
            <a:ext cx="4038600" cy="4526100"/>
          </a:xfrm>
          <a:prstGeom prst="rect">
            <a:avLst/>
          </a:prstGeom>
        </p:spPr>
        <p:txBody>
          <a:bodyPr anchorCtr="0" anchor="t" bIns="45700" lIns="91425" spcFirstLastPara="1" rIns="91425" wrap="square" tIns="45700">
            <a:normAutofit fontScale="55000" lnSpcReduction="10000"/>
          </a:bodyPr>
          <a:lstStyle/>
          <a:p>
            <a:pPr indent="0" lvl="0" marL="0" rtl="0" algn="l">
              <a:lnSpc>
                <a:spcPct val="115000"/>
              </a:lnSpc>
              <a:spcBef>
                <a:spcPts val="1200"/>
              </a:spcBef>
              <a:spcAft>
                <a:spcPts val="0"/>
              </a:spcAft>
              <a:buNone/>
            </a:pPr>
            <a:r>
              <a:rPr b="1" lang="en-GB" sz="4072"/>
              <a:t>51 home languages, most of them </a:t>
            </a:r>
            <a:r>
              <a:rPr b="1" lang="en-GB" sz="4072">
                <a:extLst>
                  <a:ext uri="http://customooxmlschemas.google.com/">
                    <go:slidesCustomData xmlns:go="http://customooxmlschemas.google.com/" textRoundtripDataId="14"/>
                  </a:ext>
                </a:extLst>
              </a:rPr>
              <a:t>unknow</a:t>
            </a:r>
            <a:r>
              <a:rPr b="1" lang="en-GB" sz="4072"/>
              <a:t>n to teachers:</a:t>
            </a:r>
            <a:endParaRPr b="1" sz="4072"/>
          </a:p>
          <a:p>
            <a:pPr indent="0" lvl="0" marL="0" rtl="0" algn="l">
              <a:lnSpc>
                <a:spcPct val="115000"/>
              </a:lnSpc>
              <a:spcBef>
                <a:spcPts val="1200"/>
              </a:spcBef>
              <a:spcAft>
                <a:spcPts val="0"/>
              </a:spcAft>
              <a:buNone/>
            </a:pPr>
            <a:r>
              <a:rPr lang="en-GB"/>
              <a:t>Afrikaans, Amharic, Arabic, Bangla Benin, Bosnian, Cantonese, Cebuano, Dari, Estonian, Farsi, Foula, French, German, Hebrew, Hindi, Hungarian, Igbo, Ilonggo, Isoko, Itsekiri, Italian, Kannada, Kinyarwanda, Konkani, Kurdish, Latvian, Lingala, Lithuanian, Malay, Malayalam, Mandarin, Marathi, Moldovan, Polish, Portuguese, Romanian, Russian, Shona, Slovakian, Spanish, Swahili, Tagalog, Tami, Ukrainian, Urdu, Vietnamese, Visayan, Xosa, Yoruba</a:t>
            </a:r>
            <a:endParaRPr/>
          </a:p>
          <a:p>
            <a:pPr indent="0" lvl="0" marL="0" rtl="0" algn="l">
              <a:lnSpc>
                <a:spcPct val="115000"/>
              </a:lnSpc>
              <a:spcBef>
                <a:spcPts val="1200"/>
              </a:spcBef>
              <a:spcAft>
                <a:spcPts val="0"/>
              </a:spcAft>
              <a:buClr>
                <a:schemeClr val="dk1"/>
              </a:buClr>
              <a:buSzPct val="39285"/>
              <a:buFont typeface="Arial"/>
              <a:buNone/>
            </a:pPr>
            <a:r>
              <a:t/>
            </a:r>
            <a:endParaRPr/>
          </a:p>
          <a:p>
            <a:pPr indent="0" lvl="0" marL="0" rtl="0" algn="l">
              <a:spcBef>
                <a:spcPts val="1200"/>
              </a:spcBef>
              <a:spcAft>
                <a:spcPts val="0"/>
              </a:spcAft>
              <a:buNone/>
            </a:pPr>
            <a:r>
              <a:t/>
            </a:r>
            <a:endParaRPr/>
          </a:p>
        </p:txBody>
      </p:sp>
      <p:pic>
        <p:nvPicPr>
          <p:cNvPr id="393" name="Google Shape;393;g25bed654662_0_0"/>
          <p:cNvPicPr preferRelativeResize="0"/>
          <p:nvPr/>
        </p:nvPicPr>
        <p:blipFill>
          <a:blip r:embed="rId3">
            <a:alphaModFix/>
          </a:blip>
          <a:stretch>
            <a:fillRect/>
          </a:stretch>
        </p:blipFill>
        <p:spPr>
          <a:xfrm>
            <a:off x="7624377" y="0"/>
            <a:ext cx="1519627" cy="153535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24"/>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2800"/>
              <a:buFont typeface="Calibri"/>
              <a:buNone/>
            </a:pPr>
            <a:r>
              <a:rPr b="0" lang="en-GB" sz="2800">
                <a:solidFill>
                  <a:srgbClr val="000000"/>
                </a:solidFill>
                <a:latin typeface="Calibri"/>
                <a:ea typeface="Calibri"/>
                <a:cs typeface="Calibri"/>
                <a:sym typeface="Calibri"/>
              </a:rPr>
              <a:t>Elements to </a:t>
            </a:r>
            <a:br>
              <a:rPr b="0" lang="en-GB" sz="2800">
                <a:solidFill>
                  <a:srgbClr val="000000"/>
                </a:solidFill>
                <a:latin typeface="Calibri"/>
                <a:ea typeface="Calibri"/>
                <a:cs typeface="Calibri"/>
                <a:sym typeface="Calibri"/>
              </a:rPr>
            </a:br>
            <a:r>
              <a:rPr b="0" lang="en-GB" sz="2800">
                <a:solidFill>
                  <a:srgbClr val="000000"/>
                </a:solidFill>
                <a:latin typeface="Calibri"/>
                <a:ea typeface="Calibri"/>
                <a:cs typeface="Calibri"/>
                <a:sym typeface="Calibri"/>
              </a:rPr>
              <a:t>Scoil Bhríde’s </a:t>
            </a:r>
            <a:br>
              <a:rPr b="0" lang="en-GB" sz="2800">
                <a:solidFill>
                  <a:srgbClr val="000000"/>
                </a:solidFill>
                <a:latin typeface="Calibri"/>
                <a:ea typeface="Calibri"/>
                <a:cs typeface="Calibri"/>
                <a:sym typeface="Calibri"/>
              </a:rPr>
            </a:br>
            <a:r>
              <a:rPr b="0" lang="en-GB" sz="2800">
                <a:solidFill>
                  <a:srgbClr val="000000"/>
                </a:solidFill>
                <a:latin typeface="Calibri"/>
                <a:ea typeface="Calibri"/>
                <a:cs typeface="Calibri"/>
                <a:sym typeface="Calibri"/>
              </a:rPr>
              <a:t>success story</a:t>
            </a:r>
            <a:endParaRPr sz="2800"/>
          </a:p>
        </p:txBody>
      </p:sp>
      <p:sp>
        <p:nvSpPr>
          <p:cNvPr id="399" name="Google Shape;399;p24"/>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lnSpcReduction="10000"/>
          </a:bodyPr>
          <a:lstStyle/>
          <a:p>
            <a:pPr indent="-342900" lvl="0" marL="342900" rtl="0" algn="l">
              <a:lnSpc>
                <a:spcPct val="107000"/>
              </a:lnSpc>
              <a:spcBef>
                <a:spcPts val="0"/>
              </a:spcBef>
              <a:spcAft>
                <a:spcPts val="0"/>
              </a:spcAft>
              <a:buClr>
                <a:srgbClr val="000000"/>
              </a:buClr>
              <a:buSzPts val="1081"/>
              <a:buFont typeface="Noto Sans"/>
              <a:buChar char="∙"/>
            </a:pPr>
            <a:r>
              <a:rPr lang="en-GB" sz="3200">
                <a:solidFill>
                  <a:srgbClr val="000000"/>
                </a:solidFill>
                <a:latin typeface="Calibri"/>
                <a:ea typeface="Calibri"/>
                <a:cs typeface="Calibri"/>
                <a:sym typeface="Calibri"/>
              </a:rPr>
              <a:t>integration of home languages into the mainstream classroom</a:t>
            </a:r>
            <a:endParaRPr sz="3200">
              <a:latin typeface="Calibri"/>
              <a:ea typeface="Calibri"/>
              <a:cs typeface="Calibri"/>
              <a:sym typeface="Calibri"/>
            </a:endParaRPr>
          </a:p>
          <a:p>
            <a:pPr indent="-342900" lvl="0" marL="342900" rtl="0" algn="l">
              <a:lnSpc>
                <a:spcPct val="107000"/>
              </a:lnSpc>
              <a:spcBef>
                <a:spcPts val="1392"/>
              </a:spcBef>
              <a:spcAft>
                <a:spcPts val="0"/>
              </a:spcAft>
              <a:buClr>
                <a:srgbClr val="000000"/>
              </a:buClr>
              <a:buSzPts val="1081"/>
              <a:buFont typeface="Noto Sans"/>
              <a:buChar char="∙"/>
            </a:pPr>
            <a:r>
              <a:rPr lang="en-GB" sz="3200">
                <a:solidFill>
                  <a:srgbClr val="000000"/>
                </a:solidFill>
                <a:latin typeface="Calibri"/>
                <a:ea typeface="Calibri"/>
                <a:cs typeface="Calibri"/>
                <a:sym typeface="Calibri"/>
              </a:rPr>
              <a:t>regular meetings of teachers and other regular staff members</a:t>
            </a:r>
            <a:endParaRPr sz="3200">
              <a:latin typeface="Calibri"/>
              <a:ea typeface="Calibri"/>
              <a:cs typeface="Calibri"/>
              <a:sym typeface="Calibri"/>
            </a:endParaRPr>
          </a:p>
          <a:p>
            <a:pPr indent="-342900" lvl="0" marL="342900" rtl="0" algn="l">
              <a:lnSpc>
                <a:spcPct val="107000"/>
              </a:lnSpc>
              <a:spcBef>
                <a:spcPts val="1392"/>
              </a:spcBef>
              <a:spcAft>
                <a:spcPts val="0"/>
              </a:spcAft>
              <a:buClr>
                <a:srgbClr val="000000"/>
              </a:buClr>
              <a:buSzPts val="1081"/>
              <a:buFont typeface="Noto Sans"/>
              <a:buChar char="∙"/>
            </a:pPr>
            <a:r>
              <a:rPr lang="en-GB" sz="3200">
                <a:solidFill>
                  <a:srgbClr val="000000"/>
                </a:solidFill>
                <a:latin typeface="Calibri"/>
                <a:ea typeface="Calibri"/>
                <a:cs typeface="Calibri"/>
                <a:sym typeface="Calibri"/>
              </a:rPr>
              <a:t>teacher education</a:t>
            </a:r>
            <a:endParaRPr sz="3200">
              <a:latin typeface="Calibri"/>
              <a:ea typeface="Calibri"/>
              <a:cs typeface="Calibri"/>
              <a:sym typeface="Calibri"/>
            </a:endParaRPr>
          </a:p>
          <a:p>
            <a:pPr indent="-342900" lvl="0" marL="342900" rtl="0" algn="l">
              <a:lnSpc>
                <a:spcPct val="107000"/>
              </a:lnSpc>
              <a:spcBef>
                <a:spcPts val="1392"/>
              </a:spcBef>
              <a:spcAft>
                <a:spcPts val="0"/>
              </a:spcAft>
              <a:buClr>
                <a:srgbClr val="000000"/>
              </a:buClr>
              <a:buSzPts val="1081"/>
              <a:buFont typeface="Noto Sans"/>
              <a:buChar char="∙"/>
            </a:pPr>
            <a:r>
              <a:rPr lang="en-GB" sz="3200">
                <a:solidFill>
                  <a:srgbClr val="000000"/>
                </a:solidFill>
                <a:latin typeface="Calibri"/>
                <a:ea typeface="Calibri"/>
                <a:cs typeface="Calibri"/>
                <a:sym typeface="Calibri"/>
              </a:rPr>
              <a:t>teachers’ initiative and responsibility</a:t>
            </a:r>
            <a:endParaRPr sz="3200">
              <a:latin typeface="Calibri"/>
              <a:ea typeface="Calibri"/>
              <a:cs typeface="Calibri"/>
              <a:sym typeface="Calibri"/>
            </a:endParaRPr>
          </a:p>
          <a:p>
            <a:pPr indent="-342900" lvl="0" marL="342900" rtl="0" algn="l">
              <a:lnSpc>
                <a:spcPct val="107000"/>
              </a:lnSpc>
              <a:spcBef>
                <a:spcPts val="1392"/>
              </a:spcBef>
              <a:spcAft>
                <a:spcPts val="0"/>
              </a:spcAft>
              <a:buClr>
                <a:srgbClr val="000000"/>
              </a:buClr>
              <a:buSzPts val="1081"/>
              <a:buFont typeface="Noto Sans"/>
              <a:buChar char="∙"/>
            </a:pPr>
            <a:r>
              <a:rPr lang="en-GB" sz="3200">
                <a:solidFill>
                  <a:srgbClr val="000000"/>
                </a:solidFill>
                <a:latin typeface="Calibri"/>
                <a:ea typeface="Calibri"/>
                <a:cs typeface="Calibri"/>
                <a:sym typeface="Calibri"/>
              </a:rPr>
              <a:t>collaboration with parents</a:t>
            </a:r>
            <a:endParaRPr/>
          </a:p>
        </p:txBody>
      </p:sp>
      <p:sp>
        <p:nvSpPr>
          <p:cNvPr id="400" name="Google Shape;400;p24"/>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rgbClr val="000000"/>
              </a:buClr>
              <a:buSzPts val="1400"/>
              <a:buNone/>
            </a:pPr>
            <a:r>
              <a:rPr lang="en-GB" sz="1400">
                <a:solidFill>
                  <a:srgbClr val="000000"/>
                </a:solidFill>
                <a:latin typeface="Calibri"/>
                <a:ea typeface="Calibri"/>
                <a:cs typeface="Calibri"/>
                <a:sym typeface="Calibri"/>
              </a:rPr>
              <a:t>Irish and later French: “common L2 glue” (Little &amp; Kirwan 2019: 165)</a:t>
            </a:r>
            <a:endParaRPr/>
          </a:p>
          <a:p>
            <a:pPr indent="0" lvl="0" marL="0" rtl="0" algn="l">
              <a:lnSpc>
                <a:spcPct val="100000"/>
              </a:lnSpc>
              <a:spcBef>
                <a:spcPts val="280"/>
              </a:spcBef>
              <a:spcAft>
                <a:spcPts val="0"/>
              </a:spcAft>
              <a:buClr>
                <a:schemeClr val="dk1"/>
              </a:buClr>
              <a:buSzPts val="1400"/>
              <a:buNone/>
            </a:pPr>
            <a:r>
              <a:t/>
            </a:r>
            <a:endParaRPr>
              <a:solidFill>
                <a:srgbClr val="000000"/>
              </a:solidFill>
              <a:latin typeface="Calibri"/>
              <a:ea typeface="Calibri"/>
              <a:cs typeface="Calibri"/>
              <a:sym typeface="Calibri"/>
            </a:endParaRPr>
          </a:p>
          <a:p>
            <a:pPr indent="0" lvl="0" marL="0" rtl="0" algn="l">
              <a:lnSpc>
                <a:spcPct val="100000"/>
              </a:lnSpc>
              <a:spcBef>
                <a:spcPts val="280"/>
              </a:spcBef>
              <a:spcAft>
                <a:spcPts val="0"/>
              </a:spcAft>
              <a:buClr>
                <a:schemeClr val="dk1"/>
              </a:buClr>
              <a:buSzPts val="1400"/>
              <a:buNone/>
            </a:pPr>
            <a:r>
              <a:t/>
            </a:r>
            <a:endParaRPr>
              <a:solidFill>
                <a:srgbClr val="000000"/>
              </a:solidFill>
              <a:latin typeface="Calibri"/>
              <a:ea typeface="Calibri"/>
              <a:cs typeface="Calibri"/>
              <a:sym typeface="Calibri"/>
            </a:endParaRPr>
          </a:p>
          <a:p>
            <a:pPr indent="0" lvl="0" marL="0" rtl="0" algn="l">
              <a:lnSpc>
                <a:spcPct val="100000"/>
              </a:lnSpc>
              <a:spcBef>
                <a:spcPts val="280"/>
              </a:spcBef>
              <a:spcAft>
                <a:spcPts val="0"/>
              </a:spcAft>
              <a:buClr>
                <a:schemeClr val="dk1"/>
              </a:buClr>
              <a:buSzPts val="1400"/>
              <a:buNone/>
            </a:pPr>
            <a:r>
              <a:t/>
            </a:r>
            <a:endParaRPr>
              <a:solidFill>
                <a:srgbClr val="000000"/>
              </a:solidFill>
              <a:latin typeface="Calibri"/>
              <a:ea typeface="Calibri"/>
              <a:cs typeface="Calibri"/>
              <a:sym typeface="Calibri"/>
            </a:endParaRPr>
          </a:p>
          <a:p>
            <a:pPr indent="0" lvl="0" marL="0" rtl="0" algn="l">
              <a:lnSpc>
                <a:spcPct val="100000"/>
              </a:lnSpc>
              <a:spcBef>
                <a:spcPts val="280"/>
              </a:spcBef>
              <a:spcAft>
                <a:spcPts val="0"/>
              </a:spcAft>
              <a:buClr>
                <a:schemeClr val="dk1"/>
              </a:buClr>
              <a:buSzPts val="1400"/>
              <a:buNone/>
            </a:pPr>
            <a:r>
              <a:t/>
            </a:r>
            <a:endParaRPr>
              <a:solidFill>
                <a:srgbClr val="000000"/>
              </a:solidFill>
              <a:latin typeface="Calibri"/>
              <a:ea typeface="Calibri"/>
              <a:cs typeface="Calibri"/>
              <a:sym typeface="Calibri"/>
            </a:endParaRPr>
          </a:p>
          <a:p>
            <a:pPr indent="0" lvl="0" marL="0" rtl="0" algn="l">
              <a:lnSpc>
                <a:spcPct val="100000"/>
              </a:lnSpc>
              <a:spcBef>
                <a:spcPts val="280"/>
              </a:spcBef>
              <a:spcAft>
                <a:spcPts val="0"/>
              </a:spcAft>
              <a:buClr>
                <a:schemeClr val="dk1"/>
              </a:buClr>
              <a:buSzPts val="1400"/>
              <a:buNone/>
            </a:pPr>
            <a:r>
              <a:t/>
            </a:r>
            <a:endParaRPr>
              <a:solidFill>
                <a:srgbClr val="000000"/>
              </a:solidFill>
              <a:latin typeface="Calibri"/>
              <a:ea typeface="Calibri"/>
              <a:cs typeface="Calibri"/>
              <a:sym typeface="Calibri"/>
            </a:endParaRPr>
          </a:p>
          <a:p>
            <a:pPr indent="0" lvl="0" marL="0" rtl="0" algn="l">
              <a:lnSpc>
                <a:spcPct val="100000"/>
              </a:lnSpc>
              <a:spcBef>
                <a:spcPts val="280"/>
              </a:spcBef>
              <a:spcAft>
                <a:spcPts val="0"/>
              </a:spcAft>
              <a:buClr>
                <a:schemeClr val="dk1"/>
              </a:buClr>
              <a:buSzPts val="1400"/>
              <a:buNone/>
            </a:pPr>
            <a:r>
              <a:t/>
            </a:r>
            <a:endParaRPr>
              <a:solidFill>
                <a:srgbClr val="000000"/>
              </a:solidFill>
              <a:latin typeface="Calibri"/>
              <a:ea typeface="Calibri"/>
              <a:cs typeface="Calibri"/>
              <a:sym typeface="Calibri"/>
            </a:endParaRPr>
          </a:p>
          <a:p>
            <a:pPr indent="0" lvl="0" marL="0" rtl="0" algn="l">
              <a:lnSpc>
                <a:spcPct val="100000"/>
              </a:lnSpc>
              <a:spcBef>
                <a:spcPts val="280"/>
              </a:spcBef>
              <a:spcAft>
                <a:spcPts val="0"/>
              </a:spcAft>
              <a:buClr>
                <a:schemeClr val="dk1"/>
              </a:buClr>
              <a:buSzPts val="1400"/>
              <a:buNone/>
            </a:pPr>
            <a:r>
              <a:t/>
            </a:r>
            <a:endParaRPr>
              <a:solidFill>
                <a:srgbClr val="000000"/>
              </a:solidFill>
              <a:latin typeface="Calibri"/>
              <a:ea typeface="Calibri"/>
              <a:cs typeface="Calibri"/>
              <a:sym typeface="Calibri"/>
            </a:endParaRPr>
          </a:p>
          <a:p>
            <a:pPr indent="0" lvl="0" marL="0" rtl="0" algn="l">
              <a:lnSpc>
                <a:spcPct val="100000"/>
              </a:lnSpc>
              <a:spcBef>
                <a:spcPts val="280"/>
              </a:spcBef>
              <a:spcAft>
                <a:spcPts val="0"/>
              </a:spcAft>
              <a:buClr>
                <a:schemeClr val="dk1"/>
              </a:buClr>
              <a:buSzPts val="1400"/>
              <a:buNone/>
            </a:pPr>
            <a:r>
              <a:t/>
            </a:r>
            <a:endParaRPr>
              <a:solidFill>
                <a:srgbClr val="000000"/>
              </a:solidFill>
              <a:latin typeface="Calibri"/>
              <a:ea typeface="Calibri"/>
              <a:cs typeface="Calibri"/>
              <a:sym typeface="Calibri"/>
            </a:endParaRPr>
          </a:p>
          <a:p>
            <a:pPr indent="0" lvl="0" marL="0" rtl="0" algn="l">
              <a:lnSpc>
                <a:spcPct val="100000"/>
              </a:lnSpc>
              <a:spcBef>
                <a:spcPts val="280"/>
              </a:spcBef>
              <a:spcAft>
                <a:spcPts val="0"/>
              </a:spcAft>
              <a:buClr>
                <a:schemeClr val="dk1"/>
              </a:buClr>
              <a:buSzPts val="1400"/>
              <a:buNone/>
            </a:pPr>
            <a:r>
              <a:t/>
            </a:r>
            <a:endParaRPr>
              <a:solidFill>
                <a:srgbClr val="000000"/>
              </a:solidFill>
              <a:latin typeface="Calibri"/>
              <a:ea typeface="Calibri"/>
              <a:cs typeface="Calibri"/>
              <a:sym typeface="Calibri"/>
            </a:endParaRPr>
          </a:p>
          <a:p>
            <a:pPr indent="0" lvl="0" marL="0" rtl="0" algn="l">
              <a:lnSpc>
                <a:spcPct val="100000"/>
              </a:lnSpc>
              <a:spcBef>
                <a:spcPts val="280"/>
              </a:spcBef>
              <a:spcAft>
                <a:spcPts val="0"/>
              </a:spcAft>
              <a:buClr>
                <a:schemeClr val="dk1"/>
              </a:buClr>
              <a:buSzPts val="1400"/>
              <a:buNone/>
            </a:pPr>
            <a:r>
              <a:t/>
            </a:r>
            <a:endParaRPr>
              <a:solidFill>
                <a:srgbClr val="000000"/>
              </a:solidFill>
              <a:latin typeface="Calibri"/>
              <a:ea typeface="Calibri"/>
              <a:cs typeface="Calibri"/>
              <a:sym typeface="Calibri"/>
            </a:endParaRPr>
          </a:p>
          <a:p>
            <a:pPr indent="0" lvl="0" marL="0" rtl="0" algn="l">
              <a:lnSpc>
                <a:spcPct val="100000"/>
              </a:lnSpc>
              <a:spcBef>
                <a:spcPts val="280"/>
              </a:spcBef>
              <a:spcAft>
                <a:spcPts val="0"/>
              </a:spcAft>
              <a:buClr>
                <a:schemeClr val="dk1"/>
              </a:buClr>
              <a:buSzPts val="1400"/>
              <a:buNone/>
            </a:pPr>
            <a:r>
              <a:t/>
            </a:r>
            <a:endParaRPr>
              <a:solidFill>
                <a:srgbClr val="000000"/>
              </a:solidFill>
              <a:latin typeface="Calibri"/>
              <a:ea typeface="Calibri"/>
              <a:cs typeface="Calibri"/>
              <a:sym typeface="Calibri"/>
            </a:endParaRPr>
          </a:p>
          <a:p>
            <a:pPr indent="0" lvl="0" marL="0" rtl="0" algn="l">
              <a:lnSpc>
                <a:spcPct val="100000"/>
              </a:lnSpc>
              <a:spcBef>
                <a:spcPts val="280"/>
              </a:spcBef>
              <a:spcAft>
                <a:spcPts val="0"/>
              </a:spcAft>
              <a:buClr>
                <a:schemeClr val="dk1"/>
              </a:buClr>
              <a:buSzPts val="1400"/>
              <a:buNone/>
            </a:pPr>
            <a:r>
              <a:t/>
            </a:r>
            <a:endParaRPr>
              <a:solidFill>
                <a:srgbClr val="000000"/>
              </a:solidFill>
              <a:latin typeface="Calibri"/>
              <a:ea typeface="Calibri"/>
              <a:cs typeface="Calibri"/>
              <a:sym typeface="Calibri"/>
            </a:endParaRPr>
          </a:p>
          <a:p>
            <a:pPr indent="0" lvl="0" marL="0" rtl="0" algn="l">
              <a:lnSpc>
                <a:spcPct val="100000"/>
              </a:lnSpc>
              <a:spcBef>
                <a:spcPts val="280"/>
              </a:spcBef>
              <a:spcAft>
                <a:spcPts val="0"/>
              </a:spcAft>
              <a:buClr>
                <a:srgbClr val="000000"/>
              </a:buClr>
              <a:buSzPts val="1400"/>
              <a:buNone/>
            </a:pPr>
            <a:r>
              <a:t/>
            </a:r>
            <a:endParaRPr sz="1400">
              <a:solidFill>
                <a:srgbClr val="000000"/>
              </a:solidFill>
              <a:latin typeface="Calibri"/>
              <a:ea typeface="Calibri"/>
              <a:cs typeface="Calibri"/>
              <a:sym typeface="Calibri"/>
            </a:endParaRPr>
          </a:p>
          <a:p>
            <a:pPr indent="0" lvl="0" marL="0" rtl="0" algn="l">
              <a:lnSpc>
                <a:spcPct val="100000"/>
              </a:lnSpc>
              <a:spcBef>
                <a:spcPts val="280"/>
              </a:spcBef>
              <a:spcAft>
                <a:spcPts val="0"/>
              </a:spcAft>
              <a:buClr>
                <a:srgbClr val="000000"/>
              </a:buClr>
              <a:buSzPts val="1400"/>
              <a:buNone/>
            </a:pPr>
            <a:r>
              <a:t/>
            </a:r>
            <a:endParaRPr>
              <a:solidFill>
                <a:srgbClr val="000000"/>
              </a:solidFill>
            </a:endParaRPr>
          </a:p>
          <a:p>
            <a:pPr indent="0" lvl="0" marL="0" rtl="0" algn="l">
              <a:lnSpc>
                <a:spcPct val="100000"/>
              </a:lnSpc>
              <a:spcBef>
                <a:spcPts val="280"/>
              </a:spcBef>
              <a:spcAft>
                <a:spcPts val="0"/>
              </a:spcAft>
              <a:buClr>
                <a:srgbClr val="000000"/>
              </a:buClr>
              <a:buSzPts val="1400"/>
              <a:buNone/>
            </a:pPr>
            <a:r>
              <a:t/>
            </a:r>
            <a:endParaRPr sz="1400">
              <a:solidFill>
                <a:srgbClr val="000000"/>
              </a:solidFill>
              <a:latin typeface="Calibri"/>
              <a:ea typeface="Calibri"/>
              <a:cs typeface="Calibri"/>
              <a:sym typeface="Calibri"/>
            </a:endParaRPr>
          </a:p>
          <a:p>
            <a:pPr indent="0" lvl="0" marL="0" rtl="0" algn="l">
              <a:lnSpc>
                <a:spcPct val="100000"/>
              </a:lnSpc>
              <a:spcBef>
                <a:spcPts val="280"/>
              </a:spcBef>
              <a:spcAft>
                <a:spcPts val="0"/>
              </a:spcAft>
              <a:buClr>
                <a:srgbClr val="000000"/>
              </a:buClr>
              <a:buSzPts val="1400"/>
              <a:buNone/>
            </a:pPr>
            <a:r>
              <a:rPr lang="en-GB" sz="1400">
                <a:solidFill>
                  <a:srgbClr val="000000"/>
                </a:solidFill>
                <a:latin typeface="Calibri"/>
                <a:ea typeface="Calibri"/>
                <a:cs typeface="Calibri"/>
                <a:sym typeface="Calibri"/>
              </a:rPr>
              <a:t>Source: Based on Little</a:t>
            </a:r>
            <a:r>
              <a:rPr lang="en-GB">
                <a:latin typeface="Calibri"/>
                <a:ea typeface="Calibri"/>
                <a:cs typeface="Calibri"/>
                <a:sym typeface="Calibri"/>
              </a:rPr>
              <a:t> </a:t>
            </a:r>
            <a:r>
              <a:rPr lang="en-GB" sz="1400">
                <a:solidFill>
                  <a:srgbClr val="000000"/>
                </a:solidFill>
                <a:latin typeface="Calibri"/>
                <a:ea typeface="Calibri"/>
                <a:cs typeface="Calibri"/>
                <a:sym typeface="Calibri"/>
              </a:rPr>
              <a:t>(2021),  MaMLiSE seminar/ infoday, March 24, 2021</a:t>
            </a:r>
            <a:endParaRPr sz="1400">
              <a:solidFill>
                <a:srgbClr val="000000"/>
              </a:solidFill>
              <a:latin typeface="Calibri"/>
              <a:ea typeface="Calibri"/>
              <a:cs typeface="Calibri"/>
              <a:sym typeface="Calibri"/>
            </a:endParaRPr>
          </a:p>
          <a:p>
            <a:pPr indent="0" lvl="0" marL="0" rtl="0" algn="l">
              <a:lnSpc>
                <a:spcPct val="100000"/>
              </a:lnSpc>
              <a:spcBef>
                <a:spcPts val="280"/>
              </a:spcBef>
              <a:spcAft>
                <a:spcPts val="0"/>
              </a:spcAft>
              <a:buClr>
                <a:schemeClr val="dk1"/>
              </a:buClr>
              <a:buSzPts val="1400"/>
              <a:buNone/>
            </a:pPr>
            <a:r>
              <a:t/>
            </a:r>
            <a:endParaRPr>
              <a:latin typeface="Calibri"/>
              <a:ea typeface="Calibri"/>
              <a:cs typeface="Calibri"/>
              <a:sym typeface="Calibri"/>
            </a:endParaRPr>
          </a:p>
          <a:p>
            <a:pPr indent="0" lvl="0" marL="0" rtl="0" algn="l">
              <a:lnSpc>
                <a:spcPct val="100000"/>
              </a:lnSpc>
              <a:spcBef>
                <a:spcPts val="280"/>
              </a:spcBef>
              <a:spcAft>
                <a:spcPts val="0"/>
              </a:spcAft>
              <a:buClr>
                <a:schemeClr val="dk1"/>
              </a:buClr>
              <a:buSzPts val="1400"/>
              <a:buNone/>
            </a:pPr>
            <a:r>
              <a:t/>
            </a:r>
            <a:endParaRPr/>
          </a:p>
          <a:p>
            <a:pPr indent="0" lvl="0" marL="0" rtl="0" algn="l">
              <a:lnSpc>
                <a:spcPct val="100000"/>
              </a:lnSpc>
              <a:spcBef>
                <a:spcPts val="280"/>
              </a:spcBef>
              <a:spcAft>
                <a:spcPts val="0"/>
              </a:spcAft>
              <a:buClr>
                <a:schemeClr val="dk1"/>
              </a:buClr>
              <a:buSzPts val="1400"/>
              <a:buNone/>
            </a:pPr>
            <a:r>
              <a:t/>
            </a:r>
            <a:endParaRPr/>
          </a:p>
        </p:txBody>
      </p:sp>
      <p:pic>
        <p:nvPicPr>
          <p:cNvPr id="401" name="Google Shape;401;p24"/>
          <p:cNvPicPr preferRelativeResize="0"/>
          <p:nvPr/>
        </p:nvPicPr>
        <p:blipFill rotWithShape="1">
          <a:blip r:embed="rId3">
            <a:alphaModFix/>
          </a:blip>
          <a:srcRect b="0" l="0" r="0" t="0"/>
          <a:stretch/>
        </p:blipFill>
        <p:spPr>
          <a:xfrm>
            <a:off x="253681" y="1936932"/>
            <a:ext cx="3415350" cy="326071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4"/>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Pupils’ Perspectives</a:t>
            </a:r>
            <a:endParaRPr>
              <a:latin typeface="Verdana"/>
              <a:ea typeface="Verdana"/>
              <a:cs typeface="Verdana"/>
              <a:sym typeface="Verdana"/>
            </a:endParaRPr>
          </a:p>
        </p:txBody>
      </p:sp>
      <p:sp>
        <p:nvSpPr>
          <p:cNvPr id="112" name="Google Shape;112;p4"/>
          <p:cNvSpPr txBox="1"/>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2800"/>
              <a:buFont typeface="Arial"/>
              <a:buNone/>
            </a:pPr>
            <a:r>
              <a:rPr b="0" i="0" lang="en-GB" sz="2800" u="none" cap="none" strike="noStrike">
                <a:solidFill>
                  <a:schemeClr val="dk1"/>
                </a:solidFill>
                <a:latin typeface="Verdana"/>
                <a:ea typeface="Verdana"/>
                <a:cs typeface="Verdana"/>
                <a:sym typeface="Verdana"/>
              </a:rPr>
              <a:t>Please listen to what </a:t>
            </a:r>
            <a:r>
              <a:rPr lang="en-GB" sz="2800" u="sng">
                <a:solidFill>
                  <a:schemeClr val="hlink"/>
                </a:solidFill>
                <a:latin typeface="Verdana"/>
                <a:ea typeface="Verdana"/>
                <a:cs typeface="Verdana"/>
                <a:sym typeface="Verdana"/>
                <a:hlinkClick r:id="rId3"/>
              </a:rPr>
              <a:t>Kamelia</a:t>
            </a:r>
            <a:r>
              <a:rPr b="0" i="0" lang="en-GB" sz="2800" u="none" cap="none" strike="noStrike">
                <a:solidFill>
                  <a:schemeClr val="dk1"/>
                </a:solidFill>
                <a:latin typeface="Verdana"/>
                <a:ea typeface="Verdana"/>
                <a:cs typeface="Verdana"/>
                <a:sym typeface="Verdana"/>
              </a:rPr>
              <a:t> and </a:t>
            </a:r>
            <a:r>
              <a:rPr lang="en-GB" sz="2800" u="sng">
                <a:solidFill>
                  <a:schemeClr val="hlink"/>
                </a:solidFill>
                <a:latin typeface="Verdana"/>
                <a:ea typeface="Verdana"/>
                <a:cs typeface="Verdana"/>
                <a:sym typeface="Verdana"/>
                <a:hlinkClick r:id="rId4"/>
              </a:rPr>
              <a:t>Natalie</a:t>
            </a:r>
            <a:r>
              <a:rPr b="0" i="0" lang="en-GB" sz="2800" u="none" cap="none" strike="noStrike">
                <a:solidFill>
                  <a:schemeClr val="dk1"/>
                </a:solidFill>
                <a:latin typeface="Verdana"/>
                <a:ea typeface="Verdana"/>
                <a:cs typeface="Verdana"/>
                <a:sym typeface="Verdana"/>
              </a:rPr>
              <a:t> say about learning the majority language in school and try to answer the following questions for yourself.</a:t>
            </a:r>
            <a:endParaRPr b="0" i="0" sz="2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Verdana"/>
              <a:ea typeface="Verdana"/>
              <a:cs typeface="Verdana"/>
              <a:sym typeface="Verdana"/>
            </a:endParaRPr>
          </a:p>
          <a:p>
            <a:pPr indent="-342900" lvl="0" marL="342900" marR="0" rtl="0" algn="l">
              <a:lnSpc>
                <a:spcPct val="150000"/>
              </a:lnSpc>
              <a:spcBef>
                <a:spcPts val="440"/>
              </a:spcBef>
              <a:spcAft>
                <a:spcPts val="0"/>
              </a:spcAft>
              <a:buClr>
                <a:schemeClr val="dk1"/>
              </a:buClr>
              <a:buSzPts val="2200"/>
              <a:buFont typeface="Arial"/>
              <a:buChar char="•"/>
            </a:pPr>
            <a:r>
              <a:rPr b="0" i="0" lang="en-GB" sz="2200" u="none" cap="none" strike="noStrike">
                <a:solidFill>
                  <a:schemeClr val="dk1"/>
                </a:solidFill>
                <a:latin typeface="Verdana"/>
                <a:ea typeface="Verdana"/>
                <a:cs typeface="Verdana"/>
                <a:sym typeface="Verdana"/>
              </a:rPr>
              <a:t>What impresses you most in the pupils’ account of their experiences in school?</a:t>
            </a:r>
            <a:endParaRPr b="0" i="0" sz="1400" u="none" cap="none" strike="noStrike">
              <a:solidFill>
                <a:srgbClr val="000000"/>
              </a:solidFill>
              <a:latin typeface="Arial"/>
              <a:ea typeface="Arial"/>
              <a:cs typeface="Arial"/>
              <a:sym typeface="Arial"/>
            </a:endParaRPr>
          </a:p>
          <a:p>
            <a:pPr indent="-342900" lvl="0" marL="342900" marR="0" rtl="0" algn="l">
              <a:lnSpc>
                <a:spcPct val="150000"/>
              </a:lnSpc>
              <a:spcBef>
                <a:spcPts val="440"/>
              </a:spcBef>
              <a:spcAft>
                <a:spcPts val="0"/>
              </a:spcAft>
              <a:buClr>
                <a:schemeClr val="dk1"/>
              </a:buClr>
              <a:buSzPts val="2200"/>
              <a:buFont typeface="Arial"/>
              <a:buChar char="•"/>
            </a:pPr>
            <a:r>
              <a:rPr b="0" i="0" lang="en-GB" sz="2200" u="none" cap="none" strike="noStrike">
                <a:solidFill>
                  <a:schemeClr val="dk1"/>
                </a:solidFill>
                <a:latin typeface="Verdana"/>
                <a:ea typeface="Verdana"/>
                <a:cs typeface="Verdana"/>
                <a:sym typeface="Verdana"/>
              </a:rPr>
              <a:t>What kind of challenges did they face?</a:t>
            </a:r>
            <a:endParaRPr b="0" i="0" sz="1400" u="none" cap="none" strike="noStrike">
              <a:solidFill>
                <a:srgbClr val="000000"/>
              </a:solidFill>
              <a:latin typeface="Arial"/>
              <a:ea typeface="Arial"/>
              <a:cs typeface="Arial"/>
              <a:sym typeface="Arial"/>
            </a:endParaRPr>
          </a:p>
          <a:p>
            <a:pPr indent="-342900" lvl="0" marL="342900" marR="0" rtl="0" algn="l">
              <a:lnSpc>
                <a:spcPct val="150000"/>
              </a:lnSpc>
              <a:spcBef>
                <a:spcPts val="440"/>
              </a:spcBef>
              <a:spcAft>
                <a:spcPts val="0"/>
              </a:spcAft>
              <a:buClr>
                <a:schemeClr val="dk1"/>
              </a:buClr>
              <a:buSzPts val="2200"/>
              <a:buFont typeface="Arial"/>
              <a:buChar char="•"/>
            </a:pPr>
            <a:r>
              <a:rPr b="0" i="0" lang="en-GB" sz="2200" u="none" cap="none" strike="noStrike">
                <a:solidFill>
                  <a:schemeClr val="dk1"/>
                </a:solidFill>
                <a:latin typeface="Verdana"/>
                <a:ea typeface="Verdana"/>
                <a:cs typeface="Verdana"/>
                <a:sym typeface="Verdana"/>
              </a:rPr>
              <a:t>What did the pupils consider helpful?</a:t>
            </a:r>
            <a:endParaRPr b="0" i="0" sz="2200" u="none" cap="none" strike="noStrike">
              <a:solidFill>
                <a:schemeClr val="dk1"/>
              </a:solidFill>
              <a:latin typeface="Verdana"/>
              <a:ea typeface="Verdana"/>
              <a:cs typeface="Verdana"/>
              <a:sym typeface="Verdan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25bed654662_0_8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49450"/>
              <a:buNone/>
            </a:pPr>
            <a:r>
              <a:rPr lang="en-GB" sz="4044">
                <a:solidFill>
                  <a:srgbClr val="000000"/>
                </a:solidFill>
                <a:latin typeface="Calibri"/>
                <a:ea typeface="Calibri"/>
                <a:cs typeface="Calibri"/>
                <a:sym typeface="Calibri"/>
              </a:rPr>
              <a:t>Developing literacy in the home languages by all minority students at </a:t>
            </a:r>
            <a:r>
              <a:rPr lang="en-GB" sz="4044"/>
              <a:t>Scoil Bhríde</a:t>
            </a:r>
            <a:r>
              <a:rPr lang="en-GB" sz="4400">
                <a:solidFill>
                  <a:srgbClr val="000000"/>
                </a:solidFill>
                <a:latin typeface="Calibri"/>
                <a:ea typeface="Calibri"/>
                <a:cs typeface="Calibri"/>
                <a:sym typeface="Calibri"/>
              </a:rPr>
              <a:t>  </a:t>
            </a:r>
            <a:endParaRPr/>
          </a:p>
        </p:txBody>
      </p:sp>
      <p:sp>
        <p:nvSpPr>
          <p:cNvPr id="407" name="Google Shape;407;g25bed654662_0_82"/>
          <p:cNvSpPr txBox="1"/>
          <p:nvPr>
            <p:ph idx="1" type="body"/>
          </p:nvPr>
        </p:nvSpPr>
        <p:spPr>
          <a:xfrm>
            <a:off x="457200" y="1600200"/>
            <a:ext cx="8169300" cy="4526100"/>
          </a:xfrm>
          <a:prstGeom prst="rect">
            <a:avLst/>
          </a:prstGeom>
          <a:noFill/>
          <a:ln>
            <a:noFill/>
          </a:ln>
        </p:spPr>
        <p:txBody>
          <a:bodyPr anchorCtr="0" anchor="t" bIns="45700" lIns="91425" spcFirstLastPara="1" rIns="91425" wrap="square" tIns="45700">
            <a:normAutofit/>
          </a:bodyPr>
          <a:lstStyle/>
          <a:p>
            <a:pPr indent="-406400" lvl="0" marL="457200" rtl="0" algn="l">
              <a:spcBef>
                <a:spcPts val="560"/>
              </a:spcBef>
              <a:spcAft>
                <a:spcPts val="0"/>
              </a:spcAft>
              <a:buSzPts val="2800"/>
              <a:buChar char="•"/>
            </a:pPr>
            <a:r>
              <a:rPr lang="en-GB"/>
              <a:t>Including home languages in the writing activities</a:t>
            </a:r>
            <a:endParaRPr/>
          </a:p>
          <a:p>
            <a:pPr indent="-406400" lvl="0" marL="457200" rtl="0" algn="l">
              <a:spcBef>
                <a:spcPts val="0"/>
              </a:spcBef>
              <a:spcAft>
                <a:spcPts val="0"/>
              </a:spcAft>
              <a:buSzPts val="2800"/>
              <a:buChar char="•"/>
            </a:pPr>
            <a:r>
              <a:rPr lang="en-GB"/>
              <a:t>Creating and fostering an impulse to write in all languages in pupils’ repertoires</a:t>
            </a:r>
            <a:endParaRPr/>
          </a:p>
          <a:p>
            <a:pPr indent="-406400" lvl="0" marL="457200" rtl="0" algn="l">
              <a:spcBef>
                <a:spcPts val="0"/>
              </a:spcBef>
              <a:spcAft>
                <a:spcPts val="0"/>
              </a:spcAft>
              <a:buSzPts val="2800"/>
              <a:buChar char="•"/>
            </a:pPr>
            <a:r>
              <a:rPr lang="en-GB"/>
              <a:t>Encouraging pupils to write “stories, diaries, autobiographical texts, </a:t>
            </a:r>
            <a:r>
              <a:rPr lang="en-GB">
                <a:extLst>
                  <a:ext uri="http://customooxmlschemas.google.com/">
                    <go:slidesCustomData xmlns:go="http://customooxmlschemas.google.com/" textRoundtripDataId="15"/>
                  </a:ext>
                </a:extLst>
              </a:rPr>
              <a:t>poems</a:t>
            </a:r>
            <a:r>
              <a:rPr lang="en-GB"/>
              <a:t>, etc with gradually increasing linguistic and structural complexity”. (Little &amp; Kirwan, 2019: 89)</a:t>
            </a:r>
            <a:endParaRPr/>
          </a:p>
          <a:p>
            <a:pPr indent="0" lvl="0" marL="0" rtl="0" algn="l">
              <a:spcBef>
                <a:spcPts val="560"/>
              </a:spcBef>
              <a:spcAft>
                <a:spcPts val="0"/>
              </a:spcAft>
              <a:buNone/>
            </a:pPr>
            <a:r>
              <a:t/>
            </a:r>
            <a:endParaRPr/>
          </a:p>
        </p:txBody>
      </p:sp>
      <p:pic>
        <p:nvPicPr>
          <p:cNvPr id="408" name="Google Shape;408;g25bed654662_0_82"/>
          <p:cNvPicPr preferRelativeResize="0"/>
          <p:nvPr/>
        </p:nvPicPr>
        <p:blipFill>
          <a:blip r:embed="rId3">
            <a:alphaModFix/>
          </a:blip>
          <a:stretch>
            <a:fillRect/>
          </a:stretch>
        </p:blipFill>
        <p:spPr>
          <a:xfrm>
            <a:off x="6109125" y="4260450"/>
            <a:ext cx="2388501" cy="18658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25bed654662_0_163"/>
          <p:cNvSpPr txBox="1"/>
          <p:nvPr>
            <p:ph type="title"/>
          </p:nvPr>
        </p:nvSpPr>
        <p:spPr>
          <a:xfrm>
            <a:off x="457200" y="274638"/>
            <a:ext cx="8229600" cy="11430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45454"/>
              <a:buFont typeface="Arial"/>
              <a:buNone/>
            </a:pPr>
            <a:r>
              <a:rPr lang="en-GB"/>
              <a:t>Developing literacy in the home languages by parents</a:t>
            </a:r>
            <a:endParaRPr/>
          </a:p>
        </p:txBody>
      </p:sp>
      <p:sp>
        <p:nvSpPr>
          <p:cNvPr id="415" name="Google Shape;415;g25bed654662_0_163"/>
          <p:cNvSpPr txBox="1"/>
          <p:nvPr>
            <p:ph idx="1" type="body"/>
          </p:nvPr>
        </p:nvSpPr>
        <p:spPr>
          <a:xfrm>
            <a:off x="457200" y="1535113"/>
            <a:ext cx="4040100" cy="639900"/>
          </a:xfrm>
          <a:prstGeom prst="rect">
            <a:avLst/>
          </a:prstGeom>
        </p:spPr>
        <p:txBody>
          <a:bodyPr anchorCtr="0" anchor="b" bIns="45700" lIns="91425" spcFirstLastPara="1" rIns="91425" wrap="square" tIns="45700">
            <a:normAutofit fontScale="92500" lnSpcReduction="20000"/>
          </a:bodyPr>
          <a:lstStyle/>
          <a:p>
            <a:pPr indent="0" lvl="0" marL="0" rtl="0" algn="l">
              <a:spcBef>
                <a:spcPts val="480"/>
              </a:spcBef>
              <a:spcAft>
                <a:spcPts val="0"/>
              </a:spcAft>
              <a:buNone/>
            </a:pPr>
            <a:r>
              <a:rPr lang="en-GB"/>
              <a:t>Reading a book together and commenting on the story</a:t>
            </a:r>
            <a:endParaRPr/>
          </a:p>
        </p:txBody>
      </p:sp>
      <p:sp>
        <p:nvSpPr>
          <p:cNvPr id="416" name="Google Shape;416;g25bed654662_0_163"/>
          <p:cNvSpPr txBox="1"/>
          <p:nvPr>
            <p:ph idx="2" type="body"/>
          </p:nvPr>
        </p:nvSpPr>
        <p:spPr>
          <a:xfrm>
            <a:off x="457200" y="2174875"/>
            <a:ext cx="4040100" cy="3951300"/>
          </a:xfrm>
          <a:prstGeom prst="rect">
            <a:avLst/>
          </a:prstGeom>
        </p:spPr>
        <p:txBody>
          <a:bodyPr anchorCtr="0" anchor="t" bIns="45700" lIns="91425" spcFirstLastPara="1" rIns="91425" wrap="square" tIns="45700">
            <a:normAutofit fontScale="77500" lnSpcReduction="20000"/>
          </a:bodyPr>
          <a:lstStyle/>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rPr lang="en-GB"/>
              <a:t>See sample videos:</a:t>
            </a:r>
            <a:endParaRPr/>
          </a:p>
          <a:p>
            <a:pPr indent="0" lvl="0" marL="0" rtl="0" algn="l">
              <a:spcBef>
                <a:spcPts val="480"/>
              </a:spcBef>
              <a:spcAft>
                <a:spcPts val="0"/>
              </a:spcAft>
              <a:buNone/>
            </a:pPr>
            <a:r>
              <a:rPr b="1" lang="en-GB" sz="1100">
                <a:solidFill>
                  <a:srgbClr val="0E101A"/>
                </a:solidFill>
                <a:latin typeface="Arial"/>
                <a:ea typeface="Arial"/>
                <a:cs typeface="Arial"/>
                <a:sym typeface="Arial"/>
              </a:rPr>
              <a:t>Reading with mum (in Polish) </a:t>
            </a:r>
            <a:r>
              <a:rPr lang="en-GB"/>
              <a:t> </a:t>
            </a:r>
            <a:r>
              <a:rPr lang="en-GB" sz="1100" u="sng">
                <a:solidFill>
                  <a:schemeClr val="hlink"/>
                </a:solidFill>
                <a:latin typeface="Arial"/>
                <a:ea typeface="Arial"/>
                <a:cs typeface="Arial"/>
                <a:sym typeface="Arial"/>
                <a:hlinkClick r:id="rId3"/>
              </a:rPr>
              <a:t>https://youtu.be/BkuxEJwnJAU</a:t>
            </a:r>
            <a:endParaRPr sz="1100" u="sng">
              <a:solidFill>
                <a:schemeClr val="hlink"/>
              </a:solidFill>
              <a:latin typeface="Arial"/>
              <a:ea typeface="Arial"/>
              <a:cs typeface="Arial"/>
              <a:sym typeface="Arial"/>
            </a:endParaRPr>
          </a:p>
          <a:p>
            <a:pPr indent="0" lvl="0" marL="0" rtl="0" algn="l">
              <a:lnSpc>
                <a:spcPct val="115000"/>
              </a:lnSpc>
              <a:spcBef>
                <a:spcPts val="0"/>
              </a:spcBef>
              <a:spcAft>
                <a:spcPts val="0"/>
              </a:spcAft>
              <a:buNone/>
            </a:pPr>
            <a:r>
              <a:rPr b="1" lang="en-GB" sz="1100">
                <a:solidFill>
                  <a:srgbClr val="0E101A"/>
                </a:solidFill>
                <a:latin typeface="Arial"/>
                <a:ea typeface="Arial"/>
                <a:cs typeface="Arial"/>
                <a:sym typeface="Arial"/>
              </a:rPr>
              <a:t>Reading with dad (in Dutch)    </a:t>
            </a:r>
            <a:r>
              <a:rPr lang="en-GB" sz="1100" u="sng">
                <a:solidFill>
                  <a:schemeClr val="hlink"/>
                </a:solidFill>
                <a:latin typeface="Arial"/>
                <a:ea typeface="Arial"/>
                <a:cs typeface="Arial"/>
                <a:sym typeface="Arial"/>
                <a:hlinkClick r:id="rId4"/>
              </a:rPr>
              <a:t>https://youtu.be/GiNjyI1aaVE</a:t>
            </a:r>
            <a:endParaRPr sz="1100" u="sng">
              <a:solidFill>
                <a:schemeClr val="hlink"/>
              </a:solidFill>
              <a:latin typeface="Arial"/>
              <a:ea typeface="Arial"/>
              <a:cs typeface="Arial"/>
              <a:sym typeface="Arial"/>
            </a:endParaRPr>
          </a:p>
          <a:p>
            <a:pPr indent="0" lvl="0" marL="0" rtl="0" algn="l">
              <a:lnSpc>
                <a:spcPct val="115000"/>
              </a:lnSpc>
              <a:spcBef>
                <a:spcPts val="0"/>
              </a:spcBef>
              <a:spcAft>
                <a:spcPts val="0"/>
              </a:spcAft>
              <a:buClr>
                <a:schemeClr val="dk1"/>
              </a:buClr>
              <a:buSzPct val="100000"/>
              <a:buFont typeface="Arial"/>
              <a:buNone/>
            </a:pPr>
            <a:r>
              <a:t/>
            </a:r>
            <a:endParaRPr b="1" sz="1100">
              <a:solidFill>
                <a:srgbClr val="0E101A"/>
              </a:solidFill>
              <a:latin typeface="Arial"/>
              <a:ea typeface="Arial"/>
              <a:cs typeface="Arial"/>
              <a:sym typeface="Arial"/>
            </a:endParaRPr>
          </a:p>
          <a:p>
            <a:pPr indent="0" lvl="0" marL="0" rtl="0" algn="l">
              <a:spcBef>
                <a:spcPts val="480"/>
              </a:spcBef>
              <a:spcAft>
                <a:spcPts val="0"/>
              </a:spcAft>
              <a:buNone/>
            </a:pPr>
            <a:r>
              <a:t/>
            </a:r>
            <a:endParaRPr sz="1100" u="sng">
              <a:solidFill>
                <a:schemeClr val="hlink"/>
              </a:solidFill>
              <a:latin typeface="Arial"/>
              <a:ea typeface="Arial"/>
              <a:cs typeface="Arial"/>
              <a:sym typeface="Arial"/>
            </a:endParaRPr>
          </a:p>
          <a:p>
            <a:pPr indent="0" lvl="0" marL="0" rtl="0" algn="l">
              <a:spcBef>
                <a:spcPts val="480"/>
              </a:spcBef>
              <a:spcAft>
                <a:spcPts val="0"/>
              </a:spcAft>
              <a:buNone/>
            </a:pPr>
            <a:r>
              <a:t/>
            </a:r>
            <a:endParaRPr/>
          </a:p>
        </p:txBody>
      </p:sp>
      <p:sp>
        <p:nvSpPr>
          <p:cNvPr id="417" name="Google Shape;417;g25bed654662_0_163"/>
          <p:cNvSpPr txBox="1"/>
          <p:nvPr>
            <p:ph idx="3" type="body"/>
          </p:nvPr>
        </p:nvSpPr>
        <p:spPr>
          <a:xfrm>
            <a:off x="4645025" y="1535113"/>
            <a:ext cx="4041900" cy="639900"/>
          </a:xfrm>
          <a:prstGeom prst="rect">
            <a:avLst/>
          </a:prstGeom>
        </p:spPr>
        <p:txBody>
          <a:bodyPr anchorCtr="0" anchor="b" bIns="45700" lIns="91425" spcFirstLastPara="1" rIns="91425" wrap="square" tIns="45700">
            <a:normAutofit/>
          </a:bodyPr>
          <a:lstStyle/>
          <a:p>
            <a:pPr indent="0" lvl="0" marL="0" rtl="0" algn="l">
              <a:spcBef>
                <a:spcPts val="480"/>
              </a:spcBef>
              <a:spcAft>
                <a:spcPts val="0"/>
              </a:spcAft>
              <a:buNone/>
            </a:pPr>
            <a:r>
              <a:rPr lang="en-GB"/>
              <a:t>Literacy activities</a:t>
            </a:r>
            <a:endParaRPr/>
          </a:p>
        </p:txBody>
      </p:sp>
      <p:sp>
        <p:nvSpPr>
          <p:cNvPr id="418" name="Google Shape;418;g25bed654662_0_163"/>
          <p:cNvSpPr txBox="1"/>
          <p:nvPr>
            <p:ph idx="4" type="body"/>
          </p:nvPr>
        </p:nvSpPr>
        <p:spPr>
          <a:xfrm>
            <a:off x="4645025" y="2174875"/>
            <a:ext cx="4041900" cy="3951300"/>
          </a:xfrm>
          <a:prstGeom prst="rect">
            <a:avLst/>
          </a:prstGeom>
        </p:spPr>
        <p:txBody>
          <a:bodyPr anchorCtr="0" anchor="t" bIns="45700" lIns="91425" spcFirstLastPara="1" rIns="91425" wrap="square" tIns="45700">
            <a:normAutofit/>
          </a:bodyPr>
          <a:lstStyle/>
          <a:p>
            <a:pPr indent="0" lvl="0" marL="0" rtl="0" algn="just">
              <a:lnSpc>
                <a:spcPct val="115000"/>
              </a:lnSpc>
              <a:spcBef>
                <a:spcPts val="1200"/>
              </a:spcBef>
              <a:spcAft>
                <a:spcPts val="0"/>
              </a:spcAft>
              <a:buClr>
                <a:schemeClr val="dk1"/>
              </a:buClr>
              <a:buSzPts val="1100"/>
              <a:buFont typeface="Arial"/>
              <a:buNone/>
            </a:pPr>
            <a:r>
              <a:t/>
            </a:r>
            <a:endParaRPr sz="1000" u="sng">
              <a:latin typeface="Arial"/>
              <a:ea typeface="Arial"/>
              <a:cs typeface="Arial"/>
              <a:sym typeface="Arial"/>
            </a:endParaRPr>
          </a:p>
          <a:p>
            <a:pPr indent="-349250" lvl="0" marL="457200" rtl="0" algn="just">
              <a:lnSpc>
                <a:spcPct val="115000"/>
              </a:lnSpc>
              <a:spcBef>
                <a:spcPts val="1200"/>
              </a:spcBef>
              <a:spcAft>
                <a:spcPts val="0"/>
              </a:spcAft>
              <a:buSzPts val="1900"/>
              <a:buFont typeface="Calibri"/>
              <a:buChar char="•"/>
            </a:pPr>
            <a:r>
              <a:rPr lang="en-GB" sz="1900"/>
              <a:t>Research shows that literary activities such as looking at picture books together and reading or telling stories are valuable in language acquisition. </a:t>
            </a:r>
            <a:endParaRPr sz="1900"/>
          </a:p>
          <a:p>
            <a:pPr indent="-349250" lvl="0" marL="457200" rtl="0" algn="just">
              <a:lnSpc>
                <a:spcPct val="115000"/>
              </a:lnSpc>
              <a:spcBef>
                <a:spcPts val="0"/>
              </a:spcBef>
              <a:spcAft>
                <a:spcPts val="0"/>
              </a:spcAft>
              <a:buSzPts val="1900"/>
              <a:buFont typeface="Calibri"/>
              <a:buChar char="•"/>
            </a:pPr>
            <a:r>
              <a:rPr lang="en-GB" sz="1900"/>
              <a:t>Asking questions about the story or the child’s perspective on it fosters the child’s language development and literacy skills.</a:t>
            </a:r>
            <a:endParaRPr sz="1900"/>
          </a:p>
          <a:p>
            <a:pPr indent="0" lvl="0" marL="0" rtl="0" algn="l">
              <a:spcBef>
                <a:spcPts val="1200"/>
              </a:spcBef>
              <a:spcAft>
                <a:spcPts val="0"/>
              </a:spcAft>
              <a:buNone/>
            </a:pPr>
            <a:r>
              <a:t/>
            </a:r>
            <a:endParaRPr/>
          </a:p>
        </p:txBody>
      </p:sp>
      <p:pic>
        <p:nvPicPr>
          <p:cNvPr id="419" name="Google Shape;419;g25bed654662_0_163"/>
          <p:cNvPicPr preferRelativeResize="0"/>
          <p:nvPr/>
        </p:nvPicPr>
        <p:blipFill>
          <a:blip r:embed="rId5">
            <a:alphaModFix/>
          </a:blip>
          <a:stretch>
            <a:fillRect/>
          </a:stretch>
        </p:blipFill>
        <p:spPr>
          <a:xfrm>
            <a:off x="530100" y="2292497"/>
            <a:ext cx="4041899" cy="225847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g25bed654662_0_248"/>
          <p:cNvSpPr txBox="1"/>
          <p:nvPr>
            <p:ph type="title"/>
          </p:nvPr>
        </p:nvSpPr>
        <p:spPr>
          <a:xfrm>
            <a:off x="457200" y="274638"/>
            <a:ext cx="8229600" cy="11430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GB"/>
              <a:t>Developing literacy in the home languages by parents</a:t>
            </a:r>
            <a:endParaRPr/>
          </a:p>
        </p:txBody>
      </p:sp>
      <p:sp>
        <p:nvSpPr>
          <p:cNvPr id="426" name="Google Shape;426;g25bed654662_0_248"/>
          <p:cNvSpPr txBox="1"/>
          <p:nvPr>
            <p:ph idx="1" type="body"/>
          </p:nvPr>
        </p:nvSpPr>
        <p:spPr>
          <a:xfrm>
            <a:off x="457200" y="1535113"/>
            <a:ext cx="4040100" cy="639900"/>
          </a:xfrm>
          <a:prstGeom prst="rect">
            <a:avLst/>
          </a:prstGeom>
        </p:spPr>
        <p:txBody>
          <a:bodyPr anchorCtr="0" anchor="b" bIns="45700" lIns="91425" spcFirstLastPara="1" rIns="91425" wrap="square" tIns="45700">
            <a:normAutofit fontScale="92500" lnSpcReduction="20000"/>
          </a:bodyPr>
          <a:lstStyle/>
          <a:p>
            <a:pPr indent="0" lvl="0" marL="0" rtl="0" algn="l">
              <a:spcBef>
                <a:spcPts val="480"/>
              </a:spcBef>
              <a:spcAft>
                <a:spcPts val="0"/>
              </a:spcAft>
              <a:buNone/>
            </a:pPr>
            <a:r>
              <a:rPr lang="en-GB"/>
              <a:t>Writing a postcard together in a home language </a:t>
            </a:r>
            <a:endParaRPr/>
          </a:p>
        </p:txBody>
      </p:sp>
      <p:sp>
        <p:nvSpPr>
          <p:cNvPr id="427" name="Google Shape;427;g25bed654662_0_248"/>
          <p:cNvSpPr txBox="1"/>
          <p:nvPr>
            <p:ph idx="2" type="body"/>
          </p:nvPr>
        </p:nvSpPr>
        <p:spPr>
          <a:xfrm>
            <a:off x="457200" y="2174875"/>
            <a:ext cx="4040100" cy="3951300"/>
          </a:xfrm>
          <a:prstGeom prst="rect">
            <a:avLst/>
          </a:prstGeom>
        </p:spPr>
        <p:txBody>
          <a:bodyPr anchorCtr="0" anchor="t" bIns="45700" lIns="91425" spcFirstLastPara="1" rIns="91425" wrap="square" tIns="45700">
            <a:normAutofit fontScale="85000" lnSpcReduction="20000"/>
          </a:bodyPr>
          <a:lstStyle/>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lnSpc>
                <a:spcPct val="115000"/>
              </a:lnSpc>
              <a:spcBef>
                <a:spcPts val="0"/>
              </a:spcBef>
              <a:spcAft>
                <a:spcPts val="0"/>
              </a:spcAft>
              <a:buNone/>
            </a:pPr>
            <a:r>
              <a:t/>
            </a:r>
            <a:endParaRPr sz="1200" u="sng">
              <a:solidFill>
                <a:schemeClr val="hlink"/>
              </a:solidFill>
              <a:latin typeface="Arial"/>
              <a:ea typeface="Arial"/>
              <a:cs typeface="Arial"/>
              <a:sym typeface="Arial"/>
            </a:endParaRPr>
          </a:p>
          <a:p>
            <a:pPr indent="0" lvl="0" marL="0" rtl="0" algn="l">
              <a:lnSpc>
                <a:spcPct val="115000"/>
              </a:lnSpc>
              <a:spcBef>
                <a:spcPts val="0"/>
              </a:spcBef>
              <a:spcAft>
                <a:spcPts val="0"/>
              </a:spcAft>
              <a:buNone/>
            </a:pPr>
            <a:r>
              <a:t/>
            </a:r>
            <a:endParaRPr sz="1100">
              <a:solidFill>
                <a:srgbClr val="0E101A"/>
              </a:solidFill>
              <a:latin typeface="Arial"/>
              <a:ea typeface="Arial"/>
              <a:cs typeface="Arial"/>
              <a:sym typeface="Arial"/>
            </a:endParaRPr>
          </a:p>
          <a:p>
            <a:pPr indent="0" lvl="0" marL="0" rtl="0" algn="l">
              <a:lnSpc>
                <a:spcPct val="115000"/>
              </a:lnSpc>
              <a:spcBef>
                <a:spcPts val="0"/>
              </a:spcBef>
              <a:spcAft>
                <a:spcPts val="0"/>
              </a:spcAft>
              <a:buNone/>
            </a:pPr>
            <a:r>
              <a:t/>
            </a:r>
            <a:endParaRPr b="1" sz="1100">
              <a:solidFill>
                <a:srgbClr val="0E101A"/>
              </a:solidFill>
              <a:latin typeface="Arial"/>
              <a:ea typeface="Arial"/>
              <a:cs typeface="Arial"/>
              <a:sym typeface="Arial"/>
            </a:endParaRPr>
          </a:p>
          <a:p>
            <a:pPr indent="0" lvl="0" marL="0" rtl="0" algn="l">
              <a:spcBef>
                <a:spcPts val="480"/>
              </a:spcBef>
              <a:spcAft>
                <a:spcPts val="0"/>
              </a:spcAft>
              <a:buNone/>
            </a:pPr>
            <a:r>
              <a:t/>
            </a:r>
            <a:endParaRPr sz="1100" u="sng">
              <a:solidFill>
                <a:schemeClr val="hlink"/>
              </a:solidFill>
              <a:latin typeface="Arial"/>
              <a:ea typeface="Arial"/>
              <a:cs typeface="Arial"/>
              <a:sym typeface="Arial"/>
            </a:endParaRPr>
          </a:p>
          <a:p>
            <a:pPr indent="0" lvl="0" marL="0" rtl="0" algn="l">
              <a:spcBef>
                <a:spcPts val="480"/>
              </a:spcBef>
              <a:spcAft>
                <a:spcPts val="0"/>
              </a:spcAft>
              <a:buNone/>
            </a:pPr>
            <a:r>
              <a:t/>
            </a:r>
            <a:endParaRPr/>
          </a:p>
        </p:txBody>
      </p:sp>
      <p:sp>
        <p:nvSpPr>
          <p:cNvPr id="428" name="Google Shape;428;g25bed654662_0_248"/>
          <p:cNvSpPr txBox="1"/>
          <p:nvPr>
            <p:ph idx="3" type="body"/>
          </p:nvPr>
        </p:nvSpPr>
        <p:spPr>
          <a:xfrm>
            <a:off x="4645025" y="1535113"/>
            <a:ext cx="4041900" cy="639900"/>
          </a:xfrm>
          <a:prstGeom prst="rect">
            <a:avLst/>
          </a:prstGeom>
        </p:spPr>
        <p:txBody>
          <a:bodyPr anchorCtr="0" anchor="b" bIns="45700" lIns="91425" spcFirstLastPara="1" rIns="91425" wrap="square" tIns="45700">
            <a:normAutofit fontScale="92500" lnSpcReduction="20000"/>
          </a:bodyPr>
          <a:lstStyle/>
          <a:p>
            <a:pPr indent="0" lvl="0" marL="0" rtl="0" algn="l">
              <a:spcBef>
                <a:spcPts val="480"/>
              </a:spcBef>
              <a:spcAft>
                <a:spcPts val="0"/>
              </a:spcAft>
              <a:buNone/>
            </a:pPr>
            <a:r>
              <a:rPr lang="en-GB"/>
              <a:t>Developing writing skills in home languages</a:t>
            </a:r>
            <a:endParaRPr/>
          </a:p>
        </p:txBody>
      </p:sp>
      <p:sp>
        <p:nvSpPr>
          <p:cNvPr id="429" name="Google Shape;429;g25bed654662_0_248"/>
          <p:cNvSpPr txBox="1"/>
          <p:nvPr>
            <p:ph idx="4" type="body"/>
          </p:nvPr>
        </p:nvSpPr>
        <p:spPr>
          <a:xfrm>
            <a:off x="4645025" y="2174875"/>
            <a:ext cx="4041900" cy="3951300"/>
          </a:xfrm>
          <a:prstGeom prst="rect">
            <a:avLst/>
          </a:prstGeom>
        </p:spPr>
        <p:txBody>
          <a:bodyPr anchorCtr="0" anchor="t" bIns="45700" lIns="91425" spcFirstLastPara="1" rIns="91425" wrap="square" tIns="45700">
            <a:normAutofit fontScale="92500" lnSpcReduction="20000"/>
          </a:bodyPr>
          <a:lstStyle/>
          <a:p>
            <a:pPr indent="0" lvl="0" marL="0" rtl="0" algn="l">
              <a:spcBef>
                <a:spcPts val="480"/>
              </a:spcBef>
              <a:spcAft>
                <a:spcPts val="0"/>
              </a:spcAft>
              <a:buNone/>
            </a:pPr>
            <a:r>
              <a:rPr lang="en-GB"/>
              <a:t>Sample activities:</a:t>
            </a:r>
            <a:endParaRPr/>
          </a:p>
          <a:p>
            <a:pPr indent="-369570" lvl="0" marL="457200" rtl="0" algn="l">
              <a:spcBef>
                <a:spcPts val="480"/>
              </a:spcBef>
              <a:spcAft>
                <a:spcPts val="0"/>
              </a:spcAft>
              <a:buSzPct val="100000"/>
              <a:buChar char="•"/>
            </a:pPr>
            <a:r>
              <a:rPr lang="en-GB"/>
              <a:t>Corresponding with relatives in home languages, e.g. writing postcards, letters, text messages, etc. </a:t>
            </a:r>
            <a:endParaRPr/>
          </a:p>
          <a:p>
            <a:pPr indent="-369570" lvl="0" marL="457200" rtl="0" algn="l">
              <a:spcBef>
                <a:spcPts val="0"/>
              </a:spcBef>
              <a:spcAft>
                <a:spcPts val="0"/>
              </a:spcAft>
              <a:buSzPct val="100000"/>
              <a:buChar char="•"/>
            </a:pPr>
            <a:r>
              <a:rPr lang="en-GB"/>
              <a:t>Keeping a diary</a:t>
            </a:r>
            <a:endParaRPr/>
          </a:p>
          <a:p>
            <a:pPr indent="-369570" lvl="0" marL="457200" rtl="0" algn="l">
              <a:spcBef>
                <a:spcPts val="0"/>
              </a:spcBef>
              <a:spcAft>
                <a:spcPts val="0"/>
              </a:spcAft>
              <a:buSzPct val="100000"/>
              <a:buChar char="•"/>
            </a:pPr>
            <a:r>
              <a:rPr lang="en-GB"/>
              <a:t>Writing social media posts, comments, etc. </a:t>
            </a:r>
            <a:endParaRPr/>
          </a:p>
          <a:p>
            <a:pPr indent="0" lvl="0" marL="457200" rtl="0" algn="l">
              <a:spcBef>
                <a:spcPts val="480"/>
              </a:spcBef>
              <a:spcAft>
                <a:spcPts val="0"/>
              </a:spcAft>
              <a:buNone/>
            </a:pPr>
            <a:r>
              <a:t/>
            </a:r>
            <a:endParaRPr/>
          </a:p>
          <a:p>
            <a:pPr indent="0" lvl="0" marL="0" rtl="0" algn="l">
              <a:spcBef>
                <a:spcPts val="480"/>
              </a:spcBef>
              <a:spcAft>
                <a:spcPts val="0"/>
              </a:spcAft>
              <a:buClr>
                <a:schemeClr val="dk1"/>
              </a:buClr>
              <a:buSzPct val="45833"/>
              <a:buFont typeface="Arial"/>
              <a:buNone/>
            </a:pPr>
            <a:r>
              <a:rPr lang="en-GB"/>
              <a:t>See sample videos:</a:t>
            </a:r>
            <a:endParaRPr/>
          </a:p>
          <a:p>
            <a:pPr indent="0" lvl="0" marL="0" rtl="0" algn="l">
              <a:spcBef>
                <a:spcPts val="480"/>
              </a:spcBef>
              <a:spcAft>
                <a:spcPts val="0"/>
              </a:spcAft>
              <a:buClr>
                <a:schemeClr val="dk1"/>
              </a:buClr>
              <a:buSzPct val="100000"/>
              <a:buFont typeface="Arial"/>
              <a:buNone/>
            </a:pPr>
            <a:r>
              <a:rPr b="1" lang="en-GB" sz="1100">
                <a:solidFill>
                  <a:srgbClr val="0E101A"/>
                </a:solidFill>
                <a:latin typeface="Arial"/>
                <a:ea typeface="Arial"/>
                <a:cs typeface="Arial"/>
                <a:sym typeface="Arial"/>
                <a:extLst>
                  <a:ext uri="http://customooxmlschemas.google.com/">
                    <go:slidesCustomData xmlns:go="http://customooxmlschemas.google.com/" textRoundtripDataId="16"/>
                  </a:ext>
                </a:extLst>
              </a:rPr>
              <a:t>Wrtig</a:t>
            </a:r>
            <a:r>
              <a:rPr b="1" lang="en-GB" sz="1100">
                <a:solidFill>
                  <a:srgbClr val="0E101A"/>
                </a:solidFill>
                <a:latin typeface="Arial"/>
                <a:ea typeface="Arial"/>
                <a:cs typeface="Arial"/>
                <a:sym typeface="Arial"/>
              </a:rPr>
              <a:t>n a postcard with mum (in Japanese) </a:t>
            </a:r>
            <a:r>
              <a:rPr lang="en-GB"/>
              <a:t> </a:t>
            </a:r>
            <a:r>
              <a:rPr lang="en-GB" sz="1100" u="sng">
                <a:solidFill>
                  <a:schemeClr val="hlink"/>
                </a:solidFill>
                <a:latin typeface="Arial"/>
                <a:ea typeface="Arial"/>
                <a:cs typeface="Arial"/>
                <a:sym typeface="Arial"/>
                <a:hlinkClick r:id="rId3"/>
              </a:rPr>
              <a:t>https://youtu.be/iGt7TN2NKfw</a:t>
            </a:r>
            <a:endParaRPr sz="1100" u="sng">
              <a:solidFill>
                <a:schemeClr val="hlink"/>
              </a:solidFill>
              <a:latin typeface="Arial"/>
              <a:ea typeface="Arial"/>
              <a:cs typeface="Arial"/>
              <a:sym typeface="Arial"/>
            </a:endParaRPr>
          </a:p>
          <a:p>
            <a:pPr indent="0" lvl="0" marL="0" rtl="0" algn="l">
              <a:lnSpc>
                <a:spcPct val="115000"/>
              </a:lnSpc>
              <a:spcBef>
                <a:spcPts val="0"/>
              </a:spcBef>
              <a:spcAft>
                <a:spcPts val="0"/>
              </a:spcAft>
              <a:buClr>
                <a:schemeClr val="dk1"/>
              </a:buClr>
              <a:buSzPct val="100000"/>
              <a:buFont typeface="Arial"/>
              <a:buNone/>
            </a:pPr>
            <a:r>
              <a:rPr b="1" lang="en-GB" sz="1100">
                <a:solidFill>
                  <a:srgbClr val="0E101A"/>
                </a:solidFill>
                <a:latin typeface="Arial"/>
                <a:ea typeface="Arial"/>
                <a:cs typeface="Arial"/>
                <a:sym typeface="Arial"/>
              </a:rPr>
              <a:t>Writing a postcard with dad (in Polish)    </a:t>
            </a:r>
            <a:r>
              <a:rPr b="1" lang="en-GB" sz="1200">
                <a:latin typeface="Arial"/>
                <a:ea typeface="Arial"/>
                <a:cs typeface="Arial"/>
                <a:sym typeface="Arial"/>
              </a:rPr>
              <a:t> </a:t>
            </a:r>
            <a:r>
              <a:rPr lang="en-GB" sz="1200" u="sng">
                <a:solidFill>
                  <a:schemeClr val="hlink"/>
                </a:solidFill>
                <a:latin typeface="Arial"/>
                <a:ea typeface="Arial"/>
                <a:cs typeface="Arial"/>
                <a:sym typeface="Arial"/>
                <a:hlinkClick r:id="rId4"/>
              </a:rPr>
              <a:t>https://youtu.be/iaH6APGEkhg</a:t>
            </a:r>
            <a:endParaRPr/>
          </a:p>
        </p:txBody>
      </p:sp>
      <p:pic>
        <p:nvPicPr>
          <p:cNvPr id="430" name="Google Shape;430;g25bed654662_0_248"/>
          <p:cNvPicPr preferRelativeResize="0"/>
          <p:nvPr/>
        </p:nvPicPr>
        <p:blipFill>
          <a:blip r:embed="rId5">
            <a:alphaModFix/>
          </a:blip>
          <a:stretch>
            <a:fillRect/>
          </a:stretch>
        </p:blipFill>
        <p:spPr>
          <a:xfrm>
            <a:off x="606197" y="2233150"/>
            <a:ext cx="3965803" cy="39513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27"/>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Multilingual Schools</a:t>
            </a:r>
            <a:endParaRPr>
              <a:latin typeface="Verdana"/>
              <a:ea typeface="Verdana"/>
              <a:cs typeface="Verdana"/>
              <a:sym typeface="Verdana"/>
            </a:endParaRPr>
          </a:p>
        </p:txBody>
      </p:sp>
      <p:sp>
        <p:nvSpPr>
          <p:cNvPr id="436" name="Google Shape;436;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a:p>
        </p:txBody>
      </p:sp>
      <p:sp>
        <p:nvSpPr>
          <p:cNvPr id="437" name="Google Shape;437;p27"/>
          <p:cNvSpPr txBox="1"/>
          <p:nvPr/>
        </p:nvSpPr>
        <p:spPr>
          <a:xfrm>
            <a:off x="457200" y="1617017"/>
            <a:ext cx="8229600" cy="452596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2800"/>
              <a:buFont typeface="Arial"/>
              <a:buNone/>
            </a:pPr>
            <a:r>
              <a:rPr b="0" i="0" lang="en-GB" sz="2800" u="none" cap="none" strike="noStrike">
                <a:solidFill>
                  <a:schemeClr val="dk1"/>
                </a:solidFill>
                <a:latin typeface="Verdana"/>
                <a:ea typeface="Verdana"/>
                <a:cs typeface="Verdana"/>
                <a:sym typeface="Verdana"/>
              </a:rPr>
              <a:t>Did you </a:t>
            </a:r>
            <a:r>
              <a:rPr lang="en-GB" sz="2800">
                <a:solidFill>
                  <a:schemeClr val="dk1"/>
                </a:solidFill>
                <a:latin typeface="Verdana"/>
                <a:ea typeface="Verdana"/>
                <a:cs typeface="Verdana"/>
                <a:sym typeface="Verdana"/>
              </a:rPr>
              <a:t>learn</a:t>
            </a:r>
            <a:r>
              <a:rPr b="0" i="0" lang="en-GB" sz="2800" u="none" cap="none" strike="noStrike">
                <a:solidFill>
                  <a:schemeClr val="dk1"/>
                </a:solidFill>
                <a:latin typeface="Verdana"/>
                <a:ea typeface="Verdana"/>
                <a:cs typeface="Verdana"/>
                <a:sym typeface="Verdana"/>
              </a:rPr>
              <a:t> something new? Please add them to the linguistic map of </a:t>
            </a:r>
            <a:r>
              <a:rPr lang="en-GB" sz="2800">
                <a:solidFill>
                  <a:schemeClr val="dk1"/>
                </a:solidFill>
                <a:latin typeface="Verdana"/>
                <a:ea typeface="Verdana"/>
                <a:cs typeface="Verdana"/>
                <a:sym typeface="Verdana"/>
              </a:rPr>
              <a:t>your/your children’s</a:t>
            </a:r>
            <a:r>
              <a:rPr b="0" i="0" lang="en-GB" sz="2800" u="none" cap="none" strike="noStrike">
                <a:solidFill>
                  <a:schemeClr val="dk1"/>
                </a:solidFill>
                <a:latin typeface="Verdana"/>
                <a:ea typeface="Verdana"/>
                <a:cs typeface="Verdana"/>
                <a:sym typeface="Verdana"/>
              </a:rPr>
              <a:t> school.</a:t>
            </a:r>
            <a:endParaRPr b="0" i="0" sz="3200" u="none" cap="none" strike="noStrike">
              <a:solidFill>
                <a:schemeClr val="dk1"/>
              </a:solidFill>
              <a:latin typeface="Verdana"/>
              <a:ea typeface="Verdana"/>
              <a:cs typeface="Verdana"/>
              <a:sym typeface="Verdan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28"/>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Family-School Partnership</a:t>
            </a:r>
            <a:endParaRPr>
              <a:latin typeface="Verdana"/>
              <a:ea typeface="Verdana"/>
              <a:cs typeface="Verdana"/>
              <a:sym typeface="Verdana"/>
            </a:endParaRPr>
          </a:p>
        </p:txBody>
      </p:sp>
      <p:pic>
        <p:nvPicPr>
          <p:cNvPr id="443" name="Google Shape;443;p28"/>
          <p:cNvPicPr preferRelativeResize="0"/>
          <p:nvPr/>
        </p:nvPicPr>
        <p:blipFill rotWithShape="1">
          <a:blip r:embed="rId3">
            <a:alphaModFix/>
          </a:blip>
          <a:srcRect b="0" l="4325" r="2748" t="0"/>
          <a:stretch/>
        </p:blipFill>
        <p:spPr>
          <a:xfrm>
            <a:off x="323528" y="1556792"/>
            <a:ext cx="8496944" cy="416718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29"/>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Family-School Partnership</a:t>
            </a:r>
            <a:endParaRPr>
              <a:latin typeface="Verdana"/>
              <a:ea typeface="Verdana"/>
              <a:cs typeface="Verdana"/>
              <a:sym typeface="Verdana"/>
            </a:endParaRPr>
          </a:p>
        </p:txBody>
      </p:sp>
      <p:sp>
        <p:nvSpPr>
          <p:cNvPr id="449" name="Google Shape;449;p29"/>
          <p:cNvSpPr/>
          <p:nvPr/>
        </p:nvSpPr>
        <p:spPr>
          <a:xfrm>
            <a:off x="683568" y="1575723"/>
            <a:ext cx="7653536" cy="114300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0" name="Google Shape;450;p29"/>
          <p:cNvSpPr txBox="1"/>
          <p:nvPr/>
        </p:nvSpPr>
        <p:spPr>
          <a:xfrm>
            <a:off x="683568" y="2644711"/>
            <a:ext cx="3168352" cy="31393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Verdana"/>
                <a:ea typeface="Verdana"/>
                <a:cs typeface="Verdana"/>
                <a:sym typeface="Verdana"/>
              </a:rPr>
              <a:t>Parents as support for the school system: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Verdana"/>
                <a:ea typeface="Verdana"/>
                <a:cs typeface="Verdana"/>
                <a:sym typeface="Verdana"/>
              </a:rPr>
              <a:t>Monodirectional communication school -&gt; family</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Verdana"/>
                <a:ea typeface="Verdana"/>
                <a:cs typeface="Verdana"/>
                <a:sym typeface="Verdana"/>
              </a:rPr>
              <a:t>Parents support home learning activities (homework etc.);</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Verdana"/>
                <a:ea typeface="Verdana"/>
                <a:cs typeface="Verdana"/>
                <a:sym typeface="Verdana"/>
              </a:rPr>
              <a:t>School provides information for parents.</a:t>
            </a:r>
            <a:endParaRPr b="0" i="0" sz="1800" u="none" cap="none" strike="noStrike">
              <a:solidFill>
                <a:schemeClr val="dk1"/>
              </a:solidFill>
              <a:latin typeface="Verdana"/>
              <a:ea typeface="Verdana"/>
              <a:cs typeface="Verdana"/>
              <a:sym typeface="Verdana"/>
            </a:endParaRPr>
          </a:p>
        </p:txBody>
      </p:sp>
      <p:sp>
        <p:nvSpPr>
          <p:cNvPr id="451" name="Google Shape;451;p29"/>
          <p:cNvSpPr txBox="1"/>
          <p:nvPr/>
        </p:nvSpPr>
        <p:spPr>
          <a:xfrm>
            <a:off x="5148064" y="2644711"/>
            <a:ext cx="33123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Verdana"/>
                <a:ea typeface="Verdana"/>
                <a:cs typeface="Verdana"/>
                <a:sym typeface="Verdana"/>
              </a:rPr>
              <a:t>Mutual support: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Verdana"/>
                <a:ea typeface="Verdana"/>
                <a:cs typeface="Verdana"/>
                <a:sym typeface="Verdana"/>
              </a:rPr>
              <a:t>Bidirectional communication;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Verdana"/>
                <a:ea typeface="Verdana"/>
                <a:cs typeface="Verdana"/>
                <a:sym typeface="Verdana"/>
              </a:rPr>
              <a:t>Parents support learning and the school supports the parents, e.g. in the preservation of the home language;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Char char="•"/>
            </a:pPr>
            <a:r>
              <a:rPr b="0" i="0" lang="en-GB" sz="1800" u="none" cap="none" strike="noStrike">
                <a:solidFill>
                  <a:schemeClr val="dk1"/>
                </a:solidFill>
                <a:latin typeface="Verdana"/>
                <a:ea typeface="Verdana"/>
                <a:cs typeface="Verdana"/>
                <a:sym typeface="Verdana"/>
              </a:rPr>
              <a:t>Collaborative </a:t>
            </a:r>
            <a:r>
              <a:rPr b="0" i="0" lang="en-GB"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17"/>
                  </a:ext>
                </a:extLst>
              </a:rPr>
              <a:t>decision</a:t>
            </a:r>
            <a:r>
              <a:rPr lang="en-GB" sz="1800">
                <a:solidFill>
                  <a:schemeClr val="dk1"/>
                </a:solidFill>
                <a:latin typeface="Verdana"/>
                <a:ea typeface="Verdana"/>
                <a:cs typeface="Verdana"/>
                <a:sym typeface="Verdana"/>
                <a:extLst>
                  <a:ext uri="http://customooxmlschemas.google.com/">
                    <go:slidesCustomData xmlns:go="http://customooxmlschemas.google.com/" textRoundtripDataId="18"/>
                  </a:ext>
                </a:extLst>
              </a:rPr>
              <a:t>-</a:t>
            </a:r>
            <a:r>
              <a:rPr b="0" i="0" lang="en-GB"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19"/>
                  </a:ext>
                </a:extLst>
              </a:rPr>
              <a:t>making</a:t>
            </a:r>
            <a:r>
              <a:rPr b="0" i="0" lang="en-GB" sz="1800" u="none" cap="none" strike="noStrike">
                <a:solidFill>
                  <a:schemeClr val="dk1"/>
                </a:solidFill>
                <a:latin typeface="Verdana"/>
                <a:ea typeface="Verdana"/>
                <a:cs typeface="Verdana"/>
                <a:sym typeface="Verdana"/>
              </a:rPr>
              <a:t>.</a:t>
            </a:r>
            <a:endParaRPr b="0" i="0" sz="1800" u="none" cap="none" strike="noStrike">
              <a:solidFill>
                <a:schemeClr val="dk1"/>
              </a:solidFill>
              <a:latin typeface="Verdana"/>
              <a:ea typeface="Verdana"/>
              <a:cs typeface="Verdana"/>
              <a:sym typeface="Verdana"/>
            </a:endParaRPr>
          </a:p>
        </p:txBody>
      </p:sp>
      <p:sp>
        <p:nvSpPr>
          <p:cNvPr id="452" name="Google Shape;452;p29"/>
          <p:cNvSpPr txBox="1"/>
          <p:nvPr/>
        </p:nvSpPr>
        <p:spPr>
          <a:xfrm>
            <a:off x="4768879" y="5784032"/>
            <a:ext cx="340506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GB" sz="1800" u="none" cap="none" strike="noStrike">
                <a:solidFill>
                  <a:schemeClr val="dk1"/>
                </a:solidFill>
                <a:latin typeface="Calibri"/>
                <a:ea typeface="Calibri"/>
                <a:cs typeface="Calibri"/>
                <a:sym typeface="Calibri"/>
              </a:rPr>
              <a:t>(Coady 2019; Epstein et al. 2001)</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30"/>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Making Plans</a:t>
            </a:r>
            <a:endParaRPr>
              <a:latin typeface="Verdana"/>
              <a:ea typeface="Verdana"/>
              <a:cs typeface="Verdana"/>
              <a:sym typeface="Verdana"/>
            </a:endParaRPr>
          </a:p>
        </p:txBody>
      </p:sp>
      <p:sp>
        <p:nvSpPr>
          <p:cNvPr id="458" name="Google Shape;458;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a:p>
        </p:txBody>
      </p:sp>
      <p:sp>
        <p:nvSpPr>
          <p:cNvPr id="459" name="Google Shape;459;p30"/>
          <p:cNvSpPr txBox="1"/>
          <p:nvPr/>
        </p:nvSpPr>
        <p:spPr>
          <a:xfrm>
            <a:off x="457200" y="1617017"/>
            <a:ext cx="8229600" cy="452596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2200"/>
              <a:buFont typeface="Arial"/>
              <a:buNone/>
            </a:pPr>
            <a:r>
              <a:rPr b="0" i="0" lang="en-GB" sz="2200" u="none" cap="none" strike="noStrike">
                <a:solidFill>
                  <a:schemeClr val="dk1"/>
                </a:solidFill>
                <a:latin typeface="Verdana"/>
                <a:ea typeface="Verdana"/>
                <a:cs typeface="Verdana"/>
                <a:sym typeface="Verdana"/>
              </a:rPr>
              <a:t>Building partnerships between schools and families from a migrant background not only addresses multilingualism but all aspects of education and the children’s development.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40"/>
              </a:spcBef>
              <a:spcAft>
                <a:spcPts val="0"/>
              </a:spcAft>
              <a:buClr>
                <a:schemeClr val="dk1"/>
              </a:buClr>
              <a:buSzPts val="2200"/>
              <a:buFont typeface="Arial"/>
              <a:buNone/>
            </a:pPr>
            <a:r>
              <a:t/>
            </a:r>
            <a:endParaRPr b="0" i="0" sz="2200" u="none" cap="none" strike="noStrike">
              <a:solidFill>
                <a:schemeClr val="dk1"/>
              </a:solidFill>
              <a:latin typeface="Verdana"/>
              <a:ea typeface="Verdana"/>
              <a:cs typeface="Verdana"/>
              <a:sym typeface="Verdana"/>
            </a:endParaRPr>
          </a:p>
          <a:p>
            <a:pPr indent="0" lvl="0" marL="0" marR="0" rtl="0" algn="l">
              <a:lnSpc>
                <a:spcPct val="100000"/>
              </a:lnSpc>
              <a:spcBef>
                <a:spcPts val="440"/>
              </a:spcBef>
              <a:spcAft>
                <a:spcPts val="0"/>
              </a:spcAft>
              <a:buClr>
                <a:schemeClr val="dk1"/>
              </a:buClr>
              <a:buSzPts val="2200"/>
              <a:buFont typeface="Arial"/>
              <a:buNone/>
            </a:pPr>
            <a:r>
              <a:rPr b="1" i="0" lang="en-GB" sz="2200" u="none" cap="none" strike="noStrike">
                <a:solidFill>
                  <a:schemeClr val="dk1"/>
                </a:solidFill>
                <a:latin typeface="Verdana"/>
                <a:ea typeface="Verdana"/>
                <a:cs typeface="Verdana"/>
                <a:sym typeface="Verdana"/>
              </a:rPr>
              <a:t>Can you think of a small project that can contribute to building family-school partnerships?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60"/>
              </a:spcBef>
              <a:spcAft>
                <a:spcPts val="0"/>
              </a:spcAft>
              <a:buClr>
                <a:schemeClr val="dk1"/>
              </a:buClr>
              <a:buSzPts val="1800"/>
              <a:buFont typeface="Arial"/>
              <a:buNone/>
            </a:pPr>
            <a:r>
              <a:t/>
            </a:r>
            <a:endParaRPr sz="2200">
              <a:solidFill>
                <a:schemeClr val="dk1"/>
              </a:solidFill>
              <a:latin typeface="Verdana"/>
              <a:ea typeface="Verdana"/>
              <a:cs typeface="Verdana"/>
              <a:sym typeface="Verdana"/>
            </a:endParaRPr>
          </a:p>
          <a:p>
            <a:pPr indent="0" lvl="0" marL="0" marR="0" rtl="0" algn="l">
              <a:lnSpc>
                <a:spcPct val="100000"/>
              </a:lnSpc>
              <a:spcBef>
                <a:spcPts val="360"/>
              </a:spcBef>
              <a:spcAft>
                <a:spcPts val="0"/>
              </a:spcAft>
              <a:buClr>
                <a:schemeClr val="dk1"/>
              </a:buClr>
              <a:buSzPts val="1800"/>
              <a:buFont typeface="Arial"/>
              <a:buNone/>
            </a:pPr>
            <a:r>
              <a:rPr b="0" i="0" lang="en-GB" sz="1800" u="none" cap="none" strike="noStrike">
                <a:solidFill>
                  <a:schemeClr val="dk1"/>
                </a:solidFill>
                <a:latin typeface="Verdana"/>
                <a:ea typeface="Verdana"/>
                <a:cs typeface="Verdana"/>
                <a:sym typeface="Verdana"/>
              </a:rPr>
              <a:t>This could focus on multilingualism, family-school communication, the integration of resources </a:t>
            </a:r>
            <a:r>
              <a:rPr lang="en-GB" sz="1800">
                <a:solidFill>
                  <a:schemeClr val="dk1"/>
                </a:solidFill>
                <a:latin typeface="Verdana"/>
                <a:ea typeface="Verdana"/>
                <a:cs typeface="Verdana"/>
                <a:sym typeface="Verdana"/>
              </a:rPr>
              <a:t>in</a:t>
            </a:r>
            <a:r>
              <a:rPr b="0" i="0" lang="en-GB" sz="18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20"/>
                  </a:ext>
                </a:extLst>
              </a:rPr>
              <a:t> </a:t>
            </a:r>
            <a:r>
              <a:rPr b="0" i="0" lang="en-GB" sz="1800" u="none" cap="none" strike="noStrike">
                <a:solidFill>
                  <a:schemeClr val="dk1"/>
                </a:solidFill>
                <a:latin typeface="Verdana"/>
                <a:ea typeface="Verdana"/>
                <a:cs typeface="Verdana"/>
                <a:sym typeface="Verdana"/>
              </a:rPr>
              <a:t>the community, etc. Please describe the project, its benefits for both sides and the steps that would be necessary to implement your idea at a school.</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5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1800"/>
              <a:buNone/>
            </a:pPr>
            <a:r>
              <a:rPr lang="en-GB"/>
              <a:t>References</a:t>
            </a:r>
            <a:endParaRPr/>
          </a:p>
        </p:txBody>
      </p:sp>
      <p:sp>
        <p:nvSpPr>
          <p:cNvPr id="465" name="Google Shape;465;p5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fontScale="40000"/>
          </a:bodyPr>
          <a:lstStyle/>
          <a:p>
            <a:pPr indent="-301752" lvl="0" marL="457200" rtl="0" algn="just">
              <a:lnSpc>
                <a:spcPct val="100000"/>
              </a:lnSpc>
              <a:spcBef>
                <a:spcPts val="0"/>
              </a:spcBef>
              <a:spcAft>
                <a:spcPts val="0"/>
              </a:spcAft>
              <a:buSzPct val="90000"/>
              <a:buChar char="•"/>
            </a:pPr>
            <a:r>
              <a:rPr lang="en-GB">
                <a:solidFill>
                  <a:srgbClr val="333333"/>
                </a:solidFill>
                <a:latin typeface="Arial"/>
                <a:ea typeface="Arial"/>
                <a:cs typeface="Arial"/>
                <a:sym typeface="Arial"/>
              </a:rPr>
              <a:t>Coady, M. (2019). </a:t>
            </a:r>
            <a:r>
              <a:rPr i="1" lang="en-GB">
                <a:solidFill>
                  <a:srgbClr val="333333"/>
                </a:solidFill>
                <a:latin typeface="Arial"/>
                <a:ea typeface="Arial"/>
                <a:cs typeface="Arial"/>
                <a:sym typeface="Arial"/>
              </a:rPr>
              <a:t>Connecting school and the multilingual home. Theory and practice for rural educators</a:t>
            </a:r>
            <a:r>
              <a:rPr lang="en-GB">
                <a:solidFill>
                  <a:srgbClr val="333333"/>
                </a:solidFill>
                <a:latin typeface="Arial"/>
                <a:ea typeface="Arial"/>
                <a:cs typeface="Arial"/>
                <a:sym typeface="Arial"/>
              </a:rPr>
              <a:t>. Bristol et al.: Multilingual Matters.</a:t>
            </a:r>
            <a:endParaRPr>
              <a:solidFill>
                <a:srgbClr val="333333"/>
              </a:solidFill>
              <a:latin typeface="Arial"/>
              <a:ea typeface="Arial"/>
              <a:cs typeface="Arial"/>
              <a:sym typeface="Arial"/>
            </a:endParaRPr>
          </a:p>
          <a:p>
            <a:pPr indent="-301752" lvl="0" marL="457200" rtl="0" algn="just">
              <a:lnSpc>
                <a:spcPct val="100000"/>
              </a:lnSpc>
              <a:spcBef>
                <a:spcPts val="0"/>
              </a:spcBef>
              <a:spcAft>
                <a:spcPts val="0"/>
              </a:spcAft>
              <a:buSzPct val="90000"/>
              <a:buChar char="•"/>
            </a:pPr>
            <a:r>
              <a:rPr lang="en-GB">
                <a:solidFill>
                  <a:srgbClr val="333333"/>
                </a:solidFill>
                <a:latin typeface="Arial"/>
                <a:ea typeface="Arial"/>
                <a:cs typeface="Arial"/>
                <a:sym typeface="Arial"/>
              </a:rPr>
              <a:t>Epstein, J. / Sanders, M. / Sheldon, S. / Simon, B. / Salinas, K. / Jansorn, N. / VanVoorhis, F. / Martin, C. / Thomas, B. / Greenfield, M. /Hutchins, D. / Williams, K. (2001). S</a:t>
            </a:r>
            <a:r>
              <a:rPr i="1" lang="en-GB">
                <a:solidFill>
                  <a:srgbClr val="333333"/>
                </a:solidFill>
                <a:latin typeface="Arial"/>
                <a:ea typeface="Arial"/>
                <a:cs typeface="Arial"/>
                <a:sym typeface="Arial"/>
              </a:rPr>
              <a:t>chool family and community partnership. Your handbook for action (3rd edition)</a:t>
            </a:r>
            <a:r>
              <a:rPr lang="en-GB">
                <a:solidFill>
                  <a:srgbClr val="333333"/>
                </a:solidFill>
                <a:latin typeface="Arial"/>
                <a:ea typeface="Arial"/>
                <a:cs typeface="Arial"/>
                <a:sym typeface="Arial"/>
              </a:rPr>
              <a:t>. New York: Corwin. </a:t>
            </a:r>
            <a:endParaRPr>
              <a:solidFill>
                <a:srgbClr val="333333"/>
              </a:solidFill>
              <a:latin typeface="Arial"/>
              <a:ea typeface="Arial"/>
              <a:cs typeface="Arial"/>
              <a:sym typeface="Arial"/>
            </a:endParaRPr>
          </a:p>
          <a:p>
            <a:pPr indent="-301752" lvl="0" marL="457200" rtl="0" algn="just">
              <a:lnSpc>
                <a:spcPct val="100000"/>
              </a:lnSpc>
              <a:spcBef>
                <a:spcPts val="0"/>
              </a:spcBef>
              <a:spcAft>
                <a:spcPts val="0"/>
              </a:spcAft>
              <a:buSzPct val="90000"/>
              <a:buChar char="•"/>
            </a:pPr>
            <a:r>
              <a:rPr lang="en-GB">
                <a:solidFill>
                  <a:srgbClr val="333333"/>
                </a:solidFill>
                <a:latin typeface="Arial"/>
                <a:ea typeface="Arial"/>
                <a:cs typeface="Arial"/>
                <a:sym typeface="Arial"/>
              </a:rPr>
              <a:t>Herdina, P. / Jessner, U. (2002). </a:t>
            </a:r>
            <a:r>
              <a:rPr i="1" lang="en-GB">
                <a:solidFill>
                  <a:srgbClr val="333333"/>
                </a:solidFill>
                <a:latin typeface="Arial"/>
                <a:ea typeface="Arial"/>
                <a:cs typeface="Arial"/>
                <a:sym typeface="Arial"/>
              </a:rPr>
              <a:t>A dynamic model of multilingualism: Perspectives of change in psycholinguistics</a:t>
            </a:r>
            <a:r>
              <a:rPr lang="en-GB">
                <a:solidFill>
                  <a:srgbClr val="333333"/>
                </a:solidFill>
                <a:latin typeface="Arial"/>
                <a:ea typeface="Arial"/>
                <a:cs typeface="Arial"/>
                <a:sym typeface="Arial"/>
              </a:rPr>
              <a:t>. Clevedon: Multilingual Matters.</a:t>
            </a:r>
            <a:endParaRPr>
              <a:solidFill>
                <a:srgbClr val="333333"/>
              </a:solidFill>
              <a:latin typeface="Arial"/>
              <a:ea typeface="Arial"/>
              <a:cs typeface="Arial"/>
              <a:sym typeface="Arial"/>
            </a:endParaRPr>
          </a:p>
          <a:p>
            <a:pPr indent="-301752" lvl="0" marL="457200" rtl="0" algn="just">
              <a:lnSpc>
                <a:spcPct val="100000"/>
              </a:lnSpc>
              <a:spcBef>
                <a:spcPts val="0"/>
              </a:spcBef>
              <a:spcAft>
                <a:spcPts val="0"/>
              </a:spcAft>
              <a:buSzPct val="90000"/>
              <a:buChar char="•"/>
            </a:pPr>
            <a:r>
              <a:rPr lang="en-GB">
                <a:solidFill>
                  <a:srgbClr val="333333"/>
                </a:solidFill>
                <a:latin typeface="Arial"/>
                <a:ea typeface="Arial"/>
                <a:cs typeface="Arial"/>
                <a:sym typeface="Arial"/>
              </a:rPr>
              <a:t>Grosjean, F. (1989). Neurolinguists, beware! The bilingual is not two monolinguals in one person. </a:t>
            </a:r>
            <a:r>
              <a:rPr i="1" lang="en-GB">
                <a:solidFill>
                  <a:srgbClr val="333333"/>
                </a:solidFill>
                <a:latin typeface="Arial"/>
                <a:ea typeface="Arial"/>
                <a:cs typeface="Arial"/>
                <a:sym typeface="Arial"/>
              </a:rPr>
              <a:t>Brain and Language</a:t>
            </a:r>
            <a:r>
              <a:rPr lang="en-GB">
                <a:solidFill>
                  <a:srgbClr val="333333"/>
                </a:solidFill>
                <a:latin typeface="Arial"/>
                <a:ea typeface="Arial"/>
                <a:cs typeface="Arial"/>
                <a:sym typeface="Arial"/>
              </a:rPr>
              <a:t>, 26, 3–15.</a:t>
            </a:r>
            <a:endParaRPr>
              <a:solidFill>
                <a:srgbClr val="333333"/>
              </a:solidFill>
              <a:latin typeface="Arial"/>
              <a:ea typeface="Arial"/>
              <a:cs typeface="Arial"/>
              <a:sym typeface="Arial"/>
            </a:endParaRPr>
          </a:p>
          <a:p>
            <a:pPr indent="-301752" lvl="0" marL="457200" rtl="0" algn="just">
              <a:lnSpc>
                <a:spcPct val="100000"/>
              </a:lnSpc>
              <a:spcBef>
                <a:spcPts val="0"/>
              </a:spcBef>
              <a:spcAft>
                <a:spcPts val="0"/>
              </a:spcAft>
              <a:buSzPct val="90000"/>
              <a:buChar char="•"/>
            </a:pPr>
            <a:r>
              <a:rPr lang="en-GB">
                <a:solidFill>
                  <a:srgbClr val="333333"/>
                </a:solidFill>
                <a:latin typeface="Arial"/>
                <a:ea typeface="Arial"/>
                <a:cs typeface="Arial"/>
                <a:sym typeface="Arial"/>
              </a:rPr>
              <a:t>Kopeliovich, S. (2013). Happylingual: A family project for enhancing and balancing multilingual development. M. Schwartz / A. Verschik, A. (eds.). </a:t>
            </a:r>
            <a:r>
              <a:rPr i="1" lang="en-GB">
                <a:solidFill>
                  <a:srgbClr val="333333"/>
                </a:solidFill>
                <a:latin typeface="Arial"/>
                <a:ea typeface="Arial"/>
                <a:cs typeface="Arial"/>
                <a:sym typeface="Arial"/>
              </a:rPr>
              <a:t>Successful family language policy</a:t>
            </a:r>
            <a:r>
              <a:rPr lang="en-GB">
                <a:solidFill>
                  <a:srgbClr val="333333"/>
                </a:solidFill>
                <a:latin typeface="Arial"/>
                <a:ea typeface="Arial"/>
                <a:cs typeface="Arial"/>
                <a:sym typeface="Arial"/>
              </a:rPr>
              <a:t> (pp. 249–276). New York / London: Springer. </a:t>
            </a:r>
            <a:endParaRPr>
              <a:solidFill>
                <a:srgbClr val="333333"/>
              </a:solidFill>
              <a:latin typeface="Arial"/>
              <a:ea typeface="Arial"/>
              <a:cs typeface="Arial"/>
              <a:sym typeface="Arial"/>
            </a:endParaRPr>
          </a:p>
          <a:p>
            <a:pPr indent="-301752" lvl="0" marL="457200" rtl="0" algn="l">
              <a:lnSpc>
                <a:spcPct val="100000"/>
              </a:lnSpc>
              <a:spcBef>
                <a:spcPts val="360"/>
              </a:spcBef>
              <a:spcAft>
                <a:spcPts val="0"/>
              </a:spcAft>
              <a:buClr>
                <a:schemeClr val="dk1"/>
              </a:buClr>
              <a:buSzPct val="90000"/>
              <a:buChar char="•"/>
            </a:pPr>
            <a:r>
              <a:rPr lang="en-GB">
                <a:solidFill>
                  <a:srgbClr val="333333"/>
                </a:solidFill>
                <a:latin typeface="Arial"/>
                <a:ea typeface="Arial"/>
                <a:cs typeface="Arial"/>
                <a:sym typeface="Arial"/>
              </a:rPr>
              <a:t>Little, D., &amp; Kirwan, D. (2018). From plurilingual repertoires to language awareness: Developing primary pupils’ proficiency in the language of schooling. C. Hélot, C. Frijns, S. Sierens, &amp; K. Gorp (Eds.), </a:t>
            </a:r>
            <a:r>
              <a:rPr i="1" lang="en-GB">
                <a:solidFill>
                  <a:srgbClr val="333333"/>
                </a:solidFill>
                <a:latin typeface="Arial"/>
                <a:ea typeface="Arial"/>
                <a:cs typeface="Arial"/>
                <a:sym typeface="Arial"/>
              </a:rPr>
              <a:t>Language awareness in multilingual classrooms in Europe: From theory to practice</a:t>
            </a:r>
            <a:r>
              <a:rPr lang="en-GB">
                <a:solidFill>
                  <a:srgbClr val="333333"/>
                </a:solidFill>
                <a:latin typeface="Arial"/>
                <a:ea typeface="Arial"/>
                <a:cs typeface="Arial"/>
                <a:sym typeface="Arial"/>
              </a:rPr>
              <a:t> (pp. 169–205). Berlin: De Gruyter Mouton. </a:t>
            </a:r>
            <a:endParaRPr>
              <a:solidFill>
                <a:srgbClr val="333333"/>
              </a:solidFill>
              <a:latin typeface="Arial"/>
              <a:ea typeface="Arial"/>
              <a:cs typeface="Arial"/>
              <a:sym typeface="Arial"/>
            </a:endParaRPr>
          </a:p>
          <a:p>
            <a:pPr indent="-301752" lvl="0" marL="457200" rtl="0" algn="l">
              <a:lnSpc>
                <a:spcPct val="100000"/>
              </a:lnSpc>
              <a:spcBef>
                <a:spcPts val="360"/>
              </a:spcBef>
              <a:spcAft>
                <a:spcPts val="0"/>
              </a:spcAft>
              <a:buClr>
                <a:schemeClr val="dk1"/>
              </a:buClr>
              <a:buSzPct val="90000"/>
              <a:buChar char="•"/>
            </a:pPr>
            <a:r>
              <a:rPr lang="en-GB">
                <a:solidFill>
                  <a:srgbClr val="333333"/>
                </a:solidFill>
                <a:latin typeface="Arial"/>
                <a:ea typeface="Arial"/>
                <a:cs typeface="Arial"/>
                <a:sym typeface="Arial"/>
              </a:rPr>
              <a:t>Little, D., &amp; Kirwan, D. (2019). </a:t>
            </a:r>
            <a:r>
              <a:rPr i="1" lang="en-GB">
                <a:solidFill>
                  <a:srgbClr val="333333"/>
                </a:solidFill>
                <a:latin typeface="Arial"/>
                <a:ea typeface="Arial"/>
                <a:cs typeface="Arial"/>
                <a:sym typeface="Arial"/>
              </a:rPr>
              <a:t>Engaging with linguistic diversity: A study of educational inclusion in an Irish primary school</a:t>
            </a:r>
            <a:r>
              <a:rPr lang="en-GB">
                <a:solidFill>
                  <a:srgbClr val="333333"/>
                </a:solidFill>
                <a:latin typeface="Arial"/>
                <a:ea typeface="Arial"/>
                <a:cs typeface="Arial"/>
                <a:sym typeface="Arial"/>
              </a:rPr>
              <a:t>. London: Bloomsbury Academic.</a:t>
            </a:r>
            <a:endParaRPr>
              <a:solidFill>
                <a:srgbClr val="333333"/>
              </a:solidFill>
              <a:latin typeface="Arial"/>
              <a:ea typeface="Arial"/>
              <a:cs typeface="Arial"/>
              <a:sym typeface="Arial"/>
            </a:endParaRPr>
          </a:p>
          <a:p>
            <a:pPr indent="-301752" lvl="0" marL="457200" rtl="0" algn="just">
              <a:lnSpc>
                <a:spcPct val="100000"/>
              </a:lnSpc>
              <a:spcBef>
                <a:spcPts val="0"/>
              </a:spcBef>
              <a:spcAft>
                <a:spcPts val="0"/>
              </a:spcAft>
              <a:buSzPct val="90000"/>
              <a:buChar char="•"/>
            </a:pPr>
            <a:r>
              <a:rPr lang="en-GB">
                <a:solidFill>
                  <a:srgbClr val="333333"/>
                </a:solidFill>
                <a:latin typeface="Arial"/>
                <a:ea typeface="Arial"/>
                <a:cs typeface="Arial"/>
                <a:sym typeface="Arial"/>
              </a:rPr>
              <a:t>Otheguy, R. / García, O. / Reid, W. (2015). Clarifying translanguaging and deconstructing named languages: A perspective from linguistics. </a:t>
            </a:r>
            <a:r>
              <a:rPr i="1" lang="en-GB">
                <a:solidFill>
                  <a:srgbClr val="333333"/>
                </a:solidFill>
                <a:latin typeface="Arial"/>
                <a:ea typeface="Arial"/>
                <a:cs typeface="Arial"/>
                <a:sym typeface="Arial"/>
              </a:rPr>
              <a:t>Applied Linguistics Review</a:t>
            </a:r>
            <a:r>
              <a:rPr lang="en-GB">
                <a:solidFill>
                  <a:srgbClr val="333333"/>
                </a:solidFill>
                <a:latin typeface="Arial"/>
                <a:ea typeface="Arial"/>
                <a:cs typeface="Arial"/>
                <a:sym typeface="Arial"/>
              </a:rPr>
              <a:t>, 6(3), 281–307.</a:t>
            </a:r>
            <a:endParaRPr>
              <a:solidFill>
                <a:srgbClr val="333333"/>
              </a:solidFill>
              <a:latin typeface="Arial"/>
              <a:ea typeface="Arial"/>
              <a:cs typeface="Arial"/>
              <a:sym typeface="Arial"/>
            </a:endParaRPr>
          </a:p>
          <a:p>
            <a:pPr indent="-274320" lvl="0" marL="457200" rtl="0" algn="just">
              <a:lnSpc>
                <a:spcPct val="100000"/>
              </a:lnSpc>
              <a:spcBef>
                <a:spcPts val="0"/>
              </a:spcBef>
              <a:spcAft>
                <a:spcPts val="0"/>
              </a:spcAft>
              <a:buSzPct val="56250"/>
              <a:buChar char="•"/>
            </a:pPr>
            <a:r>
              <a:rPr lang="en-GB">
                <a:solidFill>
                  <a:srgbClr val="333333"/>
                </a:solidFill>
                <a:latin typeface="Arial"/>
                <a:ea typeface="Arial"/>
                <a:cs typeface="Arial"/>
                <a:sym typeface="Arial"/>
              </a:rPr>
              <a:t>Smith-Christmas, C. (2016). </a:t>
            </a:r>
            <a:r>
              <a:rPr i="1" lang="en-GB">
                <a:solidFill>
                  <a:srgbClr val="333333"/>
                </a:solidFill>
                <a:latin typeface="Arial"/>
                <a:ea typeface="Arial"/>
                <a:cs typeface="Arial"/>
                <a:sym typeface="Arial"/>
              </a:rPr>
              <a:t>Family language policy. Maintaining an endangered language in the home</a:t>
            </a:r>
            <a:r>
              <a:rPr lang="en-GB">
                <a:solidFill>
                  <a:srgbClr val="333333"/>
                </a:solidFill>
                <a:latin typeface="Arial"/>
                <a:ea typeface="Arial"/>
                <a:cs typeface="Arial"/>
                <a:sym typeface="Arial"/>
              </a:rPr>
              <a:t>. Basingstoke: Palgrave Macmillan.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5"/>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Discussion</a:t>
            </a:r>
            <a:endParaRPr>
              <a:latin typeface="Verdana"/>
              <a:ea typeface="Verdana"/>
              <a:cs typeface="Verdana"/>
              <a:sym typeface="Verdana"/>
            </a:endParaRPr>
          </a:p>
        </p:txBody>
      </p:sp>
      <p:sp>
        <p:nvSpPr>
          <p:cNvPr id="118" name="Google Shape;118;p5"/>
          <p:cNvSpPr txBox="1"/>
          <p:nvPr/>
        </p:nvSpPr>
        <p:spPr>
          <a:xfrm>
            <a:off x="457200" y="1256551"/>
            <a:ext cx="8579400" cy="486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700"/>
              <a:buFont typeface="Arial"/>
              <a:buNone/>
            </a:pPr>
            <a:r>
              <a:rPr b="0" i="0" lang="en-GB" sz="1800" u="none" cap="none" strike="noStrike">
                <a:solidFill>
                  <a:schemeClr val="dk1"/>
                </a:solidFill>
                <a:latin typeface="Verdana"/>
                <a:ea typeface="Verdana"/>
                <a:cs typeface="Verdana"/>
                <a:sym typeface="Verdana"/>
              </a:rPr>
              <a:t>In mixed groups of teachers and parents, please discuss your impressions from the video statements and your perspectives on family-school partnerships. You </a:t>
            </a:r>
            <a:r>
              <a:rPr lang="en-GB" sz="1800">
                <a:solidFill>
                  <a:schemeClr val="dk1"/>
                </a:solidFill>
                <a:latin typeface="Verdana"/>
                <a:ea typeface="Verdana"/>
                <a:cs typeface="Verdana"/>
                <a:sym typeface="Verdana"/>
              </a:rPr>
              <a:t>may</a:t>
            </a:r>
            <a:r>
              <a:rPr b="0" i="0" lang="en-GB" sz="1800" u="none" cap="none" strike="noStrike">
                <a:solidFill>
                  <a:schemeClr val="dk1"/>
                </a:solidFill>
                <a:latin typeface="Verdana"/>
                <a:ea typeface="Verdana"/>
                <a:cs typeface="Verdana"/>
                <a:sym typeface="Verdana"/>
              </a:rPr>
              <a:t> also discuss your keywords from the beginning of the workshop (Worksheet 1) (20 minutes):</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700"/>
              <a:buFont typeface="Arial"/>
              <a:buNone/>
            </a:pPr>
            <a:r>
              <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320"/>
              </a:spcBef>
              <a:spcAft>
                <a:spcPts val="0"/>
              </a:spcAft>
              <a:buClr>
                <a:schemeClr val="dk1"/>
              </a:buClr>
              <a:buSzPts val="1600"/>
              <a:buFont typeface="Arial"/>
              <a:buNone/>
            </a:pPr>
            <a:r>
              <a:t/>
            </a:r>
            <a:endParaRPr b="0" i="0" sz="1700" u="none" cap="none" strike="noStrike">
              <a:solidFill>
                <a:schemeClr val="dk1"/>
              </a:solidFill>
              <a:latin typeface="Verdana"/>
              <a:ea typeface="Verdana"/>
              <a:cs typeface="Verdana"/>
              <a:sym typeface="Verdana"/>
            </a:endParaRPr>
          </a:p>
          <a:p>
            <a:pPr indent="0" lvl="0" marL="0" marR="0" rtl="0" algn="l">
              <a:lnSpc>
                <a:spcPct val="100000"/>
              </a:lnSpc>
              <a:spcBef>
                <a:spcPts val="320"/>
              </a:spcBef>
              <a:spcAft>
                <a:spcPts val="0"/>
              </a:spcAft>
              <a:buClr>
                <a:schemeClr val="dk1"/>
              </a:buClr>
              <a:buSzPts val="1600"/>
              <a:buFont typeface="Arial"/>
              <a:buNone/>
            </a:pPr>
            <a:r>
              <a:rPr b="1" i="0" lang="en-GB" sz="1700" u="none" cap="none" strike="noStrike">
                <a:solidFill>
                  <a:schemeClr val="dk1"/>
                </a:solidFill>
                <a:latin typeface="Verdana"/>
                <a:ea typeface="Verdana"/>
                <a:cs typeface="Verdana"/>
                <a:sym typeface="Verdana"/>
              </a:rPr>
              <a:t>Your experience:</a:t>
            </a:r>
            <a:endParaRPr b="1" i="0" sz="1500" u="none" cap="none" strike="noStrike">
              <a:solidFill>
                <a:srgbClr val="000000"/>
              </a:solidFill>
              <a:latin typeface="Arial"/>
              <a:ea typeface="Arial"/>
              <a:cs typeface="Arial"/>
              <a:sym typeface="Arial"/>
            </a:endParaRPr>
          </a:p>
          <a:p>
            <a:pPr indent="-342900" lvl="0" marL="342900" marR="0" rtl="0" algn="l">
              <a:lnSpc>
                <a:spcPct val="100000"/>
              </a:lnSpc>
              <a:spcBef>
                <a:spcPts val="300"/>
              </a:spcBef>
              <a:spcAft>
                <a:spcPts val="0"/>
              </a:spcAft>
              <a:buClr>
                <a:schemeClr val="dk1"/>
              </a:buClr>
              <a:buSzPts val="1600"/>
              <a:buFont typeface="Arial"/>
              <a:buChar char="•"/>
            </a:pPr>
            <a:r>
              <a:rPr b="0" i="0" lang="en-GB" sz="1600" u="none" cap="none" strike="noStrike">
                <a:solidFill>
                  <a:schemeClr val="dk1"/>
                </a:solidFill>
                <a:latin typeface="Verdana"/>
                <a:ea typeface="Verdana"/>
                <a:cs typeface="Verdana"/>
                <a:sym typeface="Verdana"/>
              </a:rPr>
              <a:t>Is this similar to your experiences as a parent or as a teacher?</a:t>
            </a:r>
            <a:endParaRPr b="0" i="0" sz="1500" u="none" cap="none" strike="noStrike">
              <a:solidFill>
                <a:srgbClr val="000000"/>
              </a:solidFill>
              <a:latin typeface="Arial"/>
              <a:ea typeface="Arial"/>
              <a:cs typeface="Arial"/>
              <a:sym typeface="Arial"/>
            </a:endParaRPr>
          </a:p>
          <a:p>
            <a:pPr indent="-342900" lvl="0" marL="342900" marR="0" rtl="0" algn="l">
              <a:lnSpc>
                <a:spcPct val="100000"/>
              </a:lnSpc>
              <a:spcBef>
                <a:spcPts val="300"/>
              </a:spcBef>
              <a:spcAft>
                <a:spcPts val="0"/>
              </a:spcAft>
              <a:buClr>
                <a:schemeClr val="dk1"/>
              </a:buClr>
              <a:buSzPts val="1600"/>
              <a:buFont typeface="Arial"/>
              <a:buChar char="•"/>
            </a:pPr>
            <a:r>
              <a:rPr b="0" i="0" lang="en-GB" sz="1600" u="none" cap="none" strike="noStrike">
                <a:solidFill>
                  <a:schemeClr val="dk1"/>
                </a:solidFill>
                <a:latin typeface="Verdana"/>
                <a:ea typeface="Verdana"/>
                <a:cs typeface="Verdana"/>
                <a:sym typeface="Verdana"/>
              </a:rPr>
              <a:t>What kind of challenges do pupils in a migrant situation face at school and how do they profit from their multilingualism? </a:t>
            </a:r>
            <a:endParaRPr b="0" i="0" sz="1500" u="none" cap="none" strike="noStrike">
              <a:solidFill>
                <a:srgbClr val="000000"/>
              </a:solidFill>
              <a:latin typeface="Arial"/>
              <a:ea typeface="Arial"/>
              <a:cs typeface="Arial"/>
              <a:sym typeface="Arial"/>
            </a:endParaRPr>
          </a:p>
          <a:p>
            <a:pPr indent="-342900" lvl="0" marL="342900" marR="0" rtl="0" algn="l">
              <a:lnSpc>
                <a:spcPct val="100000"/>
              </a:lnSpc>
              <a:spcBef>
                <a:spcPts val="300"/>
              </a:spcBef>
              <a:spcAft>
                <a:spcPts val="0"/>
              </a:spcAft>
              <a:buClr>
                <a:schemeClr val="dk1"/>
              </a:buClr>
              <a:buSzPts val="1600"/>
              <a:buFont typeface="Arial"/>
              <a:buChar char="•"/>
            </a:pPr>
            <a:r>
              <a:rPr b="0" i="0" lang="en-GB" sz="1600" u="none" cap="none" strike="noStrike">
                <a:solidFill>
                  <a:schemeClr val="dk1"/>
                </a:solidFill>
                <a:latin typeface="Verdana"/>
                <a:ea typeface="Verdana"/>
                <a:cs typeface="Verdana"/>
                <a:sym typeface="Verdana"/>
              </a:rPr>
              <a:t>How is this different for pupils who are </a:t>
            </a:r>
            <a:r>
              <a:rPr b="0" i="0" lang="en-GB" sz="16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0"/>
                  </a:ext>
                </a:extLst>
              </a:rPr>
              <a:t>second</a:t>
            </a:r>
            <a:r>
              <a:rPr lang="en-GB" sz="1600">
                <a:solidFill>
                  <a:schemeClr val="dk1"/>
                </a:solidFill>
                <a:latin typeface="Verdana"/>
                <a:ea typeface="Verdana"/>
                <a:cs typeface="Verdana"/>
                <a:sym typeface="Verdana"/>
                <a:extLst>
                  <a:ext uri="http://customooxmlschemas.google.com/">
                    <go:slidesCustomData xmlns:go="http://customooxmlschemas.google.com/" textRoundtripDataId="1"/>
                  </a:ext>
                </a:extLst>
              </a:rPr>
              <a:t>-</a:t>
            </a:r>
            <a:r>
              <a:rPr b="0" i="0" lang="en-GB" sz="16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2"/>
                  </a:ext>
                </a:extLst>
              </a:rPr>
              <a:t>generation</a:t>
            </a:r>
            <a:r>
              <a:rPr b="0" i="0" lang="en-GB" sz="1600" u="none" cap="none" strike="noStrike">
                <a:solidFill>
                  <a:schemeClr val="dk1"/>
                </a:solidFill>
                <a:latin typeface="Verdana"/>
                <a:ea typeface="Verdana"/>
                <a:cs typeface="Verdana"/>
                <a:sym typeface="Verdana"/>
              </a:rPr>
              <a:t> citizens of the country?</a:t>
            </a:r>
            <a:endParaRPr b="0" i="0" sz="1500" u="none" cap="none" strike="noStrike">
              <a:solidFill>
                <a:srgbClr val="000000"/>
              </a:solidFill>
              <a:latin typeface="Arial"/>
              <a:ea typeface="Arial"/>
              <a:cs typeface="Arial"/>
              <a:sym typeface="Arial"/>
            </a:endParaRPr>
          </a:p>
          <a:p>
            <a:pPr indent="-342900" lvl="0" marL="342900" marR="0" rtl="0" algn="l">
              <a:lnSpc>
                <a:spcPct val="100000"/>
              </a:lnSpc>
              <a:spcBef>
                <a:spcPts val="300"/>
              </a:spcBef>
              <a:spcAft>
                <a:spcPts val="0"/>
              </a:spcAft>
              <a:buClr>
                <a:schemeClr val="dk1"/>
              </a:buClr>
              <a:buSzPts val="1600"/>
              <a:buFont typeface="Arial"/>
              <a:buChar char="•"/>
            </a:pPr>
            <a:r>
              <a:rPr b="0" i="0" lang="en-GB" sz="1600" u="none" cap="none" strike="noStrike">
                <a:solidFill>
                  <a:schemeClr val="dk1"/>
                </a:solidFill>
                <a:latin typeface="Verdana"/>
                <a:ea typeface="Verdana"/>
                <a:cs typeface="Verdana"/>
                <a:sym typeface="Verdana"/>
              </a:rPr>
              <a:t>What can schools do to support multilingual families?</a:t>
            </a:r>
            <a:endParaRPr b="0" i="0" sz="1500" u="none" cap="none" strike="noStrike">
              <a:solidFill>
                <a:srgbClr val="000000"/>
              </a:solidFill>
              <a:latin typeface="Arial"/>
              <a:ea typeface="Arial"/>
              <a:cs typeface="Arial"/>
              <a:sym typeface="Arial"/>
            </a:endParaRPr>
          </a:p>
          <a:p>
            <a:pPr indent="-342900" lvl="0" marL="342900" marR="0" rtl="0" algn="l">
              <a:lnSpc>
                <a:spcPct val="100000"/>
              </a:lnSpc>
              <a:spcBef>
                <a:spcPts val="300"/>
              </a:spcBef>
              <a:spcAft>
                <a:spcPts val="0"/>
              </a:spcAft>
              <a:buClr>
                <a:schemeClr val="dk1"/>
              </a:buClr>
              <a:buSzPts val="1600"/>
              <a:buFont typeface="Arial"/>
              <a:buChar char="•"/>
            </a:pPr>
            <a:r>
              <a:rPr b="0" i="0" lang="en-GB" sz="1600" u="none" cap="none" strike="noStrike">
                <a:solidFill>
                  <a:schemeClr val="dk1"/>
                </a:solidFill>
                <a:latin typeface="Verdana"/>
                <a:ea typeface="Verdana"/>
                <a:cs typeface="Verdana"/>
                <a:sym typeface="Verdana"/>
              </a:rPr>
              <a:t>What can families do to support </a:t>
            </a:r>
            <a:r>
              <a:rPr b="0" i="0" lang="en-GB" sz="1600" u="none" cap="none" strike="noStrike">
                <a:solidFill>
                  <a:schemeClr val="dk1"/>
                </a:solidFill>
                <a:latin typeface="Verdana"/>
                <a:ea typeface="Verdana"/>
                <a:cs typeface="Verdana"/>
                <a:sym typeface="Verdana"/>
                <a:extLst>
                  <a:ext uri="http://customooxmlschemas.google.com/">
                    <go:slidesCustomData xmlns:go="http://customooxmlschemas.google.com/" textRoundtripDataId="3"/>
                  </a:ext>
                </a:extLst>
              </a:rPr>
              <a:t>the</a:t>
            </a:r>
            <a:r>
              <a:rPr b="0" i="0" lang="en-GB" sz="1600" u="none" cap="none" strike="noStrike">
                <a:solidFill>
                  <a:schemeClr val="dk1"/>
                </a:solidFill>
                <a:latin typeface="Verdana"/>
                <a:ea typeface="Verdana"/>
                <a:cs typeface="Verdana"/>
                <a:sym typeface="Verdana"/>
              </a:rPr>
              <a:t>ir</a:t>
            </a:r>
            <a:r>
              <a:rPr b="0" i="0" lang="en-GB" sz="1600" u="none" cap="none" strike="noStrike">
                <a:solidFill>
                  <a:schemeClr val="dk1"/>
                </a:solidFill>
                <a:latin typeface="Verdana"/>
                <a:ea typeface="Verdana"/>
                <a:cs typeface="Verdana"/>
                <a:sym typeface="Verdana"/>
              </a:rPr>
              <a:t> children?</a:t>
            </a:r>
            <a:endParaRPr b="0" i="0" sz="1600" u="none" cap="none" strike="noStrike">
              <a:solidFill>
                <a:schemeClr val="dk1"/>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6"/>
          <p:cNvSpPr txBox="1"/>
          <p:nvPr>
            <p:ph type="title"/>
          </p:nvPr>
        </p:nvSpPr>
        <p:spPr>
          <a:xfrm>
            <a:off x="531786" y="54829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Conclusions</a:t>
            </a:r>
            <a:endParaRPr>
              <a:latin typeface="Verdana"/>
              <a:ea typeface="Verdana"/>
              <a:cs typeface="Verdana"/>
              <a:sym typeface="Verdana"/>
            </a:endParaRPr>
          </a:p>
        </p:txBody>
      </p:sp>
      <p:sp>
        <p:nvSpPr>
          <p:cNvPr id="124" name="Google Shape;124;p6"/>
          <p:cNvSpPr txBox="1"/>
          <p:nvPr/>
        </p:nvSpPr>
        <p:spPr>
          <a:xfrm>
            <a:off x="457200" y="1600200"/>
            <a:ext cx="8579400" cy="428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a:p>
            <a:pPr indent="0" lvl="0" marL="0" marR="0" rtl="0" algn="ctr">
              <a:lnSpc>
                <a:spcPct val="100000"/>
              </a:lnSpc>
              <a:spcBef>
                <a:spcPts val="480"/>
              </a:spcBef>
              <a:spcAft>
                <a:spcPts val="0"/>
              </a:spcAft>
              <a:buClr>
                <a:schemeClr val="dk1"/>
              </a:buClr>
              <a:buSzPts val="2400"/>
              <a:buFont typeface="Arial"/>
              <a:buNone/>
            </a:pPr>
            <a:r>
              <a:rPr b="0" i="0" lang="en-GB" sz="2400" u="none" cap="none" strike="noStrike">
                <a:solidFill>
                  <a:schemeClr val="dk1"/>
                </a:solidFill>
                <a:latin typeface="Verdana"/>
                <a:ea typeface="Verdana"/>
                <a:cs typeface="Verdana"/>
                <a:sym typeface="Verdana"/>
              </a:rPr>
              <a:t>What were the 5 most important aspects in your discussion? Please write them down.</a:t>
            </a:r>
            <a:endParaRPr b="0" i="0" sz="2400" u="none" cap="none" strike="noStrike">
              <a:solidFill>
                <a:schemeClr val="dk1"/>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7"/>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Multilingual Families</a:t>
            </a:r>
            <a:endParaRPr>
              <a:latin typeface="Verdana"/>
              <a:ea typeface="Verdana"/>
              <a:cs typeface="Verdana"/>
              <a:sym typeface="Verdana"/>
            </a:endParaRPr>
          </a:p>
        </p:txBody>
      </p:sp>
      <p:pic>
        <p:nvPicPr>
          <p:cNvPr descr="Ein Bild, das Baum, draußen, Boden, Person enthält.&#10;&#10;Automatisch generierte Beschreibung" id="130" name="Google Shape;130;p7"/>
          <p:cNvPicPr preferRelativeResize="0"/>
          <p:nvPr/>
        </p:nvPicPr>
        <p:blipFill rotWithShape="1">
          <a:blip r:embed="rId3">
            <a:alphaModFix/>
          </a:blip>
          <a:srcRect b="0" l="0" r="0" t="0"/>
          <a:stretch/>
        </p:blipFill>
        <p:spPr>
          <a:xfrm>
            <a:off x="1205880" y="1628800"/>
            <a:ext cx="6732240" cy="44916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8"/>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Multilingual Families</a:t>
            </a:r>
            <a:endParaRPr>
              <a:latin typeface="Verdana"/>
              <a:ea typeface="Verdana"/>
              <a:cs typeface="Verdana"/>
              <a:sym typeface="Verdana"/>
            </a:endParaRPr>
          </a:p>
        </p:txBody>
      </p:sp>
      <p:sp>
        <p:nvSpPr>
          <p:cNvPr id="136" name="Google Shape;136;p8"/>
          <p:cNvSpPr txBox="1"/>
          <p:nvPr/>
        </p:nvSpPr>
        <p:spPr>
          <a:xfrm>
            <a:off x="395525" y="1403650"/>
            <a:ext cx="85794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200"/>
              <a:buFont typeface="Arial"/>
              <a:buChar char="•"/>
            </a:pPr>
            <a:r>
              <a:rPr b="0" i="0" lang="en-GB" sz="2200" u="none" cap="none" strike="noStrike">
                <a:solidFill>
                  <a:schemeClr val="dk1"/>
                </a:solidFill>
                <a:latin typeface="Verdana"/>
                <a:ea typeface="Verdana"/>
                <a:cs typeface="Verdana"/>
                <a:sym typeface="Verdana"/>
              </a:rPr>
              <a:t>Families in which two or more languages are used regularly, regardless of the level of competence and the individuals’ linguistic biography</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440"/>
              </a:spcBef>
              <a:spcAft>
                <a:spcPts val="0"/>
              </a:spcAft>
              <a:buClr>
                <a:schemeClr val="dk1"/>
              </a:buClr>
              <a:buSzPts val="2200"/>
              <a:buFont typeface="Arial"/>
              <a:buChar char="•"/>
            </a:pPr>
            <a:r>
              <a:rPr b="0" i="0" lang="en-GB" sz="2200" u="none" cap="none" strike="noStrike">
                <a:solidFill>
                  <a:schemeClr val="dk1"/>
                </a:solidFill>
                <a:latin typeface="Verdana"/>
                <a:ea typeface="Verdana"/>
                <a:cs typeface="Verdana"/>
                <a:sym typeface="Verdana"/>
              </a:rPr>
              <a:t>Different types of multilingual families (Smith-Christmas 2016: 22)</a:t>
            </a:r>
            <a:endParaRPr b="0" i="0" sz="1400" u="none" cap="none" strike="noStrike">
              <a:solidFill>
                <a:srgbClr val="000000"/>
              </a:solidFill>
              <a:latin typeface="Arial"/>
              <a:ea typeface="Arial"/>
              <a:cs typeface="Arial"/>
              <a:sym typeface="Arial"/>
            </a:endParaRPr>
          </a:p>
          <a:p>
            <a:pPr indent="-279400" lvl="1" marL="742950" marR="0" rtl="0" algn="l">
              <a:lnSpc>
                <a:spcPct val="100000"/>
              </a:lnSpc>
              <a:spcBef>
                <a:spcPts val="400"/>
              </a:spcBef>
              <a:spcAft>
                <a:spcPts val="0"/>
              </a:spcAft>
              <a:buClr>
                <a:schemeClr val="dk1"/>
              </a:buClr>
              <a:buSzPts val="1900"/>
              <a:buFont typeface="Arial"/>
              <a:buChar char="–"/>
            </a:pPr>
            <a:r>
              <a:rPr b="0" i="0" lang="en-GB" sz="1900" u="none" cap="none" strike="noStrike">
                <a:solidFill>
                  <a:schemeClr val="dk1"/>
                </a:solidFill>
                <a:latin typeface="Verdana"/>
                <a:ea typeface="Verdana"/>
                <a:cs typeface="Verdana"/>
                <a:sym typeface="Verdana"/>
              </a:rPr>
              <a:t>Each parent speaks another language</a:t>
            </a:r>
            <a:endParaRPr b="0" i="0" sz="1300" u="none" cap="none" strike="noStrike">
              <a:solidFill>
                <a:srgbClr val="000000"/>
              </a:solidFill>
              <a:latin typeface="Arial"/>
              <a:ea typeface="Arial"/>
              <a:cs typeface="Arial"/>
              <a:sym typeface="Arial"/>
            </a:endParaRPr>
          </a:p>
          <a:p>
            <a:pPr indent="-279400" lvl="1" marL="742950" marR="0" rtl="0" algn="l">
              <a:lnSpc>
                <a:spcPct val="100000"/>
              </a:lnSpc>
              <a:spcBef>
                <a:spcPts val="400"/>
              </a:spcBef>
              <a:spcAft>
                <a:spcPts val="0"/>
              </a:spcAft>
              <a:buClr>
                <a:schemeClr val="dk1"/>
              </a:buClr>
              <a:buSzPts val="1900"/>
              <a:buFont typeface="Arial"/>
              <a:buChar char="–"/>
            </a:pPr>
            <a:r>
              <a:rPr b="0" i="0" lang="en-GB" sz="1900" u="none" cap="none" strike="noStrike">
                <a:solidFill>
                  <a:schemeClr val="dk1"/>
                </a:solidFill>
                <a:latin typeface="Verdana"/>
                <a:ea typeface="Verdana"/>
                <a:cs typeface="Verdana"/>
                <a:sym typeface="Verdana"/>
              </a:rPr>
              <a:t>The family language is a minority language (or several languages) in the context of migration</a:t>
            </a:r>
            <a:endParaRPr b="0" i="0" sz="1300" u="none" cap="none" strike="noStrike">
              <a:solidFill>
                <a:srgbClr val="000000"/>
              </a:solidFill>
              <a:latin typeface="Arial"/>
              <a:ea typeface="Arial"/>
              <a:cs typeface="Arial"/>
              <a:sym typeface="Arial"/>
            </a:endParaRPr>
          </a:p>
          <a:p>
            <a:pPr indent="-279400" lvl="1" marL="742950" marR="0" rtl="0" algn="l">
              <a:lnSpc>
                <a:spcPct val="100000"/>
              </a:lnSpc>
              <a:spcBef>
                <a:spcPts val="400"/>
              </a:spcBef>
              <a:spcAft>
                <a:spcPts val="0"/>
              </a:spcAft>
              <a:buClr>
                <a:schemeClr val="dk1"/>
              </a:buClr>
              <a:buSzPts val="1900"/>
              <a:buFont typeface="Arial"/>
              <a:buChar char="–"/>
            </a:pPr>
            <a:r>
              <a:rPr b="0" i="0" lang="en-GB" sz="1900" u="none" cap="none" strike="noStrike">
                <a:solidFill>
                  <a:schemeClr val="dk1"/>
                </a:solidFill>
                <a:latin typeface="Verdana"/>
                <a:ea typeface="Verdana"/>
                <a:cs typeface="Verdana"/>
                <a:sym typeface="Verdana"/>
              </a:rPr>
              <a:t>Multilingual families in bi-/multilingual countries </a:t>
            </a:r>
            <a:endParaRPr b="0" i="0" sz="1300" u="none" cap="none" strike="noStrike">
              <a:solidFill>
                <a:srgbClr val="000000"/>
              </a:solidFill>
              <a:latin typeface="Arial"/>
              <a:ea typeface="Arial"/>
              <a:cs typeface="Arial"/>
              <a:sym typeface="Arial"/>
            </a:endParaRPr>
          </a:p>
          <a:p>
            <a:pPr indent="-279400" lvl="1" marL="742950" marR="0" rtl="0" algn="l">
              <a:lnSpc>
                <a:spcPct val="100000"/>
              </a:lnSpc>
              <a:spcBef>
                <a:spcPts val="400"/>
              </a:spcBef>
              <a:spcAft>
                <a:spcPts val="0"/>
              </a:spcAft>
              <a:buClr>
                <a:schemeClr val="dk1"/>
              </a:buClr>
              <a:buSzPts val="1900"/>
              <a:buFont typeface="Arial"/>
              <a:buChar char="–"/>
            </a:pPr>
            <a:r>
              <a:rPr b="0" i="0" lang="en-GB" sz="1900" u="none" cap="none" strike="noStrike">
                <a:solidFill>
                  <a:schemeClr val="dk1"/>
                </a:solidFill>
                <a:latin typeface="Verdana"/>
                <a:ea typeface="Verdana"/>
                <a:cs typeface="Verdana"/>
                <a:sym typeface="Verdana"/>
              </a:rPr>
              <a:t>Mixed forms</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9"/>
          <p:cNvSpPr txBox="1"/>
          <p:nvPr>
            <p:ph type="title"/>
          </p:nvPr>
        </p:nvSpPr>
        <p:spPr>
          <a:xfrm>
            <a:off x="395536" y="2606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Verdana"/>
              <a:buNone/>
            </a:pPr>
            <a:r>
              <a:rPr lang="en-GB">
                <a:latin typeface="Verdana"/>
                <a:ea typeface="Verdana"/>
                <a:cs typeface="Verdana"/>
                <a:sym typeface="Verdana"/>
              </a:rPr>
              <a:t>Family Language Policies</a:t>
            </a:r>
            <a:endParaRPr>
              <a:latin typeface="Verdana"/>
              <a:ea typeface="Verdana"/>
              <a:cs typeface="Verdana"/>
              <a:sym typeface="Verdana"/>
            </a:endParaRPr>
          </a:p>
        </p:txBody>
      </p:sp>
      <p:sp>
        <p:nvSpPr>
          <p:cNvPr id="142" name="Google Shape;142;p9"/>
          <p:cNvSpPr txBox="1"/>
          <p:nvPr/>
        </p:nvSpPr>
        <p:spPr>
          <a:xfrm>
            <a:off x="457200" y="1600200"/>
            <a:ext cx="8579296"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400"/>
              <a:buFont typeface="Arial"/>
              <a:buChar char="•"/>
            </a:pPr>
            <a:r>
              <a:rPr b="0" i="0" lang="en-GB" sz="2400" u="none" cap="none" strike="noStrike">
                <a:solidFill>
                  <a:schemeClr val="dk1"/>
                </a:solidFill>
                <a:latin typeface="Verdana"/>
                <a:ea typeface="Verdana"/>
                <a:cs typeface="Verdana"/>
                <a:sym typeface="Verdana"/>
              </a:rPr>
              <a:t>Family Language Policy describes the way languages are used in a family, including explicit as well as implicit rules of language use, e.g.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Verdana"/>
              <a:ea typeface="Verdana"/>
              <a:cs typeface="Verdana"/>
              <a:sym typeface="Verdana"/>
            </a:endParaRPr>
          </a:p>
          <a:p>
            <a:pPr indent="-355600" lvl="0" marL="457200" marR="0" rtl="0" algn="l">
              <a:lnSpc>
                <a:spcPct val="100000"/>
              </a:lnSpc>
              <a:spcBef>
                <a:spcPts val="400"/>
              </a:spcBef>
              <a:spcAft>
                <a:spcPts val="0"/>
              </a:spcAft>
              <a:buClr>
                <a:schemeClr val="dk1"/>
              </a:buClr>
              <a:buSzPts val="2000"/>
              <a:buFont typeface="Verdana"/>
              <a:buChar char="●"/>
            </a:pPr>
            <a:r>
              <a:rPr b="0" i="0" lang="en-GB" sz="2000" u="none" cap="none" strike="noStrike">
                <a:solidFill>
                  <a:schemeClr val="dk1"/>
                </a:solidFill>
                <a:latin typeface="Verdana"/>
                <a:ea typeface="Verdana"/>
                <a:cs typeface="Verdana"/>
                <a:sym typeface="Verdana"/>
              </a:rPr>
              <a:t>Wh</a:t>
            </a:r>
            <a:r>
              <a:rPr lang="en-GB" sz="2000">
                <a:solidFill>
                  <a:schemeClr val="dk1"/>
                </a:solidFill>
                <a:latin typeface="Verdana"/>
                <a:ea typeface="Verdana"/>
                <a:cs typeface="Verdana"/>
                <a:sym typeface="Verdana"/>
              </a:rPr>
              <a:t>ich</a:t>
            </a:r>
            <a:r>
              <a:rPr b="0" i="0" lang="en-GB" sz="2000" u="none" cap="none" strike="noStrike">
                <a:solidFill>
                  <a:schemeClr val="dk1"/>
                </a:solidFill>
                <a:latin typeface="Verdana"/>
                <a:ea typeface="Verdana"/>
                <a:cs typeface="Verdana"/>
                <a:sym typeface="Verdana"/>
              </a:rPr>
              <a:t> languages do the parents use when speaking to their children and to each other?</a:t>
            </a:r>
            <a:endParaRPr b="0" i="0" sz="2000" u="none" cap="none" strike="noStrike">
              <a:solidFill>
                <a:schemeClr val="dk1"/>
              </a:solidFill>
              <a:latin typeface="Verdana"/>
              <a:ea typeface="Verdana"/>
              <a:cs typeface="Verdana"/>
              <a:sym typeface="Verdana"/>
            </a:endParaRPr>
          </a:p>
          <a:p>
            <a:pPr indent="-355600" lvl="0" marL="457200" rtl="0" algn="l">
              <a:spcBef>
                <a:spcPts val="0"/>
              </a:spcBef>
              <a:spcAft>
                <a:spcPts val="0"/>
              </a:spcAft>
              <a:buClr>
                <a:schemeClr val="dk1"/>
              </a:buClr>
              <a:buSzPts val="2000"/>
              <a:buFont typeface="Verdana"/>
              <a:buChar char="●"/>
            </a:pPr>
            <a:r>
              <a:rPr lang="en-GB" sz="2000">
                <a:solidFill>
                  <a:schemeClr val="dk1"/>
                </a:solidFill>
                <a:latin typeface="Verdana"/>
                <a:ea typeface="Verdana"/>
                <a:cs typeface="Verdana"/>
                <a:sym typeface="Verdana"/>
              </a:rPr>
              <a:t>What languages are dominant and why?</a:t>
            </a:r>
            <a:endParaRPr b="0" i="0" sz="14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Verdana"/>
              <a:buChar char="●"/>
            </a:pPr>
            <a:r>
              <a:rPr b="0" i="0" lang="en-GB" sz="2000" u="none" cap="none" strike="noStrike">
                <a:solidFill>
                  <a:schemeClr val="dk1"/>
                </a:solidFill>
                <a:latin typeface="Verdana"/>
                <a:ea typeface="Verdana"/>
                <a:cs typeface="Verdana"/>
                <a:sym typeface="Verdana"/>
              </a:rPr>
              <a:t>Are family members trying to preserve a minority language?</a:t>
            </a:r>
            <a:endParaRPr b="0" i="0" sz="14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Verdana"/>
              <a:buChar char="●"/>
            </a:pPr>
            <a:r>
              <a:rPr b="0" i="0" lang="en-GB" sz="2000" u="none" cap="none" strike="noStrike">
                <a:solidFill>
                  <a:schemeClr val="dk1"/>
                </a:solidFill>
                <a:latin typeface="Verdana"/>
                <a:ea typeface="Verdana"/>
                <a:cs typeface="Verdana"/>
                <a:sym typeface="Verdana"/>
              </a:rPr>
              <a:t>What is the role of the majority language in the family?</a:t>
            </a:r>
            <a:endParaRPr b="0" i="0" sz="2000" u="none" cap="none" strike="noStrike">
              <a:solidFill>
                <a:schemeClr val="dk1"/>
              </a:solidFill>
              <a:latin typeface="Verdana"/>
              <a:ea typeface="Verdana"/>
              <a:cs typeface="Verdana"/>
              <a:sym typeface="Verdana"/>
            </a:endParaRPr>
          </a:p>
          <a:p>
            <a:pPr indent="-355600" lvl="0" marL="457200" rtl="0" algn="l">
              <a:spcBef>
                <a:spcPts val="0"/>
              </a:spcBef>
              <a:spcAft>
                <a:spcPts val="0"/>
              </a:spcAft>
              <a:buClr>
                <a:schemeClr val="dk1"/>
              </a:buClr>
              <a:buSzPts val="2000"/>
              <a:buFont typeface="Verdana"/>
              <a:buChar char="●"/>
            </a:pPr>
            <a:r>
              <a:rPr lang="en-GB" sz="2000">
                <a:solidFill>
                  <a:schemeClr val="dk1"/>
                </a:solidFill>
                <a:latin typeface="Verdana"/>
                <a:ea typeface="Verdana"/>
                <a:cs typeface="Verdana"/>
                <a:sym typeface="Verdana"/>
              </a:rPr>
              <a:t>Which language is used in which situation?</a:t>
            </a:r>
            <a:endParaRPr sz="2000">
              <a:solidFill>
                <a:schemeClr val="dk1"/>
              </a:solidFill>
              <a:latin typeface="Verdana"/>
              <a:ea typeface="Verdana"/>
              <a:cs typeface="Verdana"/>
              <a:sym typeface="Verdana"/>
            </a:endParaRPr>
          </a:p>
          <a:p>
            <a:pPr indent="0" lvl="0" marL="457200" marR="0" rtl="0" algn="l">
              <a:lnSpc>
                <a:spcPct val="100000"/>
              </a:lnSpc>
              <a:spcBef>
                <a:spcPts val="40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yw pakietu Office">
  <a:themeElements>
    <a:clrScheme name="Pakiet 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2020-11-13T16:44:01Z</dcterms:created>
  <dc:creator>Grzegorz</dc:creator>
</cp:coreProperties>
</file>