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0" roundtripDataSignature="AMtx7mhtIuad1FXMSGuTqzAmAX2v2bdJ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427" cy="511731"/>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2" y="0"/>
            <a:ext cx="3078427" cy="511731"/>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8427" cy="511731"/>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pl-PL"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89" name="Google Shape;189;p1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99" name="Google Shape;199;p1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07" name="Google Shape;207;p1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3: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18" name="Google Shape;218;p13: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37" name="Google Shape;237;p1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43" name="Google Shape;243;p1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51" name="Google Shape;251;p1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59" name="Google Shape;259;p1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74" name="Google Shape;274;p1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93" name="Google Shape;293;p1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995363" y="768350"/>
            <a:ext cx="51132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01" name="Google Shape;301;p2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08" name="Google Shape;308;p2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2: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15" name="Google Shape;315;p2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3: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23" name="Google Shape;323;p2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30" name="Google Shape;330;p2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5: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38" name="Google Shape;338;p2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47" name="Google Shape;347;p2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54" name="Google Shape;354;p2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61" name="Google Shape;361;p2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9: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68" name="Google Shape;368;p2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p:nvPr>
            <p:ph idx="2" type="sldImg"/>
          </p:nvPr>
        </p:nvSpPr>
        <p:spPr>
          <a:xfrm>
            <a:off x="995363" y="768350"/>
            <a:ext cx="51132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0: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75" name="Google Shape;375;p3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84" name="Google Shape;384;p3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94" name="Google Shape;394;p3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04" name="Google Shape;404;p3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17" name="Google Shape;417;p34: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5: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24" name="Google Shape;424;p3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34" name="Google Shape;434;p3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41" name="Google Shape;441;p3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51" name="Google Shape;451;p3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9: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60" name="Google Shape;460;p3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0: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67" name="Google Shape;467;p4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78" name="Google Shape;478;p4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2: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86" name="Google Shape;486;p4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3: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493" name="Google Shape;493;p4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00" name="Google Shape;500;p4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5: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07" name="Google Shape;507;p4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17" name="Google Shape;517;p4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26" name="Google Shape;526;p4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33" name="Google Shape;533;p4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9: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40" name="Google Shape;540;p4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25" name="Google Shape;125;p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0: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49" name="Google Shape;549;p5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56" name="Google Shape;556;p5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52: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63" name="Google Shape;563;p52:notes"/>
          <p:cNvSpPr/>
          <p:nvPr>
            <p:ph idx="2" type="sldImg"/>
          </p:nvPr>
        </p:nvSpPr>
        <p:spPr>
          <a:xfrm>
            <a:off x="995363" y="768350"/>
            <a:ext cx="51132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3:notes"/>
          <p:cNvSpPr/>
          <p:nvPr>
            <p:ph idx="2" type="sldImg"/>
          </p:nvPr>
        </p:nvSpPr>
        <p:spPr>
          <a:xfrm>
            <a:off x="995363" y="768350"/>
            <a:ext cx="51132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53: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74" name="Google Shape;574;p53:notes"/>
          <p:cNvSpPr txBox="1"/>
          <p:nvPr>
            <p:ph idx="12" type="sldNum"/>
          </p:nvPr>
        </p:nvSpPr>
        <p:spPr>
          <a:xfrm>
            <a:off x="4023992" y="9721106"/>
            <a:ext cx="3078300" cy="511800"/>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pl-PL"/>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5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580" name="Google Shape;580;p5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32" name="Google Shape;132;p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40" name="Google Shape;140;p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50" name="Google Shape;150;p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69" name="Google Shape;169;p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5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2" name="Shape 72"/>
        <p:cNvGrpSpPr/>
        <p:nvPr/>
      </p:nvGrpSpPr>
      <p:grpSpPr>
        <a:xfrm>
          <a:off x="0" y="0"/>
          <a:ext cx="0" cy="0"/>
          <a:chOff x="0" y="0"/>
          <a:chExt cx="0" cy="0"/>
        </a:xfrm>
      </p:grpSpPr>
      <p:sp>
        <p:nvSpPr>
          <p:cNvPr id="73" name="Google Shape;73;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8" name="Shape 78"/>
        <p:cNvGrpSpPr/>
        <p:nvPr/>
      </p:nvGrpSpPr>
      <p:grpSpPr>
        <a:xfrm>
          <a:off x="0" y="0"/>
          <a:ext cx="0" cy="0"/>
          <a:chOff x="0" y="0"/>
          <a:chExt cx="0" cy="0"/>
        </a:xfrm>
      </p:grpSpPr>
      <p:sp>
        <p:nvSpPr>
          <p:cNvPr id="79" name="Google Shape;79;p6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27" name="Shape 27"/>
        <p:cNvGrpSpPr/>
        <p:nvPr/>
      </p:nvGrpSpPr>
      <p:grpSpPr>
        <a:xfrm>
          <a:off x="0" y="0"/>
          <a:ext cx="0" cy="0"/>
          <a:chOff x="0" y="0"/>
          <a:chExt cx="0" cy="0"/>
        </a:xfrm>
      </p:grpSpPr>
      <p:sp>
        <p:nvSpPr>
          <p:cNvPr id="28" name="Google Shape;28;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32" name="Shape 32"/>
        <p:cNvGrpSpPr/>
        <p:nvPr/>
      </p:nvGrpSpPr>
      <p:grpSpPr>
        <a:xfrm>
          <a:off x="0" y="0"/>
          <a:ext cx="0" cy="0"/>
          <a:chOff x="0" y="0"/>
          <a:chExt cx="0" cy="0"/>
        </a:xfrm>
      </p:grpSpPr>
      <p:sp>
        <p:nvSpPr>
          <p:cNvPr id="33" name="Google Shape;33;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6" name="Shape 36"/>
        <p:cNvGrpSpPr/>
        <p:nvPr/>
      </p:nvGrpSpPr>
      <p:grpSpPr>
        <a:xfrm>
          <a:off x="0" y="0"/>
          <a:ext cx="0" cy="0"/>
          <a:chOff x="0" y="0"/>
          <a:chExt cx="0" cy="0"/>
        </a:xfrm>
      </p:grpSpPr>
      <p:sp>
        <p:nvSpPr>
          <p:cNvPr id="37" name="Google Shape;37;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6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3" name="Shape 43"/>
        <p:cNvGrpSpPr/>
        <p:nvPr/>
      </p:nvGrpSpPr>
      <p:grpSpPr>
        <a:xfrm>
          <a:off x="0" y="0"/>
          <a:ext cx="0" cy="0"/>
          <a:chOff x="0" y="0"/>
          <a:chExt cx="0" cy="0"/>
        </a:xfrm>
      </p:grpSpPr>
      <p:sp>
        <p:nvSpPr>
          <p:cNvPr id="44" name="Google Shape;44;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6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6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2" name="Shape 52"/>
        <p:cNvGrpSpPr/>
        <p:nvPr/>
      </p:nvGrpSpPr>
      <p:grpSpPr>
        <a:xfrm>
          <a:off x="0" y="0"/>
          <a:ext cx="0" cy="0"/>
          <a:chOff x="0" y="0"/>
          <a:chExt cx="0" cy="0"/>
        </a:xfrm>
      </p:grpSpPr>
      <p:sp>
        <p:nvSpPr>
          <p:cNvPr id="53" name="Google Shape;53;p6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5" name="Google Shape;55;p6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6" name="Google Shape;56;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59" name="Shape 59"/>
        <p:cNvGrpSpPr/>
        <p:nvPr/>
      </p:nvGrpSpPr>
      <p:grpSpPr>
        <a:xfrm>
          <a:off x="0" y="0"/>
          <a:ext cx="0" cy="0"/>
          <a:chOff x="0" y="0"/>
          <a:chExt cx="0" cy="0"/>
        </a:xfrm>
      </p:grpSpPr>
      <p:sp>
        <p:nvSpPr>
          <p:cNvPr id="60" name="Google Shape;60;p6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62" name="Google Shape;62;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5" name="Shape 65"/>
        <p:cNvGrpSpPr/>
        <p:nvPr/>
      </p:nvGrpSpPr>
      <p:grpSpPr>
        <a:xfrm>
          <a:off x="0" y="0"/>
          <a:ext cx="0" cy="0"/>
          <a:chOff x="0" y="0"/>
          <a:chExt cx="0" cy="0"/>
        </a:xfrm>
      </p:grpSpPr>
      <p:sp>
        <p:nvSpPr>
          <p:cNvPr id="66" name="Google Shape;66;p6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4"/>
          <p:cNvSpPr/>
          <p:nvPr>
            <p:ph idx="2" type="pic"/>
          </p:nvPr>
        </p:nvSpPr>
        <p:spPr>
          <a:xfrm>
            <a:off x="1792288" y="612775"/>
            <a:ext cx="5486400" cy="4114800"/>
          </a:xfrm>
          <a:prstGeom prst="rect">
            <a:avLst/>
          </a:prstGeom>
          <a:noFill/>
          <a:ln>
            <a:noFill/>
          </a:ln>
        </p:spPr>
      </p:sp>
      <p:sp>
        <p:nvSpPr>
          <p:cNvPr id="68" name="Google Shape;68;p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maledive.ecml.at/Studymaterials/Individual/Visualisinglanguagerepertoires/Examples/tabid/3636/Default.aspx" TargetMode="External"/><Relationship Id="rId4" Type="http://schemas.openxmlformats.org/officeDocument/2006/relationships/hyperlink" Target="https://maledive.ecml.at/Home/Studymaterials/Individual/Visualisinglanguagerepertoires/tabid/3611/Default.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0" Type="http://schemas.openxmlformats.org/officeDocument/2006/relationships/image" Target="../media/image12.png"/><Relationship Id="rId11" Type="http://schemas.openxmlformats.org/officeDocument/2006/relationships/hyperlink" Target="https://pixabay.com/vectors/brain-mind-a-i-ai-anatomy-2750415/" TargetMode="External"/><Relationship Id="rId10" Type="http://schemas.openxmlformats.org/officeDocument/2006/relationships/hyperlink" Target="https://pixabay.com/vectors/brain-mind-a-i-ai-anatomy-2750415/" TargetMode="External"/><Relationship Id="rId13" Type="http://schemas.openxmlformats.org/officeDocument/2006/relationships/hyperlink" Target="https://pixabay.com/vectors/brain-mind-a-i-ai-anatomy-2750415/" TargetMode="External"/><Relationship Id="rId12" Type="http://schemas.openxmlformats.org/officeDocument/2006/relationships/hyperlink" Target="https://pixabay.com/vectors/brain-mind-a-i-ai-anatomy-2750415/"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pixabay.com/vectors/brain-mind-a-i-ai-anatomy-2750415/" TargetMode="External"/><Relationship Id="rId4" Type="http://schemas.openxmlformats.org/officeDocument/2006/relationships/hyperlink" Target="https://pixabay.com/vectors/brain-mind-a-i-ai-anatomy-2750415/" TargetMode="External"/><Relationship Id="rId9" Type="http://schemas.openxmlformats.org/officeDocument/2006/relationships/hyperlink" Target="https://pixabay.com/vectors/brain-mind-a-i-ai-anatomy-2750415/" TargetMode="External"/><Relationship Id="rId15" Type="http://schemas.openxmlformats.org/officeDocument/2006/relationships/hyperlink" Target="https://pixabay.com/vectors/brain-mind-a-i-ai-anatomy-2750415/" TargetMode="External"/><Relationship Id="rId14" Type="http://schemas.openxmlformats.org/officeDocument/2006/relationships/hyperlink" Target="https://pixabay.com/vectors/brain-mind-a-i-ai-anatomy-2750415/" TargetMode="External"/><Relationship Id="rId17" Type="http://schemas.openxmlformats.org/officeDocument/2006/relationships/hyperlink" Target="https://pixabay.com/vectors/brain-mind-a-i-ai-anatomy-2750415/" TargetMode="External"/><Relationship Id="rId16" Type="http://schemas.openxmlformats.org/officeDocument/2006/relationships/hyperlink" Target="https://pixabay.com/vectors/brain-mind-a-i-ai-anatomy-2750415/" TargetMode="External"/><Relationship Id="rId5" Type="http://schemas.openxmlformats.org/officeDocument/2006/relationships/hyperlink" Target="https://pixabay.com/vectors/brain-mind-a-i-ai-anatomy-2750415/" TargetMode="External"/><Relationship Id="rId19" Type="http://schemas.openxmlformats.org/officeDocument/2006/relationships/hyperlink" Target="https://pixabay.com/vectors/brain-mind-a-i-ai-anatomy-2750415/" TargetMode="External"/><Relationship Id="rId6" Type="http://schemas.openxmlformats.org/officeDocument/2006/relationships/hyperlink" Target="https://pixabay.com/vectors/brain-mind-a-i-ai-anatomy-2750415/" TargetMode="External"/><Relationship Id="rId18" Type="http://schemas.openxmlformats.org/officeDocument/2006/relationships/hyperlink" Target="https://pixabay.com/vectors/brain-mind-a-i-ai-anatomy-2750415/" TargetMode="External"/><Relationship Id="rId7" Type="http://schemas.openxmlformats.org/officeDocument/2006/relationships/hyperlink" Target="https://pixabay.com/vectors/brain-mind-a-i-ai-anatomy-2750415/" TargetMode="External"/><Relationship Id="rId8" Type="http://schemas.openxmlformats.org/officeDocument/2006/relationships/hyperlink" Target="https://pixabay.com/vectors/brain-mind-a-i-ai-anatomy-275041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MMmOLN5zBL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scholar.harvard.edu/gigi_luk/publications/proficiency-and-control-verbal-fluency-performance-across-lifespan" TargetMode="External"/><Relationship Id="rId4" Type="http://schemas.openxmlformats.org/officeDocument/2006/relationships/hyperlink" Target="https://tinyurl.com/yxc9lto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www.francoisgrosjean.ch/myths_en.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doi.org/10.1177/1529100610387084" TargetMode="External"/><Relationship Id="rId4" Type="http://schemas.openxmlformats.org/officeDocument/2006/relationships/hyperlink" Target="https://doi.org/10.5772/intechopen.74625"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MaMlise-nagłówek-eng.jpg" id="88" name="Google Shape;88;p1"/>
          <p:cNvPicPr preferRelativeResize="0"/>
          <p:nvPr/>
        </p:nvPicPr>
        <p:blipFill rotWithShape="1">
          <a:blip r:embed="rId3">
            <a:alphaModFix/>
          </a:blip>
          <a:srcRect b="0" l="0" r="0" t="0"/>
          <a:stretch/>
        </p:blipFill>
        <p:spPr>
          <a:xfrm>
            <a:off x="0" y="44624"/>
            <a:ext cx="9136761" cy="1817804"/>
          </a:xfrm>
          <a:prstGeom prst="rect">
            <a:avLst/>
          </a:prstGeom>
          <a:noFill/>
          <a:ln>
            <a:noFill/>
          </a:ln>
        </p:spPr>
      </p:pic>
      <p:sp>
        <p:nvSpPr>
          <p:cNvPr id="89" name="Google Shape;89;p1"/>
          <p:cNvSpPr txBox="1"/>
          <p:nvPr>
            <p:ph type="ctrTitle"/>
          </p:nvPr>
        </p:nvSpPr>
        <p:spPr>
          <a:xfrm>
            <a:off x="682175" y="1862425"/>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200"/>
              <a:buFont typeface="Calibri"/>
              <a:buNone/>
            </a:pPr>
            <a:r>
              <a:rPr b="1" i="0" lang="pl-PL" sz="3200" u="none" strike="noStrike">
                <a:solidFill>
                  <a:srgbClr val="000000"/>
                </a:solidFill>
              </a:rPr>
              <a:t>Second Language Acquisition and Multilingualism </a:t>
            </a:r>
            <a:r>
              <a:rPr b="1" lang="pl-PL" sz="3200">
                <a:solidFill>
                  <a:srgbClr val="000000"/>
                </a:solidFill>
              </a:rPr>
              <a:t>for Teachers and Trainers</a:t>
            </a:r>
            <a:endParaRPr sz="3200"/>
          </a:p>
        </p:txBody>
      </p:sp>
      <p:sp>
        <p:nvSpPr>
          <p:cNvPr id="90" name="Google Shape;90;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Clr>
                <a:srgbClr val="888888"/>
              </a:buClr>
              <a:buSzPts val="3200"/>
              <a:buNone/>
            </a:pPr>
            <a:r>
              <a:rPr b="1" lang="pl-PL" sz="3200">
                <a:latin typeface="Calibri"/>
                <a:ea typeface="Calibri"/>
                <a:cs typeface="Calibri"/>
                <a:sym typeface="Calibri"/>
              </a:rPr>
              <a:t>Workshop 1</a:t>
            </a:r>
            <a:endParaRPr b="1" sz="3200">
              <a:latin typeface="Calibri"/>
              <a:ea typeface="Calibri"/>
              <a:cs typeface="Calibri"/>
              <a:sym typeface="Calibri"/>
            </a:endParaRPr>
          </a:p>
          <a:p>
            <a:pPr indent="0" lvl="0" marL="0" rtl="0" algn="ctr">
              <a:lnSpc>
                <a:spcPct val="100000"/>
              </a:lnSpc>
              <a:spcBef>
                <a:spcPts val="0"/>
              </a:spcBef>
              <a:spcAft>
                <a:spcPts val="0"/>
              </a:spcAft>
              <a:buClr>
                <a:srgbClr val="888888"/>
              </a:buClr>
              <a:buSzPts val="3200"/>
              <a:buNone/>
            </a:pPr>
            <a:r>
              <a:t/>
            </a:r>
            <a:endParaRPr b="1"/>
          </a:p>
          <a:p>
            <a:pPr indent="0" lvl="0" marL="0" rtl="0" algn="l">
              <a:lnSpc>
                <a:spcPct val="100000"/>
              </a:lnSpc>
              <a:spcBef>
                <a:spcPts val="0"/>
              </a:spcBef>
              <a:spcAft>
                <a:spcPts val="0"/>
              </a:spcAft>
              <a:buClr>
                <a:srgbClr val="888888"/>
              </a:buClr>
              <a:buSzPts val="3200"/>
              <a:buNone/>
            </a:pPr>
            <a:r>
              <a:t/>
            </a:r>
            <a:endParaRPr b="1"/>
          </a:p>
          <a:p>
            <a:pPr indent="0" lvl="0" marL="0" rtl="0" algn="ctr">
              <a:lnSpc>
                <a:spcPct val="100000"/>
              </a:lnSpc>
              <a:spcBef>
                <a:spcPts val="0"/>
              </a:spcBef>
              <a:spcAft>
                <a:spcPts val="0"/>
              </a:spcAft>
              <a:buClr>
                <a:srgbClr val="888888"/>
              </a:buClr>
              <a:buSzPts val="3200"/>
              <a:buNone/>
            </a:pPr>
            <a:r>
              <a:rPr lang="pl-PL" sz="1700">
                <a:solidFill>
                  <a:schemeClr val="dk1"/>
                </a:solidFill>
                <a:latin typeface="Arial"/>
                <a:ea typeface="Arial"/>
                <a:cs typeface="Arial"/>
                <a:sym typeface="Arial"/>
              </a:rPr>
              <a:t>IO2 © 2023 by MaMLiSE is licensed under CC BY-NC-ND 4.0</a:t>
            </a:r>
            <a:endParaRPr b="1" sz="3100"/>
          </a:p>
        </p:txBody>
      </p:sp>
      <p:pic>
        <p:nvPicPr>
          <p:cNvPr descr="MaMlise-stopka.jpg" id="91" name="Google Shape;91;p1"/>
          <p:cNvPicPr preferRelativeResize="0"/>
          <p:nvPr/>
        </p:nvPicPr>
        <p:blipFill rotWithShape="1">
          <a:blip r:embed="rId4">
            <a:alphaModFix/>
          </a:blip>
          <a:srcRect b="0" l="0" r="0" t="0"/>
          <a:stretch/>
        </p:blipFill>
        <p:spPr>
          <a:xfrm>
            <a:off x="0" y="5783416"/>
            <a:ext cx="9144000" cy="117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192" name="Google Shape;192;p10"/>
          <p:cNvGrpSpPr/>
          <p:nvPr/>
        </p:nvGrpSpPr>
        <p:grpSpPr>
          <a:xfrm>
            <a:off x="1259632" y="1124744"/>
            <a:ext cx="6840759" cy="4336256"/>
            <a:chOff x="0" y="0"/>
            <a:chExt cx="6840759" cy="4336256"/>
          </a:xfrm>
        </p:grpSpPr>
        <p:sp>
          <p:nvSpPr>
            <p:cNvPr id="193" name="Google Shape;193;p10"/>
            <p:cNvSpPr/>
            <p:nvPr/>
          </p:nvSpPr>
          <p:spPr>
            <a:xfrm rot="5400000">
              <a:off x="2917214" y="-20915"/>
              <a:ext cx="3469004" cy="4378086"/>
            </a:xfrm>
            <a:prstGeom prst="round2SameRect">
              <a:avLst>
                <a:gd fmla="val 16667" name="adj1"/>
                <a:gd fmla="val 0" name="adj2"/>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0"/>
            <p:cNvSpPr txBox="1"/>
            <p:nvPr/>
          </p:nvSpPr>
          <p:spPr>
            <a:xfrm>
              <a:off x="2462674" y="602969"/>
              <a:ext cx="4208743" cy="3130318"/>
            </a:xfrm>
            <a:prstGeom prst="rect">
              <a:avLst/>
            </a:prstGeom>
            <a:noFill/>
            <a:ln>
              <a:noFill/>
            </a:ln>
          </p:spPr>
          <p:txBody>
            <a:bodyPr anchorCtr="0" anchor="ctr" bIns="70475" lIns="140950" spcFirstLastPara="1" rIns="140950" wrap="square" tIns="70475">
              <a:noAutofit/>
            </a:bodyPr>
            <a:lstStyle/>
            <a:p>
              <a:pPr indent="-285750" lvl="1" marL="285750" marR="0" rtl="0" algn="l">
                <a:lnSpc>
                  <a:spcPct val="90000"/>
                </a:lnSpc>
                <a:spcBef>
                  <a:spcPts val="0"/>
                </a:spcBef>
                <a:spcAft>
                  <a:spcPts val="0"/>
                </a:spcAft>
                <a:buClr>
                  <a:schemeClr val="dk1"/>
                </a:buClr>
                <a:buSzPts val="3700"/>
                <a:buFont typeface="Calibri"/>
                <a:buNone/>
              </a:pPr>
              <a:r>
                <a:rPr b="0" i="0" lang="pl-PL" sz="3700" u="none" cap="none" strike="noStrike">
                  <a:solidFill>
                    <a:schemeClr val="dk1"/>
                  </a:solidFill>
                  <a:latin typeface="Calibri"/>
                  <a:ea typeface="Calibri"/>
                  <a:cs typeface="Calibri"/>
                  <a:sym typeface="Calibri"/>
                </a:rPr>
                <a:t>any language that is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55"/>
                </a:spcBef>
                <a:spcAft>
                  <a:spcPts val="0"/>
                </a:spcAft>
                <a:buClr>
                  <a:schemeClr val="dk1"/>
                </a:buClr>
                <a:buSzPts val="3700"/>
                <a:buFont typeface="Calibri"/>
                <a:buNone/>
              </a:pPr>
              <a:r>
                <a:rPr b="0" i="0" lang="pl-PL" sz="3700" u="none" cap="none" strike="noStrike">
                  <a:solidFill>
                    <a:schemeClr val="dk1"/>
                  </a:solidFill>
                  <a:latin typeface="Calibri"/>
                  <a:ea typeface="Calibri"/>
                  <a:cs typeface="Calibri"/>
                  <a:sym typeface="Calibri"/>
                </a:rPr>
                <a:t>used between two</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55"/>
                </a:spcBef>
                <a:spcAft>
                  <a:spcPts val="0"/>
                </a:spcAft>
                <a:buClr>
                  <a:schemeClr val="dk1"/>
                </a:buClr>
                <a:buSzPts val="3700"/>
                <a:buFont typeface="Calibri"/>
                <a:buNone/>
              </a:pPr>
              <a:r>
                <a:rPr b="0" i="0" lang="pl-PL" sz="3700" u="none" cap="none" strike="noStrike">
                  <a:solidFill>
                    <a:schemeClr val="dk1"/>
                  </a:solidFill>
                  <a:latin typeface="Calibri"/>
                  <a:ea typeface="Calibri"/>
                  <a:cs typeface="Calibri"/>
                  <a:sym typeface="Calibri"/>
                </a:rPr>
                <a:t>people who do not</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55"/>
                </a:spcBef>
                <a:spcAft>
                  <a:spcPts val="0"/>
                </a:spcAft>
                <a:buClr>
                  <a:schemeClr val="dk1"/>
                </a:buClr>
                <a:buSzPts val="3700"/>
                <a:buFont typeface="Calibri"/>
                <a:buNone/>
              </a:pPr>
              <a:r>
                <a:rPr b="0" i="0" lang="pl-PL" sz="3700" u="none" cap="none" strike="noStrike">
                  <a:solidFill>
                    <a:schemeClr val="dk1"/>
                  </a:solidFill>
                  <a:latin typeface="Calibri"/>
                  <a:ea typeface="Calibri"/>
                  <a:cs typeface="Calibri"/>
                  <a:sym typeface="Calibri"/>
                </a:rPr>
                <a:t>share the same first</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555"/>
                </a:spcBef>
                <a:spcAft>
                  <a:spcPts val="0"/>
                </a:spcAft>
                <a:buClr>
                  <a:schemeClr val="dk1"/>
                </a:buClr>
                <a:buSzPts val="3700"/>
                <a:buFont typeface="Calibri"/>
                <a:buNone/>
              </a:pPr>
              <a:r>
                <a:rPr b="0" i="0" lang="pl-PL" sz="3700" u="none" cap="none" strike="noStrike">
                  <a:solidFill>
                    <a:schemeClr val="dk1"/>
                  </a:solidFill>
                  <a:latin typeface="Calibri"/>
                  <a:ea typeface="Calibri"/>
                  <a:cs typeface="Calibri"/>
                  <a:sym typeface="Calibri"/>
                </a:rPr>
                <a:t>language</a:t>
              </a:r>
              <a:endParaRPr b="0" i="0" sz="1400" u="none" cap="none" strike="noStrike">
                <a:solidFill>
                  <a:srgbClr val="000000"/>
                </a:solidFill>
                <a:latin typeface="Arial"/>
                <a:ea typeface="Arial"/>
                <a:cs typeface="Arial"/>
                <a:sym typeface="Arial"/>
              </a:endParaRPr>
            </a:p>
          </p:txBody>
        </p:sp>
        <p:sp>
          <p:nvSpPr>
            <p:cNvPr id="195" name="Google Shape;195;p10"/>
            <p:cNvSpPr/>
            <p:nvPr/>
          </p:nvSpPr>
          <p:spPr>
            <a:xfrm>
              <a:off x="0" y="0"/>
              <a:ext cx="2462673" cy="4336256"/>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txBox="1"/>
            <p:nvPr/>
          </p:nvSpPr>
          <p:spPr>
            <a:xfrm>
              <a:off x="120218" y="120218"/>
              <a:ext cx="2222237" cy="4095820"/>
            </a:xfrm>
            <a:prstGeom prst="rect">
              <a:avLst/>
            </a:prstGeom>
            <a:noFill/>
            <a:ln>
              <a:noFill/>
            </a:ln>
          </p:spPr>
          <p:txBody>
            <a:bodyPr anchorCtr="0" anchor="ctr" bIns="100950" lIns="201925" spcFirstLastPara="1" rIns="201925" wrap="square" tIns="100950">
              <a:noAutofit/>
            </a:bodyPr>
            <a:lstStyle/>
            <a:p>
              <a:pPr indent="0" lvl="0" marL="0" marR="0" rtl="0" algn="ctr">
                <a:lnSpc>
                  <a:spcPct val="90000"/>
                </a:lnSpc>
                <a:spcBef>
                  <a:spcPts val="0"/>
                </a:spcBef>
                <a:spcAft>
                  <a:spcPts val="0"/>
                </a:spcAft>
                <a:buClr>
                  <a:schemeClr val="lt1"/>
                </a:buClr>
                <a:buSzPts val="5300"/>
                <a:buFont typeface="Calibri"/>
                <a:buNone/>
              </a:pPr>
              <a:r>
                <a:rPr b="0" i="0" lang="pl-PL" sz="5300" u="none" cap="none" strike="noStrike">
                  <a:solidFill>
                    <a:schemeClr val="lt1"/>
                  </a:solidFill>
                  <a:latin typeface="Calibri"/>
                  <a:ea typeface="Calibri"/>
                  <a:cs typeface="Calibri"/>
                  <a:sym typeface="Calibri"/>
                </a:rPr>
                <a:t>Lingua franca</a:t>
              </a:r>
              <a:endParaRPr b="0" i="0" sz="5300" u="none" cap="none" strike="noStrik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Terminological quizz</a:t>
            </a:r>
            <a:endParaRPr/>
          </a:p>
        </p:txBody>
      </p:sp>
      <p:sp>
        <p:nvSpPr>
          <p:cNvPr id="202" name="Google Shape;202;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pl-PL"/>
              <a:t>Read Maya’s story about her linguistic development and follow the instructions in Worksheet 2 (WS2). </a:t>
            </a:r>
            <a:endParaRPr/>
          </a:p>
        </p:txBody>
      </p:sp>
      <p:sp>
        <p:nvSpPr>
          <p:cNvPr id="203" name="Google Shape;20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204" name="Google Shape;204;p11"/>
          <p:cNvPicPr preferRelativeResize="0"/>
          <p:nvPr>
            <p:ph idx="1" type="body"/>
          </p:nvPr>
        </p:nvPicPr>
        <p:blipFill rotWithShape="1">
          <a:blip r:embed="rId3">
            <a:alphaModFix/>
          </a:blip>
          <a:srcRect b="0" l="0" r="0" t="0"/>
          <a:stretch/>
        </p:blipFill>
        <p:spPr>
          <a:xfrm>
            <a:off x="1187624" y="1647825"/>
            <a:ext cx="2448272" cy="36760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ph type="title"/>
          </p:nvPr>
        </p:nvSpPr>
        <p:spPr>
          <a:xfrm>
            <a:off x="457200" y="2238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1st vs 2nd language acquisition</a:t>
            </a:r>
            <a:endParaRPr/>
          </a:p>
        </p:txBody>
      </p:sp>
      <p:sp>
        <p:nvSpPr>
          <p:cNvPr id="210" name="Google Shape;210;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l-PL"/>
              <a:t>L1</a:t>
            </a:r>
            <a:endParaRPr/>
          </a:p>
        </p:txBody>
      </p:sp>
      <p:sp>
        <p:nvSpPr>
          <p:cNvPr id="211" name="Google Shape;211;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Char char="•"/>
            </a:pPr>
            <a:r>
              <a:rPr lang="pl-PL"/>
              <a:t>the learning of L1 is inevitable/children are doomed to success</a:t>
            </a:r>
            <a:endParaRPr/>
          </a:p>
          <a:p>
            <a:pPr indent="-342900" lvl="0" marL="342900" rtl="0" algn="l">
              <a:lnSpc>
                <a:spcPct val="100000"/>
              </a:lnSpc>
              <a:spcBef>
                <a:spcPts val="480"/>
              </a:spcBef>
              <a:spcAft>
                <a:spcPts val="0"/>
              </a:spcAft>
              <a:buClr>
                <a:schemeClr val="dk1"/>
              </a:buClr>
              <a:buSzPts val="2400"/>
              <a:buChar char="•"/>
            </a:pPr>
            <a:r>
              <a:rPr lang="pl-PL"/>
              <a:t>complete in most cases</a:t>
            </a:r>
            <a:endParaRPr/>
          </a:p>
          <a:p>
            <a:pPr indent="-342900" lvl="0" marL="342900" rtl="0" algn="l">
              <a:lnSpc>
                <a:spcPct val="100000"/>
              </a:lnSpc>
              <a:spcBef>
                <a:spcPts val="480"/>
              </a:spcBef>
              <a:spcAft>
                <a:spcPts val="0"/>
              </a:spcAft>
              <a:buClr>
                <a:schemeClr val="dk1"/>
              </a:buClr>
              <a:buSzPts val="2400"/>
              <a:buChar char="•"/>
            </a:pPr>
            <a:r>
              <a:rPr lang="pl-PL"/>
              <a:t>showing evidence of incompleteness only in case of severe deprivation</a:t>
            </a:r>
            <a:endParaRPr/>
          </a:p>
          <a:p>
            <a:pPr indent="-342900" lvl="0" marL="342900" rtl="0" algn="l">
              <a:lnSpc>
                <a:spcPct val="100000"/>
              </a:lnSpc>
              <a:spcBef>
                <a:spcPts val="480"/>
              </a:spcBef>
              <a:spcAft>
                <a:spcPts val="0"/>
              </a:spcAft>
              <a:buClr>
                <a:schemeClr val="dk1"/>
              </a:buClr>
              <a:buSzPts val="2400"/>
              <a:buChar char="•"/>
            </a:pPr>
            <a:r>
              <a:rPr lang="pl-PL"/>
              <a:t>depends on maturation processes/biological ones</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212" name="Google Shape;212;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l-PL"/>
              <a:t>L2</a:t>
            </a:r>
            <a:endParaRPr/>
          </a:p>
        </p:txBody>
      </p:sp>
      <p:sp>
        <p:nvSpPr>
          <p:cNvPr id="213" name="Google Shape;213;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Char char="•"/>
            </a:pPr>
            <a:r>
              <a:rPr lang="pl-PL"/>
              <a:t>not all early beginners of L2 will reach nativelike level </a:t>
            </a:r>
            <a:endParaRPr/>
          </a:p>
          <a:p>
            <a:pPr indent="-342900" lvl="0" marL="342900" rtl="0" algn="l">
              <a:lnSpc>
                <a:spcPct val="100000"/>
              </a:lnSpc>
              <a:spcBef>
                <a:spcPts val="480"/>
              </a:spcBef>
              <a:spcAft>
                <a:spcPts val="0"/>
              </a:spcAft>
              <a:buClr>
                <a:schemeClr val="dk1"/>
              </a:buClr>
              <a:buSzPts val="2400"/>
              <a:buChar char="•"/>
            </a:pPr>
            <a:r>
              <a:rPr lang="pl-PL"/>
              <a:t>may be incomplete</a:t>
            </a:r>
            <a:endParaRPr/>
          </a:p>
          <a:p>
            <a:pPr indent="-342900" lvl="0" marL="342900" rtl="0" algn="l">
              <a:lnSpc>
                <a:spcPct val="100000"/>
              </a:lnSpc>
              <a:spcBef>
                <a:spcPts val="480"/>
              </a:spcBef>
              <a:spcAft>
                <a:spcPts val="0"/>
              </a:spcAft>
              <a:buClr>
                <a:schemeClr val="dk1"/>
              </a:buClr>
              <a:buSzPts val="2400"/>
              <a:buChar char="•"/>
            </a:pPr>
            <a:r>
              <a:rPr lang="pl-PL"/>
              <a:t>depends largely on the quality and quantity of input</a:t>
            </a:r>
            <a:endParaRPr/>
          </a:p>
          <a:p>
            <a:pPr indent="-342900" lvl="0" marL="342900" rtl="0" algn="l">
              <a:lnSpc>
                <a:spcPct val="100000"/>
              </a:lnSpc>
              <a:spcBef>
                <a:spcPts val="480"/>
              </a:spcBef>
              <a:spcAft>
                <a:spcPts val="0"/>
              </a:spcAft>
              <a:buClr>
                <a:schemeClr val="dk1"/>
              </a:buClr>
              <a:buSzPts val="2400"/>
              <a:buChar char="•"/>
            </a:pPr>
            <a:r>
              <a:rPr lang="pl-PL"/>
              <a:t>depends on non-biological factors: motivation, cultural empathy, investment in learning</a:t>
            </a:r>
            <a:endParaRPr/>
          </a:p>
        </p:txBody>
      </p:sp>
      <p:sp>
        <p:nvSpPr>
          <p:cNvPr id="214" name="Google Shape;21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Language acquisition at different </a:t>
            </a:r>
            <a:br>
              <a:rPr lang="pl-PL"/>
            </a:br>
            <a:r>
              <a:rPr lang="pl-PL"/>
              <a:t>life stages</a:t>
            </a:r>
            <a:endParaRPr/>
          </a:p>
        </p:txBody>
      </p:sp>
      <p:grpSp>
        <p:nvGrpSpPr>
          <p:cNvPr id="221" name="Google Shape;221;p13"/>
          <p:cNvGrpSpPr/>
          <p:nvPr/>
        </p:nvGrpSpPr>
        <p:grpSpPr>
          <a:xfrm>
            <a:off x="457200" y="1602409"/>
            <a:ext cx="8229600" cy="4521543"/>
            <a:chOff x="0" y="2209"/>
            <a:chExt cx="8229600" cy="4521543"/>
          </a:xfrm>
        </p:grpSpPr>
        <p:sp>
          <p:nvSpPr>
            <p:cNvPr id="222" name="Google Shape;222;p13"/>
            <p:cNvSpPr/>
            <p:nvPr/>
          </p:nvSpPr>
          <p:spPr>
            <a:xfrm rot="5400000">
              <a:off x="5012703" y="-1901980"/>
              <a:ext cx="1166849" cy="5266944"/>
            </a:xfrm>
            <a:prstGeom prst="round2SameRect">
              <a:avLst>
                <a:gd fmla="val 16667" name="adj1"/>
                <a:gd fmla="val 0" name="adj2"/>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3"/>
            <p:cNvSpPr txBox="1"/>
            <p:nvPr/>
          </p:nvSpPr>
          <p:spPr>
            <a:xfrm>
              <a:off x="2962656" y="205028"/>
              <a:ext cx="5209983" cy="1052927"/>
            </a:xfrm>
            <a:prstGeom prst="rect">
              <a:avLst/>
            </a:prstGeom>
            <a:noFill/>
            <a:ln>
              <a:noFill/>
            </a:ln>
          </p:spPr>
          <p:txBody>
            <a:bodyPr anchorCtr="0" anchor="ctr" bIns="20950" lIns="41900" spcFirstLastPara="1" rIns="41900" wrap="square" tIns="20950">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 set stages</a:t>
              </a:r>
              <a:endParaRPr b="0" i="0" sz="1100" u="none" cap="none" strike="noStrike">
                <a:solidFill>
                  <a:schemeClr val="dk1"/>
                </a:solidFill>
                <a:latin typeface="Calibri"/>
                <a:ea typeface="Calibri"/>
                <a:cs typeface="Calibri"/>
                <a:sym typeface="Calibri"/>
              </a:endParaRPr>
            </a:p>
            <a:p>
              <a:pPr indent="-69850" lvl="1" marL="57150" marR="0" rtl="0" algn="l">
                <a:lnSpc>
                  <a:spcPct val="90000"/>
                </a:lnSpc>
                <a:spcBef>
                  <a:spcPts val="165"/>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 more successful in acquiring pronunciation (Grotjahn 2005)</a:t>
              </a:r>
              <a:endParaRPr b="0" i="0" sz="1100" u="none" cap="none" strike="noStrike">
                <a:solidFill>
                  <a:schemeClr val="dk1"/>
                </a:solidFill>
                <a:latin typeface="Calibri"/>
                <a:ea typeface="Calibri"/>
                <a:cs typeface="Calibri"/>
                <a:sym typeface="Calibri"/>
              </a:endParaRPr>
            </a:p>
            <a:p>
              <a:pPr indent="-69850" lvl="1" marL="57150" marR="0" rtl="0" algn="l">
                <a:lnSpc>
                  <a:spcPct val="90000"/>
                </a:lnSpc>
                <a:spcBef>
                  <a:spcPts val="165"/>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 younger children were found to have the advantages of being less inhibited and monitoring their linguistic performance less</a:t>
              </a:r>
              <a:endParaRPr b="0" i="0" sz="1100" u="none" cap="none" strike="noStrike">
                <a:solidFill>
                  <a:schemeClr val="dk1"/>
                </a:solidFill>
                <a:latin typeface="Calibri"/>
                <a:ea typeface="Calibri"/>
                <a:cs typeface="Calibri"/>
                <a:sym typeface="Calibri"/>
              </a:endParaRPr>
            </a:p>
            <a:p>
              <a:pPr indent="-69850" lvl="1" marL="57150" marR="0" rtl="0" algn="l">
                <a:lnSpc>
                  <a:spcPct val="90000"/>
                </a:lnSpc>
                <a:spcBef>
                  <a:spcPts val="165"/>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less likely than teenagers to be influenced by interference from L1 (Brown 2014: 76)</a:t>
              </a:r>
              <a:endParaRPr b="0" i="0" sz="1100" u="none" cap="none" strike="noStrike">
                <a:solidFill>
                  <a:schemeClr val="dk1"/>
                </a:solidFill>
                <a:latin typeface="Calibri"/>
                <a:ea typeface="Calibri"/>
                <a:cs typeface="Calibri"/>
                <a:sym typeface="Calibri"/>
              </a:endParaRPr>
            </a:p>
          </p:txBody>
        </p:sp>
        <p:sp>
          <p:nvSpPr>
            <p:cNvPr id="224" name="Google Shape;224;p13"/>
            <p:cNvSpPr/>
            <p:nvPr/>
          </p:nvSpPr>
          <p:spPr>
            <a:xfrm>
              <a:off x="0" y="2209"/>
              <a:ext cx="2962656" cy="1458562"/>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3"/>
            <p:cNvSpPr txBox="1"/>
            <p:nvPr/>
          </p:nvSpPr>
          <p:spPr>
            <a:xfrm>
              <a:off x="71201" y="73410"/>
              <a:ext cx="2820254" cy="1316160"/>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chemeClr val="lt1"/>
                </a:buClr>
                <a:buSzPts val="4400"/>
                <a:buFont typeface="Calibri"/>
                <a:buNone/>
              </a:pPr>
              <a:r>
                <a:rPr b="0" i="0" lang="pl-PL" sz="4400" u="none" cap="none" strike="noStrike">
                  <a:solidFill>
                    <a:schemeClr val="lt1"/>
                  </a:solidFill>
                  <a:latin typeface="Calibri"/>
                  <a:ea typeface="Calibri"/>
                  <a:cs typeface="Calibri"/>
                  <a:sym typeface="Calibri"/>
                </a:rPr>
                <a:t>Children</a:t>
              </a:r>
              <a:endParaRPr b="0" i="0" sz="4400" u="none" cap="none" strike="noStrike">
                <a:solidFill>
                  <a:schemeClr val="lt1"/>
                </a:solidFill>
                <a:latin typeface="Calibri"/>
                <a:ea typeface="Calibri"/>
                <a:cs typeface="Calibri"/>
                <a:sym typeface="Calibri"/>
              </a:endParaRPr>
            </a:p>
          </p:txBody>
        </p:sp>
        <p:sp>
          <p:nvSpPr>
            <p:cNvPr id="226" name="Google Shape;226;p13"/>
            <p:cNvSpPr/>
            <p:nvPr/>
          </p:nvSpPr>
          <p:spPr>
            <a:xfrm rot="5400000">
              <a:off x="5012703" y="-370490"/>
              <a:ext cx="1166849" cy="5266944"/>
            </a:xfrm>
            <a:prstGeom prst="round2SameRect">
              <a:avLst>
                <a:gd fmla="val 16667" name="adj1"/>
                <a:gd fmla="val 0" name="adj2"/>
              </a:avLst>
            </a:prstGeom>
            <a:solidFill>
              <a:srgbClr val="D2F2CB">
                <a:alpha val="88627"/>
              </a:srgbClr>
            </a:solidFill>
            <a:ln cap="flat" cmpd="sng" w="25400">
              <a:solidFill>
                <a:srgbClr val="D2F2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3"/>
            <p:cNvSpPr txBox="1"/>
            <p:nvPr/>
          </p:nvSpPr>
          <p:spPr>
            <a:xfrm>
              <a:off x="2962656" y="1736518"/>
              <a:ext cx="5209983" cy="1052927"/>
            </a:xfrm>
            <a:prstGeom prst="rect">
              <a:avLst/>
            </a:prstGeom>
            <a:noFill/>
            <a:ln>
              <a:noFill/>
            </a:ln>
          </p:spPr>
          <p:txBody>
            <a:bodyPr anchorCtr="0" anchor="ctr" bIns="20950" lIns="41900" spcFirstLastPara="1" rIns="41900" wrap="square" tIns="20950">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more efficient learners because they are better at deploying learning strategies based on the language they already knew</a:t>
              </a:r>
              <a:endParaRPr b="0" i="0" sz="1100" u="none" cap="none" strike="noStrike">
                <a:solidFill>
                  <a:schemeClr val="dk1"/>
                </a:solidFill>
                <a:latin typeface="Calibri"/>
                <a:ea typeface="Calibri"/>
                <a:cs typeface="Calibri"/>
                <a:sym typeface="Calibri"/>
              </a:endParaRPr>
            </a:p>
            <a:p>
              <a:pPr indent="-69850" lvl="1" marL="57150" marR="0" rtl="0" algn="l">
                <a:lnSpc>
                  <a:spcPct val="90000"/>
                </a:lnSpc>
                <a:spcBef>
                  <a:spcPts val="165"/>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 some  have the ability to rapidly learn an L2 thanks to superior cognitive abilities </a:t>
              </a:r>
              <a:endParaRPr b="0" i="0" sz="1100" u="none" cap="none" strike="noStrike">
                <a:solidFill>
                  <a:schemeClr val="dk1"/>
                </a:solidFill>
                <a:latin typeface="Calibri"/>
                <a:ea typeface="Calibri"/>
                <a:cs typeface="Calibri"/>
                <a:sym typeface="Calibri"/>
              </a:endParaRPr>
            </a:p>
          </p:txBody>
        </p:sp>
        <p:sp>
          <p:nvSpPr>
            <p:cNvPr id="228" name="Google Shape;228;p13"/>
            <p:cNvSpPr/>
            <p:nvPr/>
          </p:nvSpPr>
          <p:spPr>
            <a:xfrm>
              <a:off x="0" y="1533700"/>
              <a:ext cx="2962656" cy="1458562"/>
            </a:xfrm>
            <a:prstGeom prst="roundRect">
              <a:avLst>
                <a:gd fmla="val 16667" name="adj"/>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3"/>
            <p:cNvSpPr txBox="1"/>
            <p:nvPr/>
          </p:nvSpPr>
          <p:spPr>
            <a:xfrm>
              <a:off x="71201" y="1604901"/>
              <a:ext cx="2820254" cy="1316160"/>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chemeClr val="lt1"/>
                </a:buClr>
                <a:buSzPts val="4400"/>
                <a:buFont typeface="Calibri"/>
                <a:buNone/>
              </a:pPr>
              <a:r>
                <a:rPr b="0" i="0" lang="pl-PL" sz="4400" u="none" cap="none" strike="noStrike">
                  <a:solidFill>
                    <a:schemeClr val="lt1"/>
                  </a:solidFill>
                  <a:latin typeface="Calibri"/>
                  <a:ea typeface="Calibri"/>
                  <a:cs typeface="Calibri"/>
                  <a:sym typeface="Calibri"/>
                </a:rPr>
                <a:t>Teenagers</a:t>
              </a:r>
              <a:endParaRPr b="0" i="0" sz="4400" u="none" cap="none" strike="noStrike">
                <a:solidFill>
                  <a:schemeClr val="lt1"/>
                </a:solidFill>
                <a:latin typeface="Calibri"/>
                <a:ea typeface="Calibri"/>
                <a:cs typeface="Calibri"/>
                <a:sym typeface="Calibri"/>
              </a:endParaRPr>
            </a:p>
          </p:txBody>
        </p:sp>
        <p:sp>
          <p:nvSpPr>
            <p:cNvPr id="230" name="Google Shape;230;p13"/>
            <p:cNvSpPr/>
            <p:nvPr/>
          </p:nvSpPr>
          <p:spPr>
            <a:xfrm rot="5400000">
              <a:off x="5012703" y="1160999"/>
              <a:ext cx="1166849" cy="5266944"/>
            </a:xfrm>
            <a:prstGeom prst="round2SameRect">
              <a:avLst>
                <a:gd fmla="val 16667" name="adj1"/>
                <a:gd fmla="val 0" name="adj2"/>
              </a:avLst>
            </a:prstGeom>
            <a:solidFill>
              <a:srgbClr val="FBDACB">
                <a:alpha val="88627"/>
              </a:srgbClr>
            </a:solidFill>
            <a:ln cap="flat" cmpd="sng" w="25400">
              <a:solidFill>
                <a:srgbClr val="FBDA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
            <p:cNvSpPr txBox="1"/>
            <p:nvPr/>
          </p:nvSpPr>
          <p:spPr>
            <a:xfrm>
              <a:off x="2962656" y="3268008"/>
              <a:ext cx="5209983" cy="1052927"/>
            </a:xfrm>
            <a:prstGeom prst="rect">
              <a:avLst/>
            </a:prstGeom>
            <a:noFill/>
            <a:ln>
              <a:noFill/>
            </a:ln>
          </p:spPr>
          <p:txBody>
            <a:bodyPr anchorCtr="0" anchor="ctr" bIns="20950" lIns="41900" spcFirstLastPara="1" rIns="41900" wrap="square" tIns="20950">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 faster/more successful in learning of morphology and syntax due to their cognitive capacities (Tahta et al. 1981: 364; Muñoz 2008: 207–209)</a:t>
              </a:r>
              <a:endParaRPr b="0" i="0" sz="1100" u="none" cap="none" strike="noStrike">
                <a:solidFill>
                  <a:schemeClr val="dk1"/>
                </a:solidFill>
                <a:latin typeface="Calibri"/>
                <a:ea typeface="Calibri"/>
                <a:cs typeface="Calibri"/>
                <a:sym typeface="Calibri"/>
              </a:endParaRPr>
            </a:p>
            <a:p>
              <a:pPr indent="-69850" lvl="1" marL="57150" marR="0" rtl="0" algn="l">
                <a:lnSpc>
                  <a:spcPct val="90000"/>
                </a:lnSpc>
                <a:spcBef>
                  <a:spcPts val="165"/>
                </a:spcBef>
                <a:spcAft>
                  <a:spcPts val="0"/>
                </a:spcAft>
                <a:buClr>
                  <a:schemeClr val="dk1"/>
                </a:buClr>
                <a:buSzPts val="1100"/>
                <a:buFont typeface="Calibri"/>
                <a:buChar char="•"/>
              </a:pPr>
              <a:r>
                <a:rPr b="0" i="0" lang="pl-PL" sz="1100" u="none" cap="none" strike="noStrike">
                  <a:solidFill>
                    <a:schemeClr val="dk1"/>
                  </a:solidFill>
                  <a:latin typeface="Calibri"/>
                  <a:ea typeface="Calibri"/>
                  <a:cs typeface="Calibri"/>
                  <a:sym typeface="Calibri"/>
                </a:rPr>
                <a:t> susceptible to obstacles such as: less exposure to the language, work and home duties, and their knowing of at least one language which is likely to serve most of their communicative requirements (Yule 2006: 163)</a:t>
              </a:r>
              <a:endParaRPr b="0" i="0" sz="1100" u="none" cap="none" strike="noStrike">
                <a:solidFill>
                  <a:schemeClr val="dk1"/>
                </a:solidFill>
                <a:latin typeface="Calibri"/>
                <a:ea typeface="Calibri"/>
                <a:cs typeface="Calibri"/>
                <a:sym typeface="Calibri"/>
              </a:endParaRPr>
            </a:p>
          </p:txBody>
        </p:sp>
        <p:sp>
          <p:nvSpPr>
            <p:cNvPr id="232" name="Google Shape;232;p13"/>
            <p:cNvSpPr/>
            <p:nvPr/>
          </p:nvSpPr>
          <p:spPr>
            <a:xfrm>
              <a:off x="0" y="3065190"/>
              <a:ext cx="2962656" cy="1458562"/>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3"/>
            <p:cNvSpPr txBox="1"/>
            <p:nvPr/>
          </p:nvSpPr>
          <p:spPr>
            <a:xfrm>
              <a:off x="71201" y="3136391"/>
              <a:ext cx="2820254" cy="1316160"/>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chemeClr val="lt1"/>
                </a:buClr>
                <a:buSzPts val="4400"/>
                <a:buFont typeface="Calibri"/>
                <a:buNone/>
              </a:pPr>
              <a:r>
                <a:rPr b="0" i="0" lang="pl-PL" sz="4400" u="none" cap="none" strike="noStrike">
                  <a:solidFill>
                    <a:schemeClr val="lt1"/>
                  </a:solidFill>
                  <a:latin typeface="Calibri"/>
                  <a:ea typeface="Calibri"/>
                  <a:cs typeface="Calibri"/>
                  <a:sym typeface="Calibri"/>
                </a:rPr>
                <a:t>Adults</a:t>
              </a:r>
              <a:endParaRPr b="0" i="0" sz="4400" u="none" cap="none" strike="noStrike">
                <a:solidFill>
                  <a:schemeClr val="lt1"/>
                </a:solidFill>
                <a:latin typeface="Calibri"/>
                <a:ea typeface="Calibri"/>
                <a:cs typeface="Calibri"/>
                <a:sym typeface="Calibri"/>
              </a:endParaRPr>
            </a:p>
          </p:txBody>
        </p:sp>
      </p:grpSp>
      <p:sp>
        <p:nvSpPr>
          <p:cNvPr id="234" name="Google Shape;234;p13"/>
          <p:cNvSpPr txBox="1"/>
          <p:nvPr>
            <p:ph idx="11" type="ftr"/>
          </p:nvPr>
        </p:nvSpPr>
        <p:spPr>
          <a:xfrm>
            <a:off x="3124200" y="6278880"/>
            <a:ext cx="2880360" cy="4425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40" name="Google Shape;240;p14"/>
          <p:cNvSpPr txBox="1"/>
          <p:nvPr/>
        </p:nvSpPr>
        <p:spPr>
          <a:xfrm>
            <a:off x="1547664" y="1700807"/>
            <a:ext cx="6696744" cy="19082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0" i="0" lang="pl-PL" sz="5000" u="none" cap="none" strike="noStrike">
                <a:solidFill>
                  <a:schemeClr val="dk1"/>
                </a:solidFill>
                <a:latin typeface="Calibri"/>
                <a:ea typeface="Calibri"/>
                <a:cs typeface="Calibri"/>
                <a:sym typeface="Calibri"/>
              </a:rPr>
              <a:t>Does multilingualism equal multiculturalism?</a:t>
            </a:r>
            <a:endParaRPr b="0" i="0" sz="5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Individual perspectives on multilingualism</a:t>
            </a:r>
            <a:endParaRPr/>
          </a:p>
        </p:txBody>
      </p:sp>
      <p:sp>
        <p:nvSpPr>
          <p:cNvPr id="246" name="Google Shape;246;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pl-PL"/>
              <a:t>Listen to Kamillia (R2), a multilingual person from Algeria, talking about her experiences.</a:t>
            </a:r>
            <a:endParaRPr/>
          </a:p>
          <a:p>
            <a:pPr indent="0" lvl="0" marL="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pl-PL"/>
              <a:t>Does Kamillia  think that </a:t>
            </a:r>
            <a:r>
              <a:rPr lang="pl-PL" sz="3200"/>
              <a:t>multilingualism equals multiculturalism?</a:t>
            </a:r>
            <a:endParaRPr/>
          </a:p>
          <a:p>
            <a:pPr indent="-342900" lvl="0" marL="342900" rtl="0" algn="l">
              <a:lnSpc>
                <a:spcPct val="100000"/>
              </a:lnSpc>
              <a:spcBef>
                <a:spcPts val="640"/>
              </a:spcBef>
              <a:spcAft>
                <a:spcPts val="0"/>
              </a:spcAft>
              <a:buClr>
                <a:schemeClr val="dk1"/>
              </a:buClr>
              <a:buSzPts val="3200"/>
              <a:buChar char="•"/>
            </a:pPr>
            <a:r>
              <a:rPr lang="pl-PL"/>
              <a:t>Do you agree with her?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247" name="Google Shape;24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248" name="Google Shape;248;p15"/>
          <p:cNvPicPr preferRelativeResize="0"/>
          <p:nvPr/>
        </p:nvPicPr>
        <p:blipFill rotWithShape="1">
          <a:blip r:embed="rId3">
            <a:alphaModFix/>
          </a:blip>
          <a:srcRect b="0" l="0" r="0" t="0"/>
          <a:stretch/>
        </p:blipFill>
        <p:spPr>
          <a:xfrm>
            <a:off x="6804248" y="1600200"/>
            <a:ext cx="1457907" cy="9936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254" name="Google Shape;254;p16"/>
          <p:cNvGrpSpPr/>
          <p:nvPr/>
        </p:nvGrpSpPr>
        <p:grpSpPr>
          <a:xfrm>
            <a:off x="1524000" y="1886650"/>
            <a:ext cx="6096000" cy="3574350"/>
            <a:chOff x="0" y="489650"/>
            <a:chExt cx="6096000" cy="3574350"/>
          </a:xfrm>
        </p:grpSpPr>
        <p:sp>
          <p:nvSpPr>
            <p:cNvPr id="255" name="Google Shape;255;p16"/>
            <p:cNvSpPr/>
            <p:nvPr/>
          </p:nvSpPr>
          <p:spPr>
            <a:xfrm>
              <a:off x="0" y="489650"/>
              <a:ext cx="6096000" cy="357435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6"/>
            <p:cNvSpPr txBox="1"/>
            <p:nvPr/>
          </p:nvSpPr>
          <p:spPr>
            <a:xfrm>
              <a:off x="174485" y="664135"/>
              <a:ext cx="5747030" cy="3225380"/>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Clr>
                  <a:schemeClr val="lt1"/>
                </a:buClr>
                <a:buSzPts val="6500"/>
                <a:buFont typeface="Calibri"/>
                <a:buNone/>
              </a:pPr>
              <a:r>
                <a:rPr b="0" i="0" lang="pl-PL" sz="6500" u="none" cap="none" strike="noStrike">
                  <a:solidFill>
                    <a:schemeClr val="lt1"/>
                  </a:solidFill>
                  <a:latin typeface="Calibri"/>
                  <a:ea typeface="Calibri"/>
                  <a:cs typeface="Calibri"/>
                  <a:sym typeface="Calibri"/>
                </a:rPr>
                <a:t>Language repertoires and domains</a:t>
              </a:r>
              <a:endParaRPr b="0" i="0" sz="6500" u="none" cap="none" strike="noStrike">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Repertoire and multicompetence</a:t>
            </a:r>
            <a:endParaRPr/>
          </a:p>
        </p:txBody>
      </p:sp>
      <p:grpSp>
        <p:nvGrpSpPr>
          <p:cNvPr id="262" name="Google Shape;262;p17"/>
          <p:cNvGrpSpPr/>
          <p:nvPr/>
        </p:nvGrpSpPr>
        <p:grpSpPr>
          <a:xfrm>
            <a:off x="457200" y="1600255"/>
            <a:ext cx="8229599" cy="4525851"/>
            <a:chOff x="0" y="55"/>
            <a:chExt cx="8229599" cy="4525851"/>
          </a:xfrm>
        </p:grpSpPr>
        <p:sp>
          <p:nvSpPr>
            <p:cNvPr id="263" name="Google Shape;263;p17"/>
            <p:cNvSpPr/>
            <p:nvPr/>
          </p:nvSpPr>
          <p:spPr>
            <a:xfrm rot="5400000">
              <a:off x="4713034" y="-1529550"/>
              <a:ext cx="1766186" cy="5266944"/>
            </a:xfrm>
            <a:prstGeom prst="round2SameRect">
              <a:avLst>
                <a:gd fmla="val 16667" name="adj1"/>
                <a:gd fmla="val 0" name="adj2"/>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7"/>
            <p:cNvSpPr txBox="1"/>
            <p:nvPr/>
          </p:nvSpPr>
          <p:spPr>
            <a:xfrm>
              <a:off x="2962655" y="307047"/>
              <a:ext cx="5180726" cy="1593750"/>
            </a:xfrm>
            <a:prstGeom prst="rect">
              <a:avLst/>
            </a:prstGeom>
            <a:noFill/>
            <a:ln>
              <a:noFill/>
            </a:ln>
          </p:spPr>
          <p:txBody>
            <a:bodyPr anchorCtr="0" anchor="ctr" bIns="38100" lIns="76200" spcFirstLastPara="1" rIns="76200" wrap="square" tIns="38100">
              <a:noAutofit/>
            </a:bodyPr>
            <a:lstStyle/>
            <a:p>
              <a:pPr indent="-228600" lvl="1" marL="228600" marR="0" rtl="0" algn="l">
                <a:lnSpc>
                  <a:spcPct val="90000"/>
                </a:lnSpc>
                <a:spcBef>
                  <a:spcPts val="0"/>
                </a:spcBef>
                <a:spcAft>
                  <a:spcPts val="0"/>
                </a:spcAft>
                <a:buClr>
                  <a:schemeClr val="dk1"/>
                </a:buClr>
                <a:buSzPts val="2000"/>
                <a:buFont typeface="Calibri"/>
                <a:buNone/>
              </a:pPr>
              <a:r>
                <a:rPr b="0" i="0" lang="pl-PL" sz="2000" u="none" cap="none" strike="noStrike">
                  <a:solidFill>
                    <a:schemeClr val="dk1"/>
                  </a:solidFill>
                  <a:latin typeface="Calibri"/>
                  <a:ea typeface="Calibri"/>
                  <a:cs typeface="Calibri"/>
                  <a:sym typeface="Calibri"/>
                </a:rPr>
                <a:t>	the collective resources available to anyone at</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300"/>
                </a:spcBef>
                <a:spcAft>
                  <a:spcPts val="0"/>
                </a:spcAft>
                <a:buClr>
                  <a:schemeClr val="dk1"/>
                </a:buClr>
                <a:buSzPts val="2000"/>
                <a:buFont typeface="Calibri"/>
                <a:buNone/>
              </a:pPr>
              <a:r>
                <a:rPr b="0" i="0" lang="pl-PL" sz="2000" u="none" cap="none" strike="noStrike">
                  <a:solidFill>
                    <a:schemeClr val="dk1"/>
                  </a:solidFill>
                  <a:latin typeface="Calibri"/>
                  <a:ea typeface="Calibri"/>
                  <a:cs typeface="Calibri"/>
                  <a:sym typeface="Calibri"/>
                </a:rPr>
                <a:t>any point in time (linguistic, semiotic, and</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300"/>
                </a:spcBef>
                <a:spcAft>
                  <a:spcPts val="0"/>
                </a:spcAft>
                <a:buClr>
                  <a:schemeClr val="dk1"/>
                </a:buClr>
                <a:buSzPts val="2000"/>
                <a:buFont typeface="Calibri"/>
                <a:buNone/>
              </a:pPr>
              <a:r>
                <a:rPr b="0" i="0" lang="pl-PL" sz="2000" u="none" cap="none" strike="noStrike">
                  <a:solidFill>
                    <a:schemeClr val="dk1"/>
                  </a:solidFill>
                  <a:latin typeface="Calibri"/>
                  <a:ea typeface="Calibri"/>
                  <a:cs typeface="Calibri"/>
                  <a:sym typeface="Calibri"/>
                </a:rPr>
                <a:t>sociocultural resources used in</a:t>
              </a:r>
              <a:endParaRPr b="0" i="0" sz="1400" u="none" cap="none" strike="noStrike">
                <a:solidFill>
                  <a:srgbClr val="000000"/>
                </a:solidFill>
                <a:latin typeface="Arial"/>
                <a:ea typeface="Arial"/>
                <a:cs typeface="Arial"/>
                <a:sym typeface="Arial"/>
              </a:endParaRPr>
            </a:p>
            <a:p>
              <a:pPr indent="-228600" lvl="2" marL="457200" marR="0" rtl="0" algn="l">
                <a:lnSpc>
                  <a:spcPct val="90000"/>
                </a:lnSpc>
                <a:spcBef>
                  <a:spcPts val="300"/>
                </a:spcBef>
                <a:spcAft>
                  <a:spcPts val="0"/>
                </a:spcAft>
                <a:buClr>
                  <a:schemeClr val="dk1"/>
                </a:buClr>
                <a:buSzPts val="2000"/>
                <a:buFont typeface="Calibri"/>
                <a:buNone/>
              </a:pPr>
              <a:r>
                <a:rPr b="0" i="0" lang="pl-PL" sz="2000" u="none" cap="none" strike="noStrike">
                  <a:solidFill>
                    <a:schemeClr val="dk1"/>
                  </a:solidFill>
                  <a:latin typeface="Calibri"/>
                  <a:ea typeface="Calibri"/>
                  <a:cs typeface="Calibri"/>
                  <a:sym typeface="Calibri"/>
                </a:rPr>
                <a:t>communication) (Blommaert 2010)</a:t>
              </a:r>
              <a:endParaRPr b="0" i="0" sz="1400" u="none" cap="none" strike="noStrike">
                <a:solidFill>
                  <a:srgbClr val="000000"/>
                </a:solidFill>
                <a:latin typeface="Arial"/>
                <a:ea typeface="Arial"/>
                <a:cs typeface="Arial"/>
                <a:sym typeface="Arial"/>
              </a:endParaRPr>
            </a:p>
          </p:txBody>
        </p:sp>
        <p:sp>
          <p:nvSpPr>
            <p:cNvPr id="265" name="Google Shape;265;p17"/>
            <p:cNvSpPr/>
            <p:nvPr/>
          </p:nvSpPr>
          <p:spPr>
            <a:xfrm>
              <a:off x="0" y="55"/>
              <a:ext cx="2962656" cy="2207732"/>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7"/>
            <p:cNvSpPr txBox="1"/>
            <p:nvPr/>
          </p:nvSpPr>
          <p:spPr>
            <a:xfrm>
              <a:off x="107773" y="107828"/>
              <a:ext cx="2747110" cy="1992186"/>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b="0" i="0" lang="pl-PL" sz="2600" u="none" cap="none" strike="noStrike">
                  <a:solidFill>
                    <a:schemeClr val="lt1"/>
                  </a:solidFill>
                  <a:latin typeface="Calibri"/>
                  <a:ea typeface="Calibri"/>
                  <a:cs typeface="Calibri"/>
                  <a:sym typeface="Calibri"/>
                </a:rPr>
                <a:t>Repertoire</a:t>
              </a:r>
              <a:endParaRPr b="0" i="0" sz="2600" u="none" cap="none" strike="noStrike">
                <a:solidFill>
                  <a:schemeClr val="lt1"/>
                </a:solidFill>
                <a:latin typeface="Calibri"/>
                <a:ea typeface="Calibri"/>
                <a:cs typeface="Calibri"/>
                <a:sym typeface="Calibri"/>
              </a:endParaRPr>
            </a:p>
          </p:txBody>
        </p:sp>
        <p:sp>
          <p:nvSpPr>
            <p:cNvPr id="267" name="Google Shape;267;p17"/>
            <p:cNvSpPr/>
            <p:nvPr/>
          </p:nvSpPr>
          <p:spPr>
            <a:xfrm rot="5400000">
              <a:off x="4713034" y="798495"/>
              <a:ext cx="1766186" cy="5266944"/>
            </a:xfrm>
            <a:prstGeom prst="round2SameRect">
              <a:avLst>
                <a:gd fmla="val 16667" name="adj1"/>
                <a:gd fmla="val 0" name="adj2"/>
              </a:avLst>
            </a:prstGeom>
            <a:solidFill>
              <a:srgbClr val="FBDACB">
                <a:alpha val="88627"/>
              </a:srgbClr>
            </a:solidFill>
            <a:ln cap="flat" cmpd="sng" w="25400">
              <a:solidFill>
                <a:srgbClr val="FBDA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7"/>
            <p:cNvSpPr txBox="1"/>
            <p:nvPr/>
          </p:nvSpPr>
          <p:spPr>
            <a:xfrm>
              <a:off x="2962655" y="2635092"/>
              <a:ext cx="5180726" cy="1593750"/>
            </a:xfrm>
            <a:prstGeom prst="rect">
              <a:avLst/>
            </a:prstGeom>
            <a:noFill/>
            <a:ln>
              <a:noFill/>
            </a:ln>
          </p:spPr>
          <p:txBody>
            <a:bodyPr anchorCtr="0" anchor="ctr" bIns="38100" lIns="76200" spcFirstLastPara="1" rIns="76200" wrap="square" tIns="38100">
              <a:noAutofit/>
            </a:bodyPr>
            <a:lstStyle/>
            <a:p>
              <a:pPr indent="-228600" lvl="1" marL="228600" marR="0" rtl="0" algn="l">
                <a:lnSpc>
                  <a:spcPct val="90000"/>
                </a:lnSpc>
                <a:spcBef>
                  <a:spcPts val="0"/>
                </a:spcBef>
                <a:spcAft>
                  <a:spcPts val="0"/>
                </a:spcAft>
                <a:buClr>
                  <a:schemeClr val="dk1"/>
                </a:buClr>
                <a:buSzPts val="2000"/>
                <a:buFont typeface="Calibri"/>
                <a:buNone/>
              </a:pPr>
              <a:r>
                <a:rPr b="0" i="0" lang="pl-PL" sz="2000" u="none" cap="none" strike="noStrike">
                  <a:solidFill>
                    <a:schemeClr val="dk1"/>
                  </a:solidFill>
                  <a:latin typeface="Calibri"/>
                  <a:ea typeface="Calibri"/>
                  <a:cs typeface="Calibri"/>
                  <a:sym typeface="Calibri"/>
                </a:rPr>
                <a:t>	a multilingual person’s ability to switch and merge their languages, plus the ability to differentiate between them and use them separately and selectively (Cook 2003)</a:t>
              </a:r>
              <a:endParaRPr b="0" i="0" sz="2000" u="none" cap="none" strike="noStrike">
                <a:solidFill>
                  <a:schemeClr val="dk1"/>
                </a:solidFill>
                <a:latin typeface="Calibri"/>
                <a:ea typeface="Calibri"/>
                <a:cs typeface="Calibri"/>
                <a:sym typeface="Calibri"/>
              </a:endParaRPr>
            </a:p>
          </p:txBody>
        </p:sp>
        <p:sp>
          <p:nvSpPr>
            <p:cNvPr id="269" name="Google Shape;269;p17"/>
            <p:cNvSpPr/>
            <p:nvPr/>
          </p:nvSpPr>
          <p:spPr>
            <a:xfrm>
              <a:off x="0" y="2318174"/>
              <a:ext cx="2962656" cy="2207732"/>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7"/>
            <p:cNvSpPr txBox="1"/>
            <p:nvPr/>
          </p:nvSpPr>
          <p:spPr>
            <a:xfrm>
              <a:off x="107773" y="2425947"/>
              <a:ext cx="2747110" cy="1992186"/>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b="0" i="0" lang="pl-PL" sz="2600" u="none" cap="none" strike="noStrike">
                  <a:solidFill>
                    <a:schemeClr val="lt1"/>
                  </a:solidFill>
                  <a:latin typeface="Calibri"/>
                  <a:ea typeface="Calibri"/>
                  <a:cs typeface="Calibri"/>
                  <a:sym typeface="Calibri"/>
                </a:rPr>
                <a:t>Multicompetence</a:t>
              </a:r>
              <a:endParaRPr b="0" i="0" sz="2600" u="none" cap="none" strike="noStrike">
                <a:solidFill>
                  <a:schemeClr val="lt1"/>
                </a:solidFill>
                <a:latin typeface="Calibri"/>
                <a:ea typeface="Calibri"/>
                <a:cs typeface="Calibri"/>
                <a:sym typeface="Calibri"/>
              </a:endParaRPr>
            </a:p>
          </p:txBody>
        </p:sp>
      </p:grpSp>
      <p:sp>
        <p:nvSpPr>
          <p:cNvPr id="271" name="Google Shape;27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ts val="11323"/>
              <a:buFont typeface="Calibri"/>
              <a:buNone/>
            </a:pPr>
            <a:r>
              <a:rPr lang="pl-PL"/>
              <a:t>Multilingual repertoires: </a:t>
            </a:r>
            <a:br>
              <a:rPr lang="pl-PL"/>
            </a:br>
            <a:r>
              <a:rPr lang="pl-PL" sz="3100"/>
              <a:t>the case of a Polish-Japanese family residing in the UK </a:t>
            </a:r>
            <a:endParaRPr sz="3100"/>
          </a:p>
        </p:txBody>
      </p:sp>
      <p:grpSp>
        <p:nvGrpSpPr>
          <p:cNvPr id="277" name="Google Shape;277;p18"/>
          <p:cNvGrpSpPr/>
          <p:nvPr/>
        </p:nvGrpSpPr>
        <p:grpSpPr>
          <a:xfrm>
            <a:off x="459771" y="1975544"/>
            <a:ext cx="8224456" cy="3775274"/>
            <a:chOff x="2571" y="375344"/>
            <a:chExt cx="8224456" cy="3775274"/>
          </a:xfrm>
        </p:grpSpPr>
        <p:sp>
          <p:nvSpPr>
            <p:cNvPr id="278" name="Google Shape;278;p18"/>
            <p:cNvSpPr/>
            <p:nvPr/>
          </p:nvSpPr>
          <p:spPr>
            <a:xfrm>
              <a:off x="2571" y="375344"/>
              <a:ext cx="2507456" cy="604800"/>
            </a:xfrm>
            <a:prstGeom prst="rect">
              <a:avLst/>
            </a:prstGeom>
            <a:solidFill>
              <a:srgbClr val="49ACC5"/>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8"/>
            <p:cNvSpPr txBox="1"/>
            <p:nvPr/>
          </p:nvSpPr>
          <p:spPr>
            <a:xfrm>
              <a:off x="2571" y="375344"/>
              <a:ext cx="2507456" cy="604800"/>
            </a:xfrm>
            <a:prstGeom prst="rect">
              <a:avLst/>
            </a:prstGeom>
            <a:noFill/>
            <a:ln>
              <a:noFill/>
            </a:ln>
          </p:spPr>
          <p:txBody>
            <a:bodyPr anchorCtr="0" anchor="ctr" bIns="85325" lIns="149350" spcFirstLastPara="1" rIns="149350" wrap="square" tIns="85325">
              <a:noAutofit/>
            </a:bodyPr>
            <a:lstStyle/>
            <a:p>
              <a:pPr indent="0" lvl="0" marL="0" marR="0" rtl="0" algn="ctr">
                <a:lnSpc>
                  <a:spcPct val="90000"/>
                </a:lnSpc>
                <a:spcBef>
                  <a:spcPts val="0"/>
                </a:spcBef>
                <a:spcAft>
                  <a:spcPts val="0"/>
                </a:spcAft>
                <a:buClr>
                  <a:schemeClr val="lt1"/>
                </a:buClr>
                <a:buSzPts val="2100"/>
                <a:buFont typeface="Calibri"/>
                <a:buNone/>
              </a:pPr>
              <a:r>
                <a:rPr b="0" i="0" lang="pl-PL" sz="2100" u="none" cap="none" strike="noStrike">
                  <a:solidFill>
                    <a:schemeClr val="lt1"/>
                  </a:solidFill>
                  <a:latin typeface="Calibri"/>
                  <a:ea typeface="Calibri"/>
                  <a:cs typeface="Calibri"/>
                  <a:sym typeface="Calibri"/>
                </a:rPr>
                <a:t>Ayame (mother)</a:t>
              </a:r>
              <a:endParaRPr b="0" i="0" sz="2100" u="none" cap="none" strike="noStrike">
                <a:solidFill>
                  <a:schemeClr val="lt1"/>
                </a:solidFill>
                <a:latin typeface="Calibri"/>
                <a:ea typeface="Calibri"/>
                <a:cs typeface="Calibri"/>
                <a:sym typeface="Calibri"/>
              </a:endParaRPr>
            </a:p>
          </p:txBody>
        </p:sp>
        <p:sp>
          <p:nvSpPr>
            <p:cNvPr id="280" name="Google Shape;280;p18"/>
            <p:cNvSpPr/>
            <p:nvPr/>
          </p:nvSpPr>
          <p:spPr>
            <a:xfrm>
              <a:off x="2571" y="980143"/>
              <a:ext cx="2507456" cy="3170475"/>
            </a:xfrm>
            <a:prstGeom prst="rect">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8"/>
            <p:cNvSpPr txBox="1"/>
            <p:nvPr/>
          </p:nvSpPr>
          <p:spPr>
            <a:xfrm>
              <a:off x="2571" y="980143"/>
              <a:ext cx="2507456" cy="3170475"/>
            </a:xfrm>
            <a:prstGeom prst="rect">
              <a:avLst/>
            </a:prstGeom>
            <a:noFill/>
            <a:ln>
              <a:noFill/>
            </a:ln>
          </p:spPr>
          <p:txBody>
            <a:bodyPr anchorCtr="0" anchor="t" bIns="168000" lIns="112000" spcFirstLastPara="1" rIns="149350" wrap="square" tIns="112000">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Age: 42</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Country of origin: Japan </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L1: Japanese</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Other languages: English (C1)</a:t>
              </a:r>
              <a:endParaRPr b="0" i="0" sz="2100" u="none" cap="none" strike="noStrike">
                <a:solidFill>
                  <a:schemeClr val="dk1"/>
                </a:solidFill>
                <a:latin typeface="Calibri"/>
                <a:ea typeface="Calibri"/>
                <a:cs typeface="Calibri"/>
                <a:sym typeface="Calibri"/>
              </a:endParaRPr>
            </a:p>
            <a:p>
              <a:pPr indent="-95250" lvl="1" marL="228600" marR="0" rtl="0" algn="l">
                <a:lnSpc>
                  <a:spcPct val="90000"/>
                </a:lnSpc>
                <a:spcBef>
                  <a:spcPts val="315"/>
                </a:spcBef>
                <a:spcAft>
                  <a:spcPts val="0"/>
                </a:spcAft>
                <a:buClr>
                  <a:schemeClr val="dk1"/>
                </a:buClr>
                <a:buSzPts val="2100"/>
                <a:buFont typeface="Calibri"/>
                <a:buNone/>
              </a:pPr>
              <a:r>
                <a:t/>
              </a:r>
              <a:endParaRPr b="0" i="0" sz="2100" u="none" cap="none" strike="noStrike">
                <a:solidFill>
                  <a:schemeClr val="dk1"/>
                </a:solidFill>
                <a:latin typeface="Calibri"/>
                <a:ea typeface="Calibri"/>
                <a:cs typeface="Calibri"/>
                <a:sym typeface="Calibri"/>
              </a:endParaRPr>
            </a:p>
          </p:txBody>
        </p:sp>
        <p:sp>
          <p:nvSpPr>
            <p:cNvPr id="282" name="Google Shape;282;p18"/>
            <p:cNvSpPr/>
            <p:nvPr/>
          </p:nvSpPr>
          <p:spPr>
            <a:xfrm>
              <a:off x="2861071" y="375344"/>
              <a:ext cx="2507456" cy="604800"/>
            </a:xfrm>
            <a:prstGeom prst="rect">
              <a:avLst/>
            </a:prstGeom>
            <a:solidFill>
              <a:srgbClr val="5FDF45"/>
            </a:solidFill>
            <a:ln cap="flat" cmpd="sng" w="25400">
              <a:solidFill>
                <a:srgbClr val="5FDF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8"/>
            <p:cNvSpPr txBox="1"/>
            <p:nvPr/>
          </p:nvSpPr>
          <p:spPr>
            <a:xfrm>
              <a:off x="2861071" y="375344"/>
              <a:ext cx="2507456" cy="604800"/>
            </a:xfrm>
            <a:prstGeom prst="rect">
              <a:avLst/>
            </a:prstGeom>
            <a:noFill/>
            <a:ln>
              <a:noFill/>
            </a:ln>
          </p:spPr>
          <p:txBody>
            <a:bodyPr anchorCtr="0" anchor="ctr" bIns="85325" lIns="149350" spcFirstLastPara="1" rIns="149350" wrap="square" tIns="85325">
              <a:noAutofit/>
            </a:bodyPr>
            <a:lstStyle/>
            <a:p>
              <a:pPr indent="0" lvl="0" marL="0" marR="0" rtl="0" algn="ctr">
                <a:lnSpc>
                  <a:spcPct val="90000"/>
                </a:lnSpc>
                <a:spcBef>
                  <a:spcPts val="0"/>
                </a:spcBef>
                <a:spcAft>
                  <a:spcPts val="0"/>
                </a:spcAft>
                <a:buClr>
                  <a:schemeClr val="lt1"/>
                </a:buClr>
                <a:buSzPts val="2100"/>
                <a:buFont typeface="Calibri"/>
                <a:buNone/>
              </a:pPr>
              <a:r>
                <a:rPr b="0" i="0" lang="pl-PL" sz="2100" u="none" cap="none" strike="noStrike">
                  <a:solidFill>
                    <a:schemeClr val="lt1"/>
                  </a:solidFill>
                  <a:latin typeface="Calibri"/>
                  <a:ea typeface="Calibri"/>
                  <a:cs typeface="Calibri"/>
                  <a:sym typeface="Calibri"/>
                </a:rPr>
                <a:t>Jan (father)</a:t>
              </a:r>
              <a:endParaRPr b="0" i="0" sz="2100" u="none" cap="none" strike="noStrike">
                <a:solidFill>
                  <a:schemeClr val="lt1"/>
                </a:solidFill>
                <a:latin typeface="Calibri"/>
                <a:ea typeface="Calibri"/>
                <a:cs typeface="Calibri"/>
                <a:sym typeface="Calibri"/>
              </a:endParaRPr>
            </a:p>
          </p:txBody>
        </p:sp>
        <p:sp>
          <p:nvSpPr>
            <p:cNvPr id="284" name="Google Shape;284;p18"/>
            <p:cNvSpPr/>
            <p:nvPr/>
          </p:nvSpPr>
          <p:spPr>
            <a:xfrm>
              <a:off x="2861071" y="980143"/>
              <a:ext cx="2507456" cy="3170475"/>
            </a:xfrm>
            <a:prstGeom prst="rect">
              <a:avLst/>
            </a:prstGeom>
            <a:solidFill>
              <a:srgbClr val="D2F2CB">
                <a:alpha val="88627"/>
              </a:srgbClr>
            </a:solidFill>
            <a:ln cap="flat" cmpd="sng" w="25400">
              <a:solidFill>
                <a:srgbClr val="D2F2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8"/>
            <p:cNvSpPr txBox="1"/>
            <p:nvPr/>
          </p:nvSpPr>
          <p:spPr>
            <a:xfrm>
              <a:off x="2861071" y="980143"/>
              <a:ext cx="2507456" cy="3170475"/>
            </a:xfrm>
            <a:prstGeom prst="rect">
              <a:avLst/>
            </a:prstGeom>
            <a:noFill/>
            <a:ln>
              <a:noFill/>
            </a:ln>
          </p:spPr>
          <p:txBody>
            <a:bodyPr anchorCtr="0" anchor="t" bIns="168000" lIns="112000" spcFirstLastPara="1" rIns="149350" wrap="square" tIns="112000">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Age: 44</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Country of origin: Poland </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L1: Polish</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Other languages: English (C1/C2), Japanese (A2/B1</a:t>
              </a:r>
              <a:endParaRPr b="0" i="0" sz="2100" u="none" cap="none" strike="noStrike">
                <a:solidFill>
                  <a:schemeClr val="dk1"/>
                </a:solidFill>
                <a:latin typeface="Calibri"/>
                <a:ea typeface="Calibri"/>
                <a:cs typeface="Calibri"/>
                <a:sym typeface="Calibri"/>
              </a:endParaRPr>
            </a:p>
          </p:txBody>
        </p:sp>
        <p:sp>
          <p:nvSpPr>
            <p:cNvPr id="286" name="Google Shape;286;p18"/>
            <p:cNvSpPr/>
            <p:nvPr/>
          </p:nvSpPr>
          <p:spPr>
            <a:xfrm>
              <a:off x="5719571" y="375344"/>
              <a:ext cx="2507456" cy="604800"/>
            </a:xfrm>
            <a:prstGeom prst="rect">
              <a:avLst/>
            </a:prstGeom>
            <a:solidFill>
              <a:srgbClr val="F69444"/>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8"/>
            <p:cNvSpPr txBox="1"/>
            <p:nvPr/>
          </p:nvSpPr>
          <p:spPr>
            <a:xfrm>
              <a:off x="5719571" y="375344"/>
              <a:ext cx="2507456" cy="604800"/>
            </a:xfrm>
            <a:prstGeom prst="rect">
              <a:avLst/>
            </a:prstGeom>
            <a:noFill/>
            <a:ln>
              <a:noFill/>
            </a:ln>
          </p:spPr>
          <p:txBody>
            <a:bodyPr anchorCtr="0" anchor="ctr" bIns="85325" lIns="149350" spcFirstLastPara="1" rIns="149350" wrap="square" tIns="85325">
              <a:noAutofit/>
            </a:bodyPr>
            <a:lstStyle/>
            <a:p>
              <a:pPr indent="0" lvl="0" marL="0" marR="0" rtl="0" algn="ctr">
                <a:lnSpc>
                  <a:spcPct val="90000"/>
                </a:lnSpc>
                <a:spcBef>
                  <a:spcPts val="0"/>
                </a:spcBef>
                <a:spcAft>
                  <a:spcPts val="0"/>
                </a:spcAft>
                <a:buClr>
                  <a:schemeClr val="lt1"/>
                </a:buClr>
                <a:buSzPts val="2100"/>
                <a:buFont typeface="Calibri"/>
                <a:buNone/>
              </a:pPr>
              <a:r>
                <a:rPr b="0" i="0" lang="pl-PL" sz="2100" u="none" cap="none" strike="noStrike">
                  <a:solidFill>
                    <a:schemeClr val="lt1"/>
                  </a:solidFill>
                  <a:latin typeface="Calibri"/>
                  <a:ea typeface="Calibri"/>
                  <a:cs typeface="Calibri"/>
                  <a:sym typeface="Calibri"/>
                </a:rPr>
                <a:t>Maya (daughter)</a:t>
              </a:r>
              <a:endParaRPr b="0" i="0" sz="2100" u="none" cap="none" strike="noStrike">
                <a:solidFill>
                  <a:schemeClr val="lt1"/>
                </a:solidFill>
                <a:latin typeface="Calibri"/>
                <a:ea typeface="Calibri"/>
                <a:cs typeface="Calibri"/>
                <a:sym typeface="Calibri"/>
              </a:endParaRPr>
            </a:p>
          </p:txBody>
        </p:sp>
        <p:sp>
          <p:nvSpPr>
            <p:cNvPr id="288" name="Google Shape;288;p18"/>
            <p:cNvSpPr/>
            <p:nvPr/>
          </p:nvSpPr>
          <p:spPr>
            <a:xfrm>
              <a:off x="5719571" y="980143"/>
              <a:ext cx="2507456" cy="3170475"/>
            </a:xfrm>
            <a:prstGeom prst="rect">
              <a:avLst/>
            </a:prstGeom>
            <a:solidFill>
              <a:srgbClr val="FBDACB">
                <a:alpha val="88627"/>
              </a:srgbClr>
            </a:solidFill>
            <a:ln cap="flat" cmpd="sng" w="25400">
              <a:solidFill>
                <a:srgbClr val="FBDA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8"/>
            <p:cNvSpPr txBox="1"/>
            <p:nvPr/>
          </p:nvSpPr>
          <p:spPr>
            <a:xfrm>
              <a:off x="5719571" y="980143"/>
              <a:ext cx="2507456" cy="3170475"/>
            </a:xfrm>
            <a:prstGeom prst="rect">
              <a:avLst/>
            </a:prstGeom>
            <a:noFill/>
            <a:ln>
              <a:noFill/>
            </a:ln>
          </p:spPr>
          <p:txBody>
            <a:bodyPr anchorCtr="0" anchor="t" bIns="168000" lIns="112000" spcFirstLastPara="1" rIns="149350" wrap="square" tIns="112000">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Age: 12</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Country of origin: UK </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L1: English/Japanese*</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Other languages:</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Japanese (B1), Polish (A1-), French (A1)</a:t>
              </a:r>
              <a:endParaRPr b="0" i="0" sz="2100" u="none" cap="none" strike="noStrike">
                <a:solidFill>
                  <a:schemeClr val="dk1"/>
                </a:solidFill>
                <a:latin typeface="Calibri"/>
                <a:ea typeface="Calibri"/>
                <a:cs typeface="Calibri"/>
                <a:sym typeface="Calibri"/>
              </a:endParaRPr>
            </a:p>
          </p:txBody>
        </p:sp>
      </p:grpSp>
      <p:sp>
        <p:nvSpPr>
          <p:cNvPr id="290" name="Google Shape;290;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Maya (12) – language portrait</a:t>
            </a:r>
            <a:endParaRPr/>
          </a:p>
        </p:txBody>
      </p:sp>
      <p:sp>
        <p:nvSpPr>
          <p:cNvPr id="296" name="Google Shape;29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297" name="Google Shape;297;p19"/>
          <p:cNvPicPr preferRelativeResize="0"/>
          <p:nvPr>
            <p:ph idx="1" type="body"/>
          </p:nvPr>
        </p:nvPicPr>
        <p:blipFill rotWithShape="1">
          <a:blip r:embed="rId3">
            <a:alphaModFix/>
          </a:blip>
          <a:srcRect b="0" l="0" r="0" t="0"/>
          <a:stretch/>
        </p:blipFill>
        <p:spPr>
          <a:xfrm>
            <a:off x="539552" y="1417638"/>
            <a:ext cx="3754760" cy="3912673"/>
          </a:xfrm>
          <a:prstGeom prst="rect">
            <a:avLst/>
          </a:prstGeom>
          <a:noFill/>
          <a:ln>
            <a:noFill/>
          </a:ln>
        </p:spPr>
      </p:pic>
      <p:sp>
        <p:nvSpPr>
          <p:cNvPr id="298" name="Google Shape;298;p19"/>
          <p:cNvSpPr txBox="1"/>
          <p:nvPr>
            <p:ph idx="2" type="body"/>
          </p:nvPr>
        </p:nvSpPr>
        <p:spPr>
          <a:xfrm>
            <a:off x="4376664" y="1484784"/>
            <a:ext cx="4310136" cy="4641379"/>
          </a:xfrm>
          <a:prstGeom prst="rect">
            <a:avLst/>
          </a:prstGeom>
          <a:noFill/>
          <a:ln>
            <a:noFill/>
          </a:ln>
        </p:spPr>
        <p:txBody>
          <a:bodyPr anchorCtr="0" anchor="t" bIns="45700" lIns="91425" spcFirstLastPara="1" rIns="91425" wrap="square" tIns="45700">
            <a:normAutofit fontScale="55000" lnSpcReduction="20000"/>
          </a:bodyPr>
          <a:lstStyle/>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Extract 1</a:t>
            </a:r>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Blue is for English, yes? </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Yeah.</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And why? Just tell me about that.</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Because it is where I was born and where I live.</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So it’s in your head, right?</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Yeah.</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And why head?</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Probably because my thoughts are in English. This is how I think. (…)</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Why is Polish important to you? Why did you put it at all?</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Because uhm my family half of my family is Polish. So it’s a special language for me.</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In which sense? Do you speak it? Do you use it?</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No (..) it’s kind of language … to do with my family. </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Alright. So do you communicate in this language with your family in Poland?</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No.</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I: Not really. But can you, I don’t know, understand anything?</a:t>
            </a:r>
            <a:endParaRPr sz="2800">
              <a:solidFill>
                <a:srgbClr val="000000"/>
              </a:solidFill>
              <a:latin typeface="Calibri"/>
              <a:ea typeface="Calibri"/>
              <a:cs typeface="Calibri"/>
              <a:sym typeface="Calibri"/>
            </a:endParaRPr>
          </a:p>
          <a:p>
            <a:pPr indent="0" lvl="0" marL="76200" rtl="0" algn="just">
              <a:lnSpc>
                <a:spcPct val="100000"/>
              </a:lnSpc>
              <a:spcBef>
                <a:spcPts val="0"/>
              </a:spcBef>
              <a:spcAft>
                <a:spcPts val="0"/>
              </a:spcAft>
              <a:buClr>
                <a:srgbClr val="000000"/>
              </a:buClr>
              <a:buSzPct val="100000"/>
              <a:buNone/>
            </a:pPr>
            <a:r>
              <a:rPr lang="pl-PL" sz="2800">
                <a:solidFill>
                  <a:srgbClr val="000000"/>
                </a:solidFill>
                <a:latin typeface="Calibri"/>
                <a:ea typeface="Calibri"/>
                <a:cs typeface="Calibri"/>
                <a:sym typeface="Calibri"/>
              </a:rPr>
              <a:t>M: Yes, I do understand.</a:t>
            </a:r>
            <a:endParaRPr sz="2800">
              <a:solidFill>
                <a:srgbClr val="000000"/>
              </a:solidFill>
              <a:latin typeface="Calibri"/>
              <a:ea typeface="Calibri"/>
              <a:cs typeface="Calibri"/>
              <a:sym typeface="Calibri"/>
            </a:endParaRPr>
          </a:p>
          <a:p>
            <a:pPr indent="0" lvl="0" marL="0" rtl="0" algn="l">
              <a:lnSpc>
                <a:spcPct val="100000"/>
              </a:lnSpc>
              <a:spcBef>
                <a:spcPts val="308"/>
              </a:spcBef>
              <a:spcAft>
                <a:spcPts val="0"/>
              </a:spcAft>
              <a:buClr>
                <a:schemeClr val="dk1"/>
              </a:buClr>
              <a:buSzPct val="100000"/>
              <a:buNone/>
            </a:pPr>
            <a:r>
              <a:rPr lang="pl-PL"/>
              <a:t>                               (Maya LP Audio- R3</a:t>
            </a:r>
            <a:r>
              <a:rPr lang="pl-PL" sz="2800">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pl-PL" sz="3600"/>
              <a:t>The MaMLiSE project</a:t>
            </a:r>
            <a:endParaRPr b="1" sz="3600"/>
          </a:p>
        </p:txBody>
      </p:sp>
      <p:sp>
        <p:nvSpPr>
          <p:cNvPr id="97" name="Google Shape;97;p2"/>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800"/>
              <a:buNone/>
            </a:pPr>
            <a:r>
              <a:rPr i="1" lang="pl-PL" sz="2300">
                <a:highlight>
                  <a:srgbClr val="FFFFFF"/>
                </a:highlight>
              </a:rPr>
              <a:t>Majority and Minority Languages in School Environment</a:t>
            </a:r>
            <a:endParaRPr i="1" sz="2300">
              <a:highlight>
                <a:srgbClr val="FFFFFF"/>
              </a:highlight>
            </a:endParaRPr>
          </a:p>
          <a:p>
            <a:pPr indent="-361950" lvl="0" marL="457200" rtl="0" algn="just">
              <a:lnSpc>
                <a:spcPct val="100000"/>
              </a:lnSpc>
              <a:spcBef>
                <a:spcPts val="800"/>
              </a:spcBef>
              <a:spcAft>
                <a:spcPts val="0"/>
              </a:spcAft>
              <a:buSzPts val="2100"/>
              <a:buFont typeface="Calibri"/>
              <a:buChar char="-"/>
            </a:pPr>
            <a:r>
              <a:rPr lang="pl-PL"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just">
              <a:lnSpc>
                <a:spcPct val="100000"/>
              </a:lnSpc>
              <a:spcBef>
                <a:spcPts val="0"/>
              </a:spcBef>
              <a:spcAft>
                <a:spcPts val="0"/>
              </a:spcAft>
              <a:buSzPts val="2100"/>
              <a:buFont typeface="Calibri"/>
              <a:buChar char="-"/>
            </a:pPr>
            <a:r>
              <a:rPr lang="pl-PL" sz="2100">
                <a:highlight>
                  <a:schemeClr val="lt1"/>
                </a:highlight>
              </a:rPr>
              <a:t>running from 01.11.2020 to 31.07.2023;</a:t>
            </a:r>
            <a:endParaRPr sz="2100">
              <a:highlight>
                <a:schemeClr val="lt1"/>
              </a:highlight>
            </a:endParaRPr>
          </a:p>
          <a:p>
            <a:pPr indent="-361950" lvl="0" marL="457200" rtl="0" algn="just">
              <a:lnSpc>
                <a:spcPct val="100000"/>
              </a:lnSpc>
              <a:spcBef>
                <a:spcPts val="0"/>
              </a:spcBef>
              <a:spcAft>
                <a:spcPts val="0"/>
              </a:spcAft>
              <a:buSzPts val="2100"/>
              <a:buChar char="-"/>
            </a:pPr>
            <a:r>
              <a:rPr b="1" lang="pl-PL" sz="2100">
                <a:highlight>
                  <a:schemeClr val="lt1"/>
                </a:highlight>
              </a:rPr>
              <a:t>main aim: supporting school teachers in delivering effective instruction in linguistically diverse classes. </a:t>
            </a:r>
            <a:r>
              <a:rPr lang="pl-PL"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just">
              <a:lnSpc>
                <a:spcPct val="100000"/>
              </a:lnSpc>
              <a:spcBef>
                <a:spcPts val="0"/>
              </a:spcBef>
              <a:spcAft>
                <a:spcPts val="0"/>
              </a:spcAft>
              <a:buSzPts val="2100"/>
              <a:buChar char="-"/>
            </a:pPr>
            <a:r>
              <a:rPr lang="pl-PL"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8" name="Google Shape;98;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Visualising individual language repertoires</a:t>
            </a:r>
            <a:endParaRPr/>
          </a:p>
        </p:txBody>
      </p:sp>
      <p:sp>
        <p:nvSpPr>
          <p:cNvPr id="304" name="Google Shape;304;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dk1"/>
              </a:buClr>
              <a:buSzPct val="108106"/>
              <a:buChar char="•"/>
            </a:pPr>
            <a:r>
              <a:rPr lang="pl-PL" sz="3200">
                <a:latin typeface="Calibri"/>
                <a:ea typeface="Calibri"/>
                <a:cs typeface="Calibri"/>
                <a:sym typeface="Calibri"/>
              </a:rPr>
              <a:t>Language portraits/ </a:t>
            </a:r>
            <a:r>
              <a:rPr b="1" lang="pl-PL" sz="3200" u="sng">
                <a:latin typeface="Calibri"/>
                <a:ea typeface="Calibri"/>
                <a:cs typeface="Calibri"/>
                <a:sym typeface="Calibri"/>
              </a:rPr>
              <a:t>landscapes</a:t>
            </a:r>
            <a:r>
              <a:rPr lang="pl-PL" sz="3200">
                <a:latin typeface="Calibri"/>
                <a:ea typeface="Calibri"/>
                <a:cs typeface="Calibri"/>
                <a:sym typeface="Calibri"/>
              </a:rPr>
              <a:t>/ trees/ houses and biography (20 min, pairwork/groupwork)</a:t>
            </a:r>
            <a:endParaRPr sz="3200">
              <a:latin typeface="Calibri"/>
              <a:ea typeface="Calibri"/>
              <a:cs typeface="Calibri"/>
              <a:sym typeface="Calibri"/>
            </a:endParaRPr>
          </a:p>
          <a:p>
            <a:pPr indent="0" lvl="0" marL="0" rtl="0" algn="l">
              <a:lnSpc>
                <a:spcPct val="100000"/>
              </a:lnSpc>
              <a:spcBef>
                <a:spcPts val="640"/>
              </a:spcBef>
              <a:spcAft>
                <a:spcPts val="0"/>
              </a:spcAft>
              <a:buClr>
                <a:schemeClr val="dk1"/>
              </a:buClr>
              <a:buSzPct val="108106"/>
              <a:buNone/>
            </a:pPr>
            <a:r>
              <a:t/>
            </a:r>
            <a:endParaRPr sz="3200">
              <a:latin typeface="Calibri"/>
              <a:ea typeface="Calibri"/>
              <a:cs typeface="Calibri"/>
              <a:sym typeface="Calibri"/>
            </a:endParaRPr>
          </a:p>
          <a:p>
            <a:pPr indent="-342900" lvl="0" marL="342900" rtl="0" algn="l">
              <a:lnSpc>
                <a:spcPct val="100000"/>
              </a:lnSpc>
              <a:spcBef>
                <a:spcPts val="640"/>
              </a:spcBef>
              <a:spcAft>
                <a:spcPts val="0"/>
              </a:spcAft>
              <a:buClr>
                <a:schemeClr val="dk1"/>
              </a:buClr>
              <a:buSzPct val="108106"/>
              <a:buChar char="•"/>
            </a:pPr>
            <a:r>
              <a:rPr lang="pl-PL" u="sng">
                <a:solidFill>
                  <a:schemeClr val="hlink"/>
                </a:solidFill>
                <a:hlinkClick r:id="rId3"/>
              </a:rPr>
              <a:t>https://maledive.ecml.at/Studymaterials/Individual/Visualisinglanguagerepertoires/Examples/tabid/3636/Default.aspx</a:t>
            </a:r>
            <a:endParaRPr/>
          </a:p>
          <a:p>
            <a:pPr indent="0" lvl="0" marL="0" rtl="0" algn="l">
              <a:lnSpc>
                <a:spcPct val="100000"/>
              </a:lnSpc>
              <a:spcBef>
                <a:spcPts val="640"/>
              </a:spcBef>
              <a:spcAft>
                <a:spcPts val="0"/>
              </a:spcAft>
              <a:buClr>
                <a:schemeClr val="dk1"/>
              </a:buClr>
              <a:buSzPct val="108106"/>
              <a:buNone/>
            </a:pPr>
            <a:r>
              <a:t/>
            </a:r>
            <a:endParaRPr/>
          </a:p>
          <a:p>
            <a:pPr indent="-342900" lvl="0" marL="342900" rtl="0" algn="l">
              <a:lnSpc>
                <a:spcPct val="100000"/>
              </a:lnSpc>
              <a:spcBef>
                <a:spcPts val="640"/>
              </a:spcBef>
              <a:spcAft>
                <a:spcPts val="0"/>
              </a:spcAft>
              <a:buClr>
                <a:schemeClr val="dk1"/>
              </a:buClr>
              <a:buSzPct val="108106"/>
              <a:buChar char="•"/>
            </a:pPr>
            <a:r>
              <a:rPr lang="pl-PL" u="sng">
                <a:solidFill>
                  <a:schemeClr val="hlink"/>
                </a:solidFill>
                <a:hlinkClick r:id="rId4"/>
              </a:rPr>
              <a:t>https://maledive.ecml.at/Home/Studymaterials/Individual/Visualisinglanguagerepertoires/tabid/3611/Default.aspx</a:t>
            </a:r>
            <a:endParaRPr/>
          </a:p>
          <a:p>
            <a:pPr indent="-139700" lvl="0" marL="342900" rtl="0" algn="l">
              <a:lnSpc>
                <a:spcPct val="100000"/>
              </a:lnSpc>
              <a:spcBef>
                <a:spcPts val="640"/>
              </a:spcBef>
              <a:spcAft>
                <a:spcPts val="0"/>
              </a:spcAft>
              <a:buClr>
                <a:schemeClr val="dk1"/>
              </a:buClr>
              <a:buSzPct val="108106"/>
              <a:buNone/>
            </a:pPr>
            <a:r>
              <a:t/>
            </a:r>
            <a:endParaRPr/>
          </a:p>
        </p:txBody>
      </p:sp>
      <p:sp>
        <p:nvSpPr>
          <p:cNvPr id="305" name="Google Shape;30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pl-PL" sz="4400">
                <a:latin typeface="Calibri"/>
                <a:ea typeface="Calibri"/>
                <a:cs typeface="Calibri"/>
                <a:sym typeface="Calibri"/>
              </a:rPr>
            </a:br>
            <a:r>
              <a:rPr lang="pl-PL" sz="4400">
                <a:latin typeface="Calibri"/>
                <a:ea typeface="Calibri"/>
                <a:cs typeface="Calibri"/>
                <a:sym typeface="Calibri"/>
              </a:rPr>
              <a:t>Languages and their functions in different domains</a:t>
            </a:r>
            <a:br>
              <a:rPr lang="pl-PL" sz="4400">
                <a:latin typeface="Calibri"/>
                <a:ea typeface="Calibri"/>
                <a:cs typeface="Calibri"/>
                <a:sym typeface="Calibri"/>
              </a:rPr>
            </a:br>
            <a:endParaRPr/>
          </a:p>
        </p:txBody>
      </p:sp>
      <p:sp>
        <p:nvSpPr>
          <p:cNvPr id="311" name="Google Shape;3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400"/>
              </a:spcBef>
              <a:spcAft>
                <a:spcPts val="0"/>
              </a:spcAft>
              <a:buClr>
                <a:schemeClr val="dk1"/>
              </a:buClr>
              <a:buSzPts val="2000"/>
              <a:buChar char="•"/>
            </a:pPr>
            <a:r>
              <a:rPr lang="pl-PL" sz="2000">
                <a:latin typeface="Calibri"/>
                <a:ea typeface="Calibri"/>
                <a:cs typeface="Calibri"/>
                <a:sym typeface="Calibri"/>
              </a:rPr>
              <a:t>Domain: a set of social situations where a certain language is used (cf. Myers-Scotton 2010: 77).  </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pl-PL" sz="2000">
                <a:latin typeface="Calibri"/>
                <a:ea typeface="Calibri"/>
                <a:cs typeface="Calibri"/>
                <a:sym typeface="Calibri"/>
              </a:rPr>
              <a:t>Domains are areas of social life that differ in terms of participants and their relationships, and the nature and function of their interactions. </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pl-PL" sz="2000">
                <a:latin typeface="Calibri"/>
                <a:ea typeface="Calibri"/>
                <a:cs typeface="Calibri"/>
                <a:sym typeface="Calibri"/>
              </a:rPr>
              <a:t>The basic domains are </a:t>
            </a:r>
            <a:r>
              <a:rPr b="1" lang="pl-PL" sz="2000">
                <a:latin typeface="Calibri"/>
                <a:ea typeface="Calibri"/>
                <a:cs typeface="Calibri"/>
                <a:sym typeface="Calibri"/>
              </a:rPr>
              <a:t>family, friendship, religion, education </a:t>
            </a:r>
            <a:r>
              <a:rPr lang="pl-PL" sz="2000"/>
              <a:t>and</a:t>
            </a:r>
            <a:r>
              <a:rPr b="1" lang="pl-PL" sz="2000">
                <a:latin typeface="Calibri"/>
                <a:ea typeface="Calibri"/>
                <a:cs typeface="Calibri"/>
                <a:sym typeface="Calibri"/>
              </a:rPr>
              <a:t> employment</a:t>
            </a:r>
            <a:r>
              <a:rPr lang="pl-PL" sz="2000">
                <a:latin typeface="Calibri"/>
                <a:ea typeface="Calibri"/>
                <a:cs typeface="Calibri"/>
                <a:sym typeface="Calibri"/>
              </a:rPr>
              <a:t>. </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pl-PL" sz="2000">
                <a:latin typeface="Calibri"/>
                <a:ea typeface="Calibri"/>
                <a:cs typeface="Calibri"/>
                <a:sym typeface="Calibri"/>
              </a:rPr>
              <a:t>In multilingual communities, each domain is “commonly associated with a particular variety of language” (Fishman 1972: 44). For example, in the family domain, a minority language may be used. In the work domain, the majority language may be used (Baker &amp; Wright 2017: 426). </a:t>
            </a:r>
            <a:endParaRPr/>
          </a:p>
          <a:p>
            <a:pPr indent="0" lvl="0" marL="0" rtl="0" algn="l">
              <a:lnSpc>
                <a:spcPct val="100000"/>
              </a:lnSpc>
              <a:spcBef>
                <a:spcPts val="640"/>
              </a:spcBef>
              <a:spcAft>
                <a:spcPts val="0"/>
              </a:spcAft>
              <a:buClr>
                <a:schemeClr val="dk1"/>
              </a:buClr>
              <a:buSzPts val="3200"/>
              <a:buNone/>
            </a:pPr>
            <a:r>
              <a:t/>
            </a:r>
            <a:endParaRPr/>
          </a:p>
        </p:txBody>
      </p:sp>
      <p:sp>
        <p:nvSpPr>
          <p:cNvPr id="312" name="Google Shape;31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Language use in different domains</a:t>
            </a:r>
            <a:endParaRPr/>
          </a:p>
        </p:txBody>
      </p:sp>
      <p:sp>
        <p:nvSpPr>
          <p:cNvPr id="318" name="Google Shape;318;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20000"/>
          </a:bodyPr>
          <a:lstStyle/>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0" lvl="0" marL="342900" rtl="0" algn="l">
              <a:lnSpc>
                <a:spcPct val="100000"/>
              </a:lnSpc>
              <a:spcBef>
                <a:spcPts val="640"/>
              </a:spcBef>
              <a:spcAft>
                <a:spcPts val="0"/>
              </a:spcAft>
              <a:buSzPts val="1800"/>
              <a:buNone/>
            </a:pPr>
            <a:r>
              <a:rPr lang="pl-PL"/>
              <a:t>Listen to Kamillia (R4), a multilingual person from Algeria,  commenting on her language use in different domains. Match particular languages to the domains she mentions (WS 3).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319" name="Google Shape;3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320" name="Google Shape;320;p22"/>
          <p:cNvPicPr preferRelativeResize="0"/>
          <p:nvPr/>
        </p:nvPicPr>
        <p:blipFill rotWithShape="1">
          <a:blip r:embed="rId3">
            <a:alphaModFix/>
          </a:blip>
          <a:srcRect b="0" l="0" r="0" t="0"/>
          <a:stretch/>
        </p:blipFill>
        <p:spPr>
          <a:xfrm>
            <a:off x="5436096" y="1356209"/>
            <a:ext cx="2736305" cy="21930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Activity: Reflection on language use in different domains</a:t>
            </a:r>
            <a:endParaRPr/>
          </a:p>
        </p:txBody>
      </p:sp>
      <p:sp>
        <p:nvSpPr>
          <p:cNvPr id="326" name="Google Shape;326;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0"/>
              </a:spcBef>
              <a:spcAft>
                <a:spcPts val="0"/>
              </a:spcAft>
              <a:buSzPts val="1800"/>
              <a:buNone/>
            </a:pPr>
            <a:r>
              <a:t/>
            </a:r>
            <a:endParaRPr/>
          </a:p>
          <a:p>
            <a:pPr indent="-342900" lvl="0" marL="342900" rtl="0" algn="l">
              <a:lnSpc>
                <a:spcPct val="100000"/>
              </a:lnSpc>
              <a:spcBef>
                <a:spcPts val="0"/>
              </a:spcBef>
              <a:spcAft>
                <a:spcPts val="0"/>
              </a:spcAft>
              <a:buClr>
                <a:schemeClr val="dk1"/>
              </a:buClr>
              <a:buSzPts val="3200"/>
              <a:buChar char="•"/>
            </a:pPr>
            <a:r>
              <a:rPr lang="pl-PL"/>
              <a:t>Template completion (WS4)</a:t>
            </a:r>
            <a:endParaRPr/>
          </a:p>
          <a:p>
            <a:pPr indent="0" lvl="0" marL="0" rtl="0" algn="l">
              <a:lnSpc>
                <a:spcPct val="100000"/>
              </a:lnSpc>
              <a:spcBef>
                <a:spcPts val="640"/>
              </a:spcBef>
              <a:spcAft>
                <a:spcPts val="0"/>
              </a:spcAft>
              <a:buClr>
                <a:schemeClr val="dk1"/>
              </a:buClr>
              <a:buSzPts val="3200"/>
              <a:buNone/>
            </a:pPr>
            <a:r>
              <a:rPr lang="pl-PL"/>
              <a:t>Reflect on your language use in different domains: Complete the template, comment on it and add a domain of your own (if necessary)</a:t>
            </a:r>
            <a:endParaRPr/>
          </a:p>
          <a:p>
            <a:pPr indent="-342900" lvl="0" marL="342900" rtl="0" algn="l">
              <a:lnSpc>
                <a:spcPct val="100000"/>
              </a:lnSpc>
              <a:spcBef>
                <a:spcPts val="640"/>
              </a:spcBef>
              <a:spcAft>
                <a:spcPts val="0"/>
              </a:spcAft>
              <a:buClr>
                <a:schemeClr val="dk1"/>
              </a:buClr>
              <a:buSzPts val="3200"/>
              <a:buChar char="•"/>
            </a:pPr>
            <a:r>
              <a:rPr lang="pl-PL"/>
              <a:t>Discussion</a:t>
            </a:r>
            <a:endParaRPr/>
          </a:p>
        </p:txBody>
      </p:sp>
      <p:sp>
        <p:nvSpPr>
          <p:cNvPr id="327" name="Google Shape;32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333" name="Google Shape;333;p24"/>
          <p:cNvGrpSpPr/>
          <p:nvPr/>
        </p:nvGrpSpPr>
        <p:grpSpPr>
          <a:xfrm>
            <a:off x="1524000" y="1464279"/>
            <a:ext cx="6096000" cy="3996720"/>
            <a:chOff x="0" y="67279"/>
            <a:chExt cx="6096000" cy="3996720"/>
          </a:xfrm>
        </p:grpSpPr>
        <p:sp>
          <p:nvSpPr>
            <p:cNvPr id="334" name="Google Shape;334;p24"/>
            <p:cNvSpPr/>
            <p:nvPr/>
          </p:nvSpPr>
          <p:spPr>
            <a:xfrm>
              <a:off x="0" y="67279"/>
              <a:ext cx="6096000" cy="399672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4"/>
            <p:cNvSpPr txBox="1"/>
            <p:nvPr/>
          </p:nvSpPr>
          <p:spPr>
            <a:xfrm>
              <a:off x="195104" y="262383"/>
              <a:ext cx="5705792" cy="3606512"/>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5600"/>
                <a:buFont typeface="Calibri"/>
                <a:buNone/>
              </a:pPr>
              <a:r>
                <a:rPr b="0" i="0" lang="pl-PL" sz="5600" u="none" cap="none" strike="noStrike">
                  <a:solidFill>
                    <a:schemeClr val="lt1"/>
                  </a:solidFill>
                  <a:latin typeface="Calibri"/>
                  <a:ea typeface="Calibri"/>
                  <a:cs typeface="Calibri"/>
                  <a:sym typeface="Calibri"/>
                </a:rPr>
                <a:t>Benefits of multilingualism for individuals and society</a:t>
              </a:r>
              <a:endParaRPr b="0" i="0" sz="5600" u="none" cap="none" strike="noStrike">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sz="3600">
                <a:latin typeface="Calibri"/>
                <a:ea typeface="Calibri"/>
                <a:cs typeface="Calibri"/>
                <a:sym typeface="Calibri"/>
              </a:rPr>
              <a:t>Multilingualism and the brain</a:t>
            </a:r>
            <a:br>
              <a:rPr lang="pl-PL" sz="4400">
                <a:latin typeface="Calibri"/>
                <a:ea typeface="Calibri"/>
                <a:cs typeface="Calibri"/>
                <a:sym typeface="Calibri"/>
              </a:rPr>
            </a:br>
            <a:endParaRPr/>
          </a:p>
        </p:txBody>
      </p:sp>
      <p:sp>
        <p:nvSpPr>
          <p:cNvPr id="341" name="Google Shape;341;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None/>
            </a:pPr>
            <a:r>
              <a:t/>
            </a:r>
            <a:endParaRPr u="sng">
              <a:solidFill>
                <a:schemeClr val="hlink"/>
              </a:solidFill>
              <a:hlinkClick r:id="rId3"/>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4"/>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5"/>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6"/>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7"/>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8"/>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9"/>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0"/>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1"/>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2"/>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3"/>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4"/>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5"/>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6"/>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7"/>
            </a:endParaRPr>
          </a:p>
          <a:p>
            <a:pPr indent="0" lvl="0" marL="0" rtl="0" algn="l">
              <a:lnSpc>
                <a:spcPct val="100000"/>
              </a:lnSpc>
              <a:spcBef>
                <a:spcPts val="280"/>
              </a:spcBef>
              <a:spcAft>
                <a:spcPts val="0"/>
              </a:spcAft>
              <a:buClr>
                <a:schemeClr val="dk1"/>
              </a:buClr>
              <a:buSzPts val="1400"/>
              <a:buNone/>
            </a:pPr>
            <a:r>
              <a:t/>
            </a:r>
            <a:endParaRPr u="sng">
              <a:solidFill>
                <a:schemeClr val="hlink"/>
              </a:solidFill>
              <a:hlinkClick r:id="rId18"/>
            </a:endParaRPr>
          </a:p>
          <a:p>
            <a:pPr indent="0" lvl="0" marL="0" rtl="0" algn="l">
              <a:lnSpc>
                <a:spcPct val="100000"/>
              </a:lnSpc>
              <a:spcBef>
                <a:spcPts val="280"/>
              </a:spcBef>
              <a:spcAft>
                <a:spcPts val="0"/>
              </a:spcAft>
              <a:buClr>
                <a:schemeClr val="dk1"/>
              </a:buClr>
              <a:buSzPts val="1400"/>
              <a:buNone/>
            </a:pPr>
            <a:r>
              <a:rPr lang="pl-PL" u="sng">
                <a:solidFill>
                  <a:schemeClr val="hlink"/>
                </a:solidFill>
                <a:hlinkClick r:id="rId19"/>
              </a:rPr>
              <a:t>https://pixabay.com/vectors/brain-mind-a-i-ai-anatomy-2750415/</a:t>
            </a:r>
            <a:endParaRPr/>
          </a:p>
          <a:p>
            <a:pPr indent="0" lvl="0" marL="0" rtl="0" algn="l">
              <a:lnSpc>
                <a:spcPct val="100000"/>
              </a:lnSpc>
              <a:spcBef>
                <a:spcPts val="280"/>
              </a:spcBef>
              <a:spcAft>
                <a:spcPts val="0"/>
              </a:spcAft>
              <a:buClr>
                <a:schemeClr val="dk1"/>
              </a:buClr>
              <a:buSzPts val="1400"/>
              <a:buNone/>
            </a:pPr>
            <a:r>
              <a:t/>
            </a:r>
            <a:endParaRPr/>
          </a:p>
        </p:txBody>
      </p:sp>
      <p:sp>
        <p:nvSpPr>
          <p:cNvPr id="342" name="Google Shape;34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343" name="Google Shape;343;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pl-PL" sz="3200">
                <a:latin typeface="Calibri"/>
                <a:ea typeface="Calibri"/>
                <a:cs typeface="Calibri"/>
                <a:sym typeface="Calibri"/>
              </a:rPr>
              <a:t>using more than one language has a positive effect on the brain (e.g. Bialystok et al. 2009)</a:t>
            </a:r>
            <a:endParaRPr/>
          </a:p>
          <a:p>
            <a:pPr indent="-342900" lvl="0" marL="342900" rtl="0" algn="l">
              <a:lnSpc>
                <a:spcPct val="100000"/>
              </a:lnSpc>
              <a:spcBef>
                <a:spcPts val="640"/>
              </a:spcBef>
              <a:spcAft>
                <a:spcPts val="0"/>
              </a:spcAft>
              <a:buClr>
                <a:schemeClr val="dk1"/>
              </a:buClr>
              <a:buSzPts val="3200"/>
              <a:buChar char="•"/>
            </a:pPr>
            <a:r>
              <a:rPr lang="pl-PL" sz="3200">
                <a:latin typeface="Calibri"/>
                <a:ea typeface="Calibri"/>
                <a:cs typeface="Calibri"/>
                <a:sym typeface="Calibri"/>
              </a:rPr>
              <a:t>exposure to two or more languages has an impact on the functional ability and microstructure of the brain </a:t>
            </a:r>
            <a:endParaRPr sz="3200">
              <a:latin typeface="Calibri"/>
              <a:ea typeface="Calibri"/>
              <a:cs typeface="Calibri"/>
              <a:sym typeface="Calibri"/>
            </a:endParaRPr>
          </a:p>
          <a:p>
            <a:pPr indent="-342900" lvl="0" marL="342900" rtl="0" algn="l">
              <a:lnSpc>
                <a:spcPct val="100000"/>
              </a:lnSpc>
              <a:spcBef>
                <a:spcPts val="640"/>
              </a:spcBef>
              <a:spcAft>
                <a:spcPts val="0"/>
              </a:spcAft>
              <a:buClr>
                <a:schemeClr val="dk1"/>
              </a:buClr>
              <a:buSzPts val="3200"/>
              <a:buChar char="•"/>
            </a:pPr>
            <a:r>
              <a:rPr lang="pl-PL" sz="3200">
                <a:latin typeface="Calibri"/>
                <a:ea typeface="Calibri"/>
                <a:cs typeface="Calibri"/>
                <a:sym typeface="Calibri"/>
              </a:rPr>
              <a:t>language acquisition (and not other types of learning) makes the brain grow (cf. Mårtensson et al. 2012). </a:t>
            </a:r>
            <a:endParaRPr sz="3200">
              <a:latin typeface="Calibri"/>
              <a:ea typeface="Calibri"/>
              <a:cs typeface="Calibri"/>
              <a:sym typeface="Calibri"/>
            </a:endParaRPr>
          </a:p>
          <a:p>
            <a:pPr indent="-139700" lvl="0" marL="342900" rtl="0" algn="l">
              <a:lnSpc>
                <a:spcPct val="100000"/>
              </a:lnSpc>
              <a:spcBef>
                <a:spcPts val="640"/>
              </a:spcBef>
              <a:spcAft>
                <a:spcPts val="0"/>
              </a:spcAft>
              <a:buClr>
                <a:schemeClr val="dk1"/>
              </a:buClr>
              <a:buSzPts val="3200"/>
              <a:buNone/>
            </a:pPr>
            <a:r>
              <a:t/>
            </a:r>
            <a:endParaRPr/>
          </a:p>
        </p:txBody>
      </p:sp>
      <p:pic>
        <p:nvPicPr>
          <p:cNvPr id="344" name="Google Shape;344;p25"/>
          <p:cNvPicPr preferRelativeResize="0"/>
          <p:nvPr>
            <p:ph idx="1" type="body"/>
          </p:nvPr>
        </p:nvPicPr>
        <p:blipFill rotWithShape="1">
          <a:blip r:embed="rId20">
            <a:alphaModFix/>
          </a:blip>
          <a:srcRect b="0" l="0" r="0" t="0"/>
          <a:stretch/>
        </p:blipFill>
        <p:spPr>
          <a:xfrm>
            <a:off x="457200" y="1938672"/>
            <a:ext cx="3998961" cy="30273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Benefits of multilingualism for some individuals </a:t>
            </a:r>
            <a:endParaRPr strike="sngStrike"/>
          </a:p>
        </p:txBody>
      </p:sp>
      <p:sp>
        <p:nvSpPr>
          <p:cNvPr id="350" name="Google Shape;350;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25000" lnSpcReduction="20000"/>
          </a:bodyPr>
          <a:lstStyle/>
          <a:p>
            <a:pPr indent="-462915" lvl="0" marL="793115" rtl="0" algn="just">
              <a:lnSpc>
                <a:spcPct val="150000"/>
              </a:lnSpc>
              <a:spcBef>
                <a:spcPts val="0"/>
              </a:spcBef>
              <a:spcAft>
                <a:spcPts val="0"/>
              </a:spcAft>
              <a:buClr>
                <a:schemeClr val="dk1"/>
              </a:buClr>
              <a:buSzPct val="100000"/>
              <a:buChar char="•"/>
            </a:pPr>
            <a:r>
              <a:rPr lang="pl-PL" sz="6800">
                <a:latin typeface="Calibri"/>
                <a:ea typeface="Calibri"/>
                <a:cs typeface="Calibri"/>
                <a:sym typeface="Calibri"/>
              </a:rPr>
              <a:t>better listeners, tend to be less distracted, have a better working memory and process more acute memories and augmented abilities </a:t>
            </a:r>
            <a:endParaRPr sz="6800">
              <a:latin typeface="Calibri"/>
              <a:ea typeface="Calibri"/>
              <a:cs typeface="Calibri"/>
              <a:sym typeface="Calibri"/>
            </a:endParaRPr>
          </a:p>
          <a:p>
            <a:pPr indent="-462915" lvl="0" marL="793115" rtl="0" algn="just">
              <a:lnSpc>
                <a:spcPct val="150000"/>
              </a:lnSpc>
              <a:spcBef>
                <a:spcPts val="300"/>
              </a:spcBef>
              <a:spcAft>
                <a:spcPts val="0"/>
              </a:spcAft>
              <a:buClr>
                <a:schemeClr val="dk1"/>
              </a:buClr>
              <a:buSzPct val="100000"/>
              <a:buChar char="•"/>
            </a:pPr>
            <a:r>
              <a:rPr lang="pl-PL" sz="6800">
                <a:latin typeface="Calibri"/>
                <a:ea typeface="Calibri"/>
                <a:cs typeface="Calibri"/>
                <a:sym typeface="Calibri"/>
              </a:rPr>
              <a:t>cognitive flexibility, outperform monolinguals at task-switching as well as problem-solving</a:t>
            </a:r>
            <a:endParaRPr sz="6800">
              <a:latin typeface="Calibri"/>
              <a:ea typeface="Calibri"/>
              <a:cs typeface="Calibri"/>
              <a:sym typeface="Calibri"/>
            </a:endParaRPr>
          </a:p>
          <a:p>
            <a:pPr indent="-462915" lvl="0" marL="793115" rtl="0" algn="just">
              <a:lnSpc>
                <a:spcPct val="150000"/>
              </a:lnSpc>
              <a:spcBef>
                <a:spcPts val="300"/>
              </a:spcBef>
              <a:spcAft>
                <a:spcPts val="0"/>
              </a:spcAft>
              <a:buClr>
                <a:schemeClr val="dk1"/>
              </a:buClr>
              <a:buSzPct val="100000"/>
              <a:buChar char="•"/>
            </a:pPr>
            <a:r>
              <a:rPr lang="pl-PL" sz="6800">
                <a:latin typeface="Calibri"/>
                <a:ea typeface="Calibri"/>
                <a:cs typeface="Calibri"/>
                <a:sym typeface="Calibri"/>
              </a:rPr>
              <a:t>a higher level of phonological awareness (Jessner 2008b)</a:t>
            </a:r>
            <a:endParaRPr sz="6800">
              <a:latin typeface="Calibri"/>
              <a:ea typeface="Calibri"/>
              <a:cs typeface="Calibri"/>
              <a:sym typeface="Calibri"/>
            </a:endParaRPr>
          </a:p>
          <a:p>
            <a:pPr indent="-462915" lvl="0" marL="793115" rtl="0" algn="just">
              <a:lnSpc>
                <a:spcPct val="150000"/>
              </a:lnSpc>
              <a:spcBef>
                <a:spcPts val="280"/>
              </a:spcBef>
              <a:spcAft>
                <a:spcPts val="0"/>
              </a:spcAft>
              <a:buClr>
                <a:schemeClr val="dk1"/>
              </a:buClr>
              <a:buSzPct val="100000"/>
              <a:buChar char="•"/>
            </a:pPr>
            <a:r>
              <a:rPr lang="pl-PL" sz="6400">
                <a:latin typeface="Calibri"/>
                <a:ea typeface="Calibri"/>
                <a:cs typeface="Calibri"/>
                <a:sym typeface="Calibri"/>
              </a:rPr>
              <a:t>better communicators</a:t>
            </a:r>
            <a:endParaRPr sz="6400">
              <a:latin typeface="Calibri"/>
              <a:ea typeface="Calibri"/>
              <a:cs typeface="Calibri"/>
              <a:sym typeface="Calibri"/>
            </a:endParaRPr>
          </a:p>
          <a:p>
            <a:pPr indent="-462915" lvl="0" marL="793115" rtl="0" algn="just">
              <a:lnSpc>
                <a:spcPct val="150000"/>
              </a:lnSpc>
              <a:spcBef>
                <a:spcPts val="280"/>
              </a:spcBef>
              <a:spcAft>
                <a:spcPts val="0"/>
              </a:spcAft>
              <a:buClr>
                <a:schemeClr val="dk1"/>
              </a:buClr>
              <a:buSzPct val="100000"/>
              <a:buChar char="•"/>
            </a:pPr>
            <a:r>
              <a:rPr lang="pl-PL" sz="6400">
                <a:latin typeface="Calibri"/>
                <a:ea typeface="Calibri"/>
                <a:cs typeface="Calibri"/>
                <a:sym typeface="Calibri"/>
              </a:rPr>
              <a:t> more proficient and sensitive communicators in all the languages that speak, including their L1 </a:t>
            </a:r>
            <a:endParaRPr sz="6400">
              <a:latin typeface="Calibri"/>
              <a:ea typeface="Calibri"/>
              <a:cs typeface="Calibri"/>
              <a:sym typeface="Calibri"/>
            </a:endParaRPr>
          </a:p>
          <a:p>
            <a:pPr indent="-462915" lvl="0" marL="793115" rtl="0" algn="just">
              <a:lnSpc>
                <a:spcPct val="150000"/>
              </a:lnSpc>
              <a:spcBef>
                <a:spcPts val="280"/>
              </a:spcBef>
              <a:spcAft>
                <a:spcPts val="0"/>
              </a:spcAft>
              <a:buClr>
                <a:schemeClr val="dk1"/>
              </a:buClr>
              <a:buSzPct val="100000"/>
              <a:buChar char="•"/>
            </a:pPr>
            <a:r>
              <a:rPr lang="pl-PL" sz="6400">
                <a:latin typeface="Calibri"/>
                <a:ea typeface="Calibri"/>
                <a:cs typeface="Calibri"/>
                <a:sym typeface="Calibri"/>
              </a:rPr>
              <a:t>more open-minded and more aware of different cultures </a:t>
            </a:r>
            <a:endParaRPr sz="4000"/>
          </a:p>
          <a:p>
            <a:pPr indent="-462915" lvl="0" marL="793115" rtl="0" algn="just">
              <a:lnSpc>
                <a:spcPct val="150000"/>
              </a:lnSpc>
              <a:spcBef>
                <a:spcPts val="280"/>
              </a:spcBef>
              <a:spcAft>
                <a:spcPts val="0"/>
              </a:spcAft>
              <a:buClr>
                <a:schemeClr val="dk1"/>
              </a:buClr>
              <a:buSzPct val="100000"/>
              <a:buChar char="•"/>
            </a:pPr>
            <a:r>
              <a:rPr lang="pl-PL" sz="6400">
                <a:latin typeface="Calibri"/>
                <a:ea typeface="Calibri"/>
                <a:cs typeface="Calibri"/>
                <a:sym typeface="Calibri"/>
              </a:rPr>
              <a:t>better at making a proper choice of topic, register, speech acts with reference to the age, sex, socio-economic status of interlocutors and contexts in which they communicate (Chłopek 2011: 109)</a:t>
            </a:r>
            <a:endParaRPr sz="6400">
              <a:latin typeface="Calibri"/>
              <a:ea typeface="Calibri"/>
              <a:cs typeface="Calibri"/>
              <a:sym typeface="Calibri"/>
            </a:endParaRPr>
          </a:p>
          <a:p>
            <a:pPr indent="-292100" lvl="0" marL="342900" rtl="0" algn="l">
              <a:lnSpc>
                <a:spcPct val="100000"/>
              </a:lnSpc>
              <a:spcBef>
                <a:spcPts val="160"/>
              </a:spcBef>
              <a:spcAft>
                <a:spcPts val="0"/>
              </a:spcAft>
              <a:buClr>
                <a:schemeClr val="dk1"/>
              </a:buClr>
              <a:buSzPct val="80000"/>
              <a:buNone/>
            </a:pPr>
            <a:r>
              <a:t/>
            </a:r>
            <a:endParaRPr sz="4000"/>
          </a:p>
        </p:txBody>
      </p:sp>
      <p:sp>
        <p:nvSpPr>
          <p:cNvPr id="351" name="Google Shape;35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Benefits of multilingualism for some individuals</a:t>
            </a:r>
            <a:endParaRPr/>
          </a:p>
        </p:txBody>
      </p:sp>
      <p:sp>
        <p:nvSpPr>
          <p:cNvPr id="357" name="Google Shape;357;p27"/>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rmAutofit fontScale="70000"/>
          </a:bodyPr>
          <a:lstStyle/>
          <a:p>
            <a:pPr indent="-393065" lvl="0" marL="793115" rtl="0" algn="just">
              <a:lnSpc>
                <a:spcPct val="150000"/>
              </a:lnSpc>
              <a:spcBef>
                <a:spcPts val="0"/>
              </a:spcBef>
              <a:spcAft>
                <a:spcPts val="0"/>
              </a:spcAft>
              <a:buClr>
                <a:srgbClr val="000000"/>
              </a:buClr>
              <a:buSzPct val="100000"/>
              <a:buChar char="•"/>
            </a:pPr>
            <a:r>
              <a:rPr lang="pl-PL" sz="3000">
                <a:solidFill>
                  <a:srgbClr val="000000"/>
                </a:solidFill>
                <a:latin typeface="Calibri"/>
                <a:ea typeface="Calibri"/>
                <a:cs typeface="Calibri"/>
                <a:sym typeface="Calibri"/>
              </a:rPr>
              <a:t>Better language learners </a:t>
            </a:r>
            <a:endParaRPr sz="3000"/>
          </a:p>
          <a:p>
            <a:pPr indent="-408937" lvl="1" marL="1193165" rtl="0" algn="just">
              <a:lnSpc>
                <a:spcPct val="150000"/>
              </a:lnSpc>
              <a:spcBef>
                <a:spcPts val="418"/>
              </a:spcBef>
              <a:spcAft>
                <a:spcPts val="0"/>
              </a:spcAft>
              <a:buClr>
                <a:srgbClr val="000000"/>
              </a:buClr>
              <a:buSzPct val="100000"/>
              <a:buChar char="–"/>
            </a:pPr>
            <a:r>
              <a:rPr lang="pl-PL" sz="3000">
                <a:solidFill>
                  <a:srgbClr val="000000"/>
                </a:solidFill>
                <a:latin typeface="Calibri"/>
                <a:ea typeface="Calibri"/>
                <a:cs typeface="Calibri"/>
                <a:sym typeface="Calibri"/>
              </a:rPr>
              <a:t>learn languages more effectively thanks to their well-established metacognitive awareness and heightened metalinguistic awareness (cf. Andrews 2007, 2008).</a:t>
            </a:r>
            <a:endParaRPr sz="3000">
              <a:solidFill>
                <a:srgbClr val="000000"/>
              </a:solidFill>
              <a:latin typeface="Calibri"/>
              <a:ea typeface="Calibri"/>
              <a:cs typeface="Calibri"/>
              <a:sym typeface="Calibri"/>
            </a:endParaRPr>
          </a:p>
          <a:p>
            <a:pPr indent="-408937" lvl="1" marL="1193165" rtl="0" algn="just">
              <a:lnSpc>
                <a:spcPct val="150000"/>
              </a:lnSpc>
              <a:spcBef>
                <a:spcPts val="418"/>
              </a:spcBef>
              <a:spcAft>
                <a:spcPts val="0"/>
              </a:spcAft>
              <a:buClr>
                <a:srgbClr val="000000"/>
              </a:buClr>
              <a:buSzPct val="100000"/>
              <a:buChar char="–"/>
            </a:pPr>
            <a:r>
              <a:rPr lang="pl-PL" sz="3000">
                <a:solidFill>
                  <a:srgbClr val="000000"/>
                </a:solidFill>
                <a:latin typeface="Calibri"/>
                <a:ea typeface="Calibri"/>
                <a:cs typeface="Calibri"/>
                <a:sym typeface="Calibri"/>
              </a:rPr>
              <a:t>higher learning autonomy and motivation to learn (see Chłopek 2011: 53–56).</a:t>
            </a:r>
            <a:endParaRPr sz="3000">
              <a:solidFill>
                <a:srgbClr val="000000"/>
              </a:solidFill>
              <a:latin typeface="Calibri"/>
              <a:ea typeface="Calibri"/>
              <a:cs typeface="Calibri"/>
              <a:sym typeface="Calibri"/>
            </a:endParaRPr>
          </a:p>
          <a:p>
            <a:pPr indent="-393065" lvl="0" marL="793115" rtl="0" algn="just">
              <a:lnSpc>
                <a:spcPct val="150000"/>
              </a:lnSpc>
              <a:spcBef>
                <a:spcPts val="456"/>
              </a:spcBef>
              <a:spcAft>
                <a:spcPts val="0"/>
              </a:spcAft>
              <a:buClr>
                <a:schemeClr val="dk1"/>
              </a:buClr>
              <a:buSzPct val="100000"/>
              <a:buChar char="•"/>
            </a:pPr>
            <a:r>
              <a:rPr lang="pl-PL" sz="3000">
                <a:latin typeface="Calibri"/>
                <a:ea typeface="Calibri"/>
                <a:cs typeface="Calibri"/>
                <a:sym typeface="Calibri"/>
              </a:rPr>
              <a:t>Health benefits when ageing: competence in more than one language may mitigate cognitive decline and delay Alzheimer‘s disease (Bialystok et al. 2009). </a:t>
            </a:r>
            <a:endParaRPr/>
          </a:p>
        </p:txBody>
      </p:sp>
      <p:sp>
        <p:nvSpPr>
          <p:cNvPr id="358" name="Google Shape;35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TedEd: Multilingual brain: benefits</a:t>
            </a:r>
            <a:endParaRPr/>
          </a:p>
        </p:txBody>
      </p:sp>
      <p:sp>
        <p:nvSpPr>
          <p:cNvPr id="364" name="Google Shape;364;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pl-PL"/>
              <a:t>Video: part 2 (3.10-5.03); (R5)</a:t>
            </a:r>
            <a:endParaRPr/>
          </a:p>
          <a:p>
            <a:pPr indent="0" lvl="0" marL="457200" rtl="0" algn="l">
              <a:lnSpc>
                <a:spcPct val="100000"/>
              </a:lnSpc>
              <a:spcBef>
                <a:spcPts val="640"/>
              </a:spcBef>
              <a:spcAft>
                <a:spcPts val="0"/>
              </a:spcAft>
              <a:buSzPts val="1800"/>
              <a:buNone/>
            </a:pPr>
            <a:r>
              <a:rPr lang="pl-PL" u="sng">
                <a:solidFill>
                  <a:schemeClr val="hlink"/>
                </a:solidFill>
                <a:hlinkClick r:id="rId3"/>
              </a:rPr>
              <a:t>https://www.youtube.com/watch?v=MMmOLN5zBLY</a:t>
            </a:r>
            <a:endParaRPr u="sng">
              <a:solidFill>
                <a:schemeClr val="hlink"/>
              </a:solidFill>
            </a:endParaRPr>
          </a:p>
          <a:p>
            <a:pPr indent="0" lvl="0" marL="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p:txBody>
      </p:sp>
      <p:sp>
        <p:nvSpPr>
          <p:cNvPr id="365" name="Google Shape;36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 Societal benefits of multilingualism</a:t>
            </a:r>
            <a:endParaRPr/>
          </a:p>
        </p:txBody>
      </p:sp>
      <p:sp>
        <p:nvSpPr>
          <p:cNvPr id="371" name="Google Shape;371;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85750" lvl="0" marL="628650" rtl="0" algn="just">
              <a:lnSpc>
                <a:spcPct val="150000"/>
              </a:lnSpc>
              <a:spcBef>
                <a:spcPts val="0"/>
              </a:spcBef>
              <a:spcAft>
                <a:spcPts val="0"/>
              </a:spcAft>
              <a:buClr>
                <a:schemeClr val="dk1"/>
              </a:buClr>
              <a:buSzPts val="3200"/>
              <a:buChar char="•"/>
            </a:pPr>
            <a:r>
              <a:rPr lang="pl-PL">
                <a:latin typeface="Calibri"/>
                <a:ea typeface="Calibri"/>
                <a:cs typeface="Calibri"/>
                <a:sym typeface="Calibri"/>
              </a:rPr>
              <a:t> business and economy, </a:t>
            </a:r>
            <a:endParaRPr>
              <a:latin typeface="Calibri"/>
              <a:ea typeface="Calibri"/>
              <a:cs typeface="Calibri"/>
              <a:sym typeface="Calibri"/>
            </a:endParaRPr>
          </a:p>
          <a:p>
            <a:pPr indent="-285750" lvl="0" marL="628650" rtl="0" algn="just">
              <a:lnSpc>
                <a:spcPct val="150000"/>
              </a:lnSpc>
              <a:spcBef>
                <a:spcPts val="640"/>
              </a:spcBef>
              <a:spcAft>
                <a:spcPts val="0"/>
              </a:spcAft>
              <a:buClr>
                <a:schemeClr val="dk1"/>
              </a:buClr>
              <a:buSzPts val="3200"/>
              <a:buChar char="•"/>
            </a:pPr>
            <a:r>
              <a:rPr lang="pl-PL">
                <a:latin typeface="Calibri"/>
                <a:ea typeface="Calibri"/>
                <a:cs typeface="Calibri"/>
                <a:sym typeface="Calibri"/>
              </a:rPr>
              <a:t>culture, </a:t>
            </a:r>
            <a:endParaRPr>
              <a:latin typeface="Calibri"/>
              <a:ea typeface="Calibri"/>
              <a:cs typeface="Calibri"/>
              <a:sym typeface="Calibri"/>
            </a:endParaRPr>
          </a:p>
          <a:p>
            <a:pPr indent="-285750" lvl="0" marL="628650" rtl="0" algn="just">
              <a:lnSpc>
                <a:spcPct val="150000"/>
              </a:lnSpc>
              <a:spcBef>
                <a:spcPts val="640"/>
              </a:spcBef>
              <a:spcAft>
                <a:spcPts val="0"/>
              </a:spcAft>
              <a:buClr>
                <a:schemeClr val="dk1"/>
              </a:buClr>
              <a:buSzPts val="3200"/>
              <a:buChar char="•"/>
            </a:pPr>
            <a:r>
              <a:rPr lang="pl-PL">
                <a:latin typeface="Calibri"/>
                <a:ea typeface="Calibri"/>
                <a:cs typeface="Calibri"/>
                <a:sym typeface="Calibri"/>
              </a:rPr>
              <a:t>education, </a:t>
            </a:r>
            <a:endParaRPr>
              <a:latin typeface="Calibri"/>
              <a:ea typeface="Calibri"/>
              <a:cs typeface="Calibri"/>
              <a:sym typeface="Calibri"/>
            </a:endParaRPr>
          </a:p>
          <a:p>
            <a:pPr indent="-285750" lvl="0" marL="628650" rtl="0" algn="just">
              <a:lnSpc>
                <a:spcPct val="150000"/>
              </a:lnSpc>
              <a:spcBef>
                <a:spcPts val="640"/>
              </a:spcBef>
              <a:spcAft>
                <a:spcPts val="0"/>
              </a:spcAft>
              <a:buClr>
                <a:schemeClr val="dk1"/>
              </a:buClr>
              <a:buSzPts val="3200"/>
              <a:buChar char="•"/>
            </a:pPr>
            <a:r>
              <a:rPr lang="pl-PL">
                <a:latin typeface="Calibri"/>
                <a:ea typeface="Calibri"/>
                <a:cs typeface="Calibri"/>
                <a:sym typeface="Calibri"/>
              </a:rPr>
              <a:t>security, </a:t>
            </a:r>
            <a:endParaRPr>
              <a:latin typeface="Calibri"/>
              <a:ea typeface="Calibri"/>
              <a:cs typeface="Calibri"/>
              <a:sym typeface="Calibri"/>
            </a:endParaRPr>
          </a:p>
          <a:p>
            <a:pPr indent="-285750" lvl="0" marL="628650" rtl="0" algn="just">
              <a:lnSpc>
                <a:spcPct val="150000"/>
              </a:lnSpc>
              <a:spcBef>
                <a:spcPts val="640"/>
              </a:spcBef>
              <a:spcAft>
                <a:spcPts val="0"/>
              </a:spcAft>
              <a:buClr>
                <a:schemeClr val="dk1"/>
              </a:buClr>
              <a:buSzPts val="3200"/>
              <a:buChar char="•"/>
            </a:pPr>
            <a:r>
              <a:rPr lang="pl-PL">
                <a:latin typeface="Calibri"/>
                <a:ea typeface="Calibri"/>
                <a:cs typeface="Calibri"/>
                <a:sym typeface="Calibri"/>
              </a:rPr>
              <a:t>and health (Chibaka 2018: 25)</a:t>
            </a:r>
            <a:endParaRPr>
              <a:latin typeface="Calibri"/>
              <a:ea typeface="Calibri"/>
              <a:cs typeface="Calibri"/>
              <a:sym typeface="Calibri"/>
            </a:endParaRPr>
          </a:p>
          <a:p>
            <a:pPr indent="-82550" lvl="0" marL="628650" rtl="0" algn="just">
              <a:lnSpc>
                <a:spcPct val="150000"/>
              </a:lnSpc>
              <a:spcBef>
                <a:spcPts val="640"/>
              </a:spcBef>
              <a:spcAft>
                <a:spcPts val="0"/>
              </a:spcAft>
              <a:buClr>
                <a:schemeClr val="dk1"/>
              </a:buClr>
              <a:buSzPts val="3200"/>
              <a:buNone/>
            </a:pPr>
            <a:r>
              <a:t/>
            </a:r>
            <a:endParaRPr>
              <a:latin typeface="Calibri"/>
              <a:ea typeface="Calibri"/>
              <a:cs typeface="Calibri"/>
              <a:sym typeface="Calibri"/>
            </a:endParaRPr>
          </a:p>
          <a:p>
            <a:pPr indent="-171450" lvl="0" marL="628650" rtl="0" algn="just">
              <a:lnSpc>
                <a:spcPct val="150000"/>
              </a:lnSpc>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100000"/>
              </a:lnSpc>
              <a:spcBef>
                <a:spcPts val="640"/>
              </a:spcBef>
              <a:spcAft>
                <a:spcPts val="0"/>
              </a:spcAft>
              <a:buClr>
                <a:schemeClr val="dk1"/>
              </a:buClr>
              <a:buSzPts val="3200"/>
              <a:buNone/>
            </a:pPr>
            <a:r>
              <a:t/>
            </a:r>
            <a:endParaRPr/>
          </a:p>
        </p:txBody>
      </p:sp>
      <p:sp>
        <p:nvSpPr>
          <p:cNvPr id="372" name="Google Shape;3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pl-PL"/>
              <a:t>Multilingualism in the school environment</a:t>
            </a:r>
            <a:endParaRPr/>
          </a:p>
        </p:txBody>
      </p:sp>
      <p:pic>
        <p:nvPicPr>
          <p:cNvPr id="104" name="Google Shape;104;p3"/>
          <p:cNvPicPr preferRelativeResize="0"/>
          <p:nvPr/>
        </p:nvPicPr>
        <p:blipFill rotWithShape="1">
          <a:blip r:embed="rId3">
            <a:alphaModFix/>
          </a:blip>
          <a:srcRect b="0" l="0" r="0" t="0"/>
          <a:stretch/>
        </p:blipFill>
        <p:spPr>
          <a:xfrm>
            <a:off x="161500" y="1553800"/>
            <a:ext cx="6219249" cy="3750399"/>
          </a:xfrm>
          <a:prstGeom prst="rect">
            <a:avLst/>
          </a:prstGeom>
          <a:noFill/>
          <a:ln>
            <a:noFill/>
          </a:ln>
        </p:spPr>
      </p:pic>
      <p:pic>
        <p:nvPicPr>
          <p:cNvPr id="105" name="Google Shape;105;p3"/>
          <p:cNvPicPr preferRelativeResize="0"/>
          <p:nvPr/>
        </p:nvPicPr>
        <p:blipFill rotWithShape="1">
          <a:blip r:embed="rId4">
            <a:alphaModFix/>
          </a:blip>
          <a:srcRect b="0" l="0" r="0" t="0"/>
          <a:stretch/>
        </p:blipFill>
        <p:spPr>
          <a:xfrm>
            <a:off x="6613358" y="3711249"/>
            <a:ext cx="1846768" cy="2615825"/>
          </a:xfrm>
          <a:prstGeom prst="rect">
            <a:avLst/>
          </a:prstGeom>
          <a:noFill/>
          <a:ln>
            <a:noFill/>
          </a:ln>
        </p:spPr>
      </p:pic>
      <p:pic>
        <p:nvPicPr>
          <p:cNvPr id="106" name="Google Shape;106;p3"/>
          <p:cNvPicPr preferRelativeResize="0"/>
          <p:nvPr/>
        </p:nvPicPr>
        <p:blipFill rotWithShape="1">
          <a:blip r:embed="rId5">
            <a:alphaModFix/>
          </a:blip>
          <a:srcRect b="0" l="0" r="0" t="0"/>
          <a:stretch/>
        </p:blipFill>
        <p:spPr>
          <a:xfrm>
            <a:off x="7097874" y="896377"/>
            <a:ext cx="2046127" cy="2728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Multilinguals on multilingualism</a:t>
            </a:r>
            <a:endParaRPr/>
          </a:p>
        </p:txBody>
      </p:sp>
      <p:sp>
        <p:nvSpPr>
          <p:cNvPr id="378" name="Google Shape;378;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pl-PL"/>
              <a:t>Listen  to two multilinguals talking about benefits of multilingualism:</a:t>
            </a:r>
            <a:endParaRPr/>
          </a:p>
          <a:p>
            <a:pPr indent="-139700" lvl="0" marL="34290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rPr lang="pl-PL"/>
              <a:t> Sara (R6) and Rayenne (R7).</a:t>
            </a:r>
            <a:endParaRPr/>
          </a:p>
          <a:p>
            <a:pPr indent="-342900" lvl="0" marL="342900" rtl="0" algn="l">
              <a:lnSpc>
                <a:spcPct val="100000"/>
              </a:lnSpc>
              <a:spcBef>
                <a:spcPts val="640"/>
              </a:spcBef>
              <a:spcAft>
                <a:spcPts val="0"/>
              </a:spcAft>
              <a:buClr>
                <a:schemeClr val="dk1"/>
              </a:buClr>
              <a:buSzPts val="3200"/>
              <a:buChar char="•"/>
            </a:pPr>
            <a:r>
              <a:rPr lang="pl-PL"/>
              <a:t>Do they mention any disadvantages of being a multilingual person?</a:t>
            </a:r>
            <a:endParaRPr/>
          </a:p>
          <a:p>
            <a:pPr indent="-342900" lvl="0" marL="342900" rtl="0" algn="l">
              <a:lnSpc>
                <a:spcPct val="100000"/>
              </a:lnSpc>
              <a:spcBef>
                <a:spcPts val="640"/>
              </a:spcBef>
              <a:spcAft>
                <a:spcPts val="0"/>
              </a:spcAft>
              <a:buClr>
                <a:schemeClr val="dk1"/>
              </a:buClr>
              <a:buSzPts val="3200"/>
              <a:buChar char="•"/>
            </a:pPr>
            <a:r>
              <a:rPr lang="pl-PL"/>
              <a:t>How do you see it?</a:t>
            </a:r>
            <a:endParaRPr/>
          </a:p>
          <a:p>
            <a:pPr indent="0" lvl="0" marL="0" rtl="0" algn="l">
              <a:lnSpc>
                <a:spcPct val="100000"/>
              </a:lnSpc>
              <a:spcBef>
                <a:spcPts val="640"/>
              </a:spcBef>
              <a:spcAft>
                <a:spcPts val="0"/>
              </a:spcAft>
              <a:buClr>
                <a:schemeClr val="dk1"/>
              </a:buClr>
              <a:buSzPts val="3200"/>
              <a:buNone/>
            </a:pPr>
            <a:r>
              <a:t/>
            </a:r>
            <a:endParaRPr/>
          </a:p>
        </p:txBody>
      </p:sp>
      <p:sp>
        <p:nvSpPr>
          <p:cNvPr id="379" name="Google Shape;37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380" name="Google Shape;380;p30"/>
          <p:cNvPicPr preferRelativeResize="0"/>
          <p:nvPr/>
        </p:nvPicPr>
        <p:blipFill rotWithShape="1">
          <a:blip r:embed="rId3">
            <a:alphaModFix/>
          </a:blip>
          <a:srcRect b="0" l="0" r="0" t="0"/>
          <a:stretch/>
        </p:blipFill>
        <p:spPr>
          <a:xfrm>
            <a:off x="899592" y="2687580"/>
            <a:ext cx="1274230" cy="1143294"/>
          </a:xfrm>
          <a:prstGeom prst="rect">
            <a:avLst/>
          </a:prstGeom>
          <a:noFill/>
          <a:ln>
            <a:noFill/>
          </a:ln>
        </p:spPr>
      </p:pic>
      <p:pic>
        <p:nvPicPr>
          <p:cNvPr id="381" name="Google Shape;381;p30"/>
          <p:cNvPicPr preferRelativeResize="0"/>
          <p:nvPr/>
        </p:nvPicPr>
        <p:blipFill rotWithShape="1">
          <a:blip r:embed="rId4">
            <a:alphaModFix/>
          </a:blip>
          <a:srcRect b="0" l="0" r="0" t="0"/>
          <a:stretch/>
        </p:blipFill>
        <p:spPr>
          <a:xfrm>
            <a:off x="3275741" y="2759164"/>
            <a:ext cx="1296259" cy="107171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387" name="Google Shape;387;p31"/>
          <p:cNvGrpSpPr/>
          <p:nvPr/>
        </p:nvGrpSpPr>
        <p:grpSpPr>
          <a:xfrm>
            <a:off x="1524000" y="1911975"/>
            <a:ext cx="6096000" cy="3042165"/>
            <a:chOff x="0" y="514975"/>
            <a:chExt cx="6096000" cy="3042165"/>
          </a:xfrm>
        </p:grpSpPr>
        <p:sp>
          <p:nvSpPr>
            <p:cNvPr id="388" name="Google Shape;388;p31"/>
            <p:cNvSpPr/>
            <p:nvPr/>
          </p:nvSpPr>
          <p:spPr>
            <a:xfrm>
              <a:off x="0" y="514975"/>
              <a:ext cx="6096000" cy="147186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1"/>
            <p:cNvSpPr txBox="1"/>
            <p:nvPr/>
          </p:nvSpPr>
          <p:spPr>
            <a:xfrm>
              <a:off x="71850" y="586825"/>
              <a:ext cx="5952300" cy="132816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pl-PL" sz="3700" u="none" cap="none" strike="noStrike">
                  <a:solidFill>
                    <a:schemeClr val="lt1"/>
                  </a:solidFill>
                  <a:latin typeface="Calibri"/>
                  <a:ea typeface="Calibri"/>
                  <a:cs typeface="Calibri"/>
                  <a:sym typeface="Calibri"/>
                </a:rPr>
                <a:t>Interplay between languages in multilingual societies</a:t>
              </a:r>
              <a:endParaRPr b="0" i="0" sz="3700" u="none" cap="none" strike="noStrike">
                <a:solidFill>
                  <a:schemeClr val="lt1"/>
                </a:solidFill>
                <a:latin typeface="Calibri"/>
                <a:ea typeface="Calibri"/>
                <a:cs typeface="Calibri"/>
                <a:sym typeface="Calibri"/>
              </a:endParaRPr>
            </a:p>
          </p:txBody>
        </p:sp>
        <p:sp>
          <p:nvSpPr>
            <p:cNvPr id="390" name="Google Shape;390;p31"/>
            <p:cNvSpPr/>
            <p:nvPr/>
          </p:nvSpPr>
          <p:spPr>
            <a:xfrm>
              <a:off x="0" y="2085280"/>
              <a:ext cx="6096000" cy="1471860"/>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1"/>
            <p:cNvSpPr txBox="1"/>
            <p:nvPr/>
          </p:nvSpPr>
          <p:spPr>
            <a:xfrm>
              <a:off x="71850" y="2157130"/>
              <a:ext cx="5952300" cy="132816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pl-PL" sz="3700" u="none" cap="none" strike="noStrike">
                  <a:solidFill>
                    <a:schemeClr val="lt1"/>
                  </a:solidFill>
                  <a:latin typeface="Calibri"/>
                  <a:ea typeface="Calibri"/>
                  <a:cs typeface="Calibri"/>
                  <a:sym typeface="Calibri"/>
                </a:rPr>
                <a:t>Language maintenance and attrition</a:t>
              </a:r>
              <a:endParaRPr b="0" i="0" sz="3700" u="none" cap="none" strike="noStrike">
                <a:solidFill>
                  <a:schemeClr val="lt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Multilingual landscapes: </a:t>
            </a:r>
            <a:br>
              <a:rPr lang="pl-PL" sz="4400">
                <a:latin typeface="Calibri"/>
                <a:ea typeface="Calibri"/>
                <a:cs typeface="Calibri"/>
                <a:sym typeface="Calibri"/>
              </a:rPr>
            </a:br>
            <a:r>
              <a:rPr lang="pl-PL" sz="4400">
                <a:latin typeface="Calibri"/>
                <a:ea typeface="Calibri"/>
                <a:cs typeface="Calibri"/>
                <a:sym typeface="Calibri"/>
              </a:rPr>
              <a:t>Minority and majority languages</a:t>
            </a:r>
            <a:br>
              <a:rPr lang="pl-PL" sz="4400">
                <a:latin typeface="Calibri"/>
                <a:ea typeface="Calibri"/>
                <a:cs typeface="Calibri"/>
                <a:sym typeface="Calibri"/>
              </a:rPr>
            </a:br>
            <a:endParaRPr/>
          </a:p>
        </p:txBody>
      </p:sp>
      <p:sp>
        <p:nvSpPr>
          <p:cNvPr id="397" name="Google Shape;397;p32"/>
          <p:cNvSpPr txBox="1"/>
          <p:nvPr>
            <p:ph idx="2" type="body"/>
          </p:nvPr>
        </p:nvSpPr>
        <p:spPr>
          <a:xfrm>
            <a:off x="4648200" y="980728"/>
            <a:ext cx="4038600" cy="514543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t/>
            </a:r>
            <a:endParaRPr/>
          </a:p>
          <a:p>
            <a:pPr indent="0" lvl="0" marL="0" rtl="0" algn="l">
              <a:lnSpc>
                <a:spcPct val="100000"/>
              </a:lnSpc>
              <a:spcBef>
                <a:spcPts val="560"/>
              </a:spcBef>
              <a:spcAft>
                <a:spcPts val="0"/>
              </a:spcAft>
              <a:buClr>
                <a:schemeClr val="dk1"/>
              </a:buClr>
              <a:buSzPts val="2800"/>
              <a:buNone/>
            </a:pPr>
            <a:r>
              <a:rPr lang="pl-PL"/>
              <a:t>London, UK</a:t>
            </a:r>
            <a:endParaRPr/>
          </a:p>
        </p:txBody>
      </p:sp>
      <p:sp>
        <p:nvSpPr>
          <p:cNvPr id="398" name="Google Shape;39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399" name="Google Shape;399;p32"/>
          <p:cNvPicPr preferRelativeResize="0"/>
          <p:nvPr>
            <p:ph idx="1" type="body"/>
          </p:nvPr>
        </p:nvPicPr>
        <p:blipFill rotWithShape="1">
          <a:blip r:embed="rId3">
            <a:alphaModFix/>
          </a:blip>
          <a:srcRect b="0" l="0" r="0" t="0"/>
          <a:stretch/>
        </p:blipFill>
        <p:spPr>
          <a:xfrm>
            <a:off x="755575" y="1196752"/>
            <a:ext cx="3872129" cy="3456384"/>
          </a:xfrm>
          <a:prstGeom prst="rect">
            <a:avLst/>
          </a:prstGeom>
          <a:noFill/>
          <a:ln>
            <a:noFill/>
          </a:ln>
        </p:spPr>
      </p:pic>
      <p:pic>
        <p:nvPicPr>
          <p:cNvPr id="400" name="Google Shape;400;p32"/>
          <p:cNvPicPr preferRelativeResize="0"/>
          <p:nvPr/>
        </p:nvPicPr>
        <p:blipFill rotWithShape="1">
          <a:blip r:embed="rId4">
            <a:alphaModFix/>
          </a:blip>
          <a:srcRect b="0" l="0" r="0" t="0"/>
          <a:stretch/>
        </p:blipFill>
        <p:spPr>
          <a:xfrm>
            <a:off x="5011316" y="1124744"/>
            <a:ext cx="3312368" cy="4416490"/>
          </a:xfrm>
          <a:prstGeom prst="rect">
            <a:avLst/>
          </a:prstGeom>
          <a:noFill/>
          <a:ln>
            <a:noFill/>
          </a:ln>
        </p:spPr>
      </p:pic>
      <p:sp>
        <p:nvSpPr>
          <p:cNvPr id="401" name="Google Shape;401;p32"/>
          <p:cNvSpPr txBox="1"/>
          <p:nvPr/>
        </p:nvSpPr>
        <p:spPr>
          <a:xfrm>
            <a:off x="755576" y="4725144"/>
            <a:ext cx="3600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pl-PL" sz="2800" u="none" cap="none" strike="noStrike">
                <a:solidFill>
                  <a:schemeClr val="dk1"/>
                </a:solidFill>
                <a:latin typeface="Calibri"/>
                <a:ea typeface="Calibri"/>
                <a:cs typeface="Calibri"/>
                <a:sym typeface="Calibri"/>
              </a:rPr>
              <a:t>Killarney, Ireland</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pl-PL" sz="4400">
                <a:latin typeface="Calibri"/>
                <a:ea typeface="Calibri"/>
                <a:cs typeface="Calibri"/>
                <a:sym typeface="Calibri"/>
              </a:rPr>
            </a:br>
            <a:r>
              <a:rPr lang="pl-PL" sz="4400">
                <a:latin typeface="Calibri"/>
                <a:ea typeface="Calibri"/>
                <a:cs typeface="Calibri"/>
                <a:sym typeface="Calibri"/>
              </a:rPr>
              <a:t>Minority language attrition </a:t>
            </a:r>
            <a:br>
              <a:rPr lang="pl-PL" sz="4400">
                <a:latin typeface="Calibri"/>
                <a:ea typeface="Calibri"/>
                <a:cs typeface="Calibri"/>
                <a:sym typeface="Calibri"/>
              </a:rPr>
            </a:br>
            <a:r>
              <a:rPr lang="pl-PL" sz="4400">
                <a:latin typeface="Calibri"/>
                <a:ea typeface="Calibri"/>
                <a:cs typeface="Calibri"/>
                <a:sym typeface="Calibri"/>
              </a:rPr>
              <a:t>and maintenance</a:t>
            </a:r>
            <a:br>
              <a:rPr lang="pl-PL" sz="4400">
                <a:latin typeface="Calibri"/>
                <a:ea typeface="Calibri"/>
                <a:cs typeface="Calibri"/>
                <a:sym typeface="Calibri"/>
              </a:rPr>
            </a:br>
            <a:endParaRPr/>
          </a:p>
        </p:txBody>
      </p:sp>
      <p:sp>
        <p:nvSpPr>
          <p:cNvPr id="407" name="Google Shape;407;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None/>
            </a:pPr>
            <a:r>
              <a:t/>
            </a:r>
            <a:endParaRPr/>
          </a:p>
        </p:txBody>
      </p:sp>
      <p:sp>
        <p:nvSpPr>
          <p:cNvPr id="408" name="Google Shape;40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409" name="Google Shape;409;p33"/>
          <p:cNvGrpSpPr/>
          <p:nvPr/>
        </p:nvGrpSpPr>
        <p:grpSpPr>
          <a:xfrm>
            <a:off x="1259632" y="2204864"/>
            <a:ext cx="6360367" cy="3456384"/>
            <a:chOff x="0" y="0"/>
            <a:chExt cx="6360367" cy="3456384"/>
          </a:xfrm>
        </p:grpSpPr>
        <p:sp>
          <p:nvSpPr>
            <p:cNvPr id="410" name="Google Shape;410;p33"/>
            <p:cNvSpPr/>
            <p:nvPr/>
          </p:nvSpPr>
          <p:spPr>
            <a:xfrm rot="5400000">
              <a:off x="2942496" y="-307125"/>
              <a:ext cx="2765107" cy="4070635"/>
            </a:xfrm>
            <a:prstGeom prst="round2SameRect">
              <a:avLst>
                <a:gd fmla="val 16667" name="adj1"/>
                <a:gd fmla="val 0" name="adj2"/>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3"/>
            <p:cNvSpPr txBox="1"/>
            <p:nvPr/>
          </p:nvSpPr>
          <p:spPr>
            <a:xfrm>
              <a:off x="2289733" y="480619"/>
              <a:ext cx="3935654" cy="2495145"/>
            </a:xfrm>
            <a:prstGeom prst="rect">
              <a:avLst/>
            </a:prstGeom>
            <a:noFill/>
            <a:ln>
              <a:noFill/>
            </a:ln>
          </p:spPr>
          <p:txBody>
            <a:bodyPr anchorCtr="0" anchor="ctr" bIns="40000" lIns="80000" spcFirstLastPara="1" rIns="80000" wrap="square" tIns="40000">
              <a:noAutofit/>
            </a:bodyPr>
            <a:lstStyle/>
            <a:p>
              <a:pPr indent="-228600" lvl="1" marL="228600" marR="0" rtl="0" algn="l">
                <a:lnSpc>
                  <a:spcPct val="90000"/>
                </a:lnSpc>
                <a:spcBef>
                  <a:spcPts val="0"/>
                </a:spcBef>
                <a:spcAft>
                  <a:spcPts val="0"/>
                </a:spcAft>
                <a:buClr>
                  <a:schemeClr val="dk1"/>
                </a:buClr>
                <a:buSzPts val="2100"/>
                <a:buFont typeface="Calibri"/>
                <a:buNone/>
              </a:pPr>
              <a:r>
                <a:rPr b="0" i="0" lang="pl-PL" sz="2100" u="none" cap="none" strike="noStrike">
                  <a:solidFill>
                    <a:schemeClr val="dk1"/>
                  </a:solidFill>
                  <a:latin typeface="Calibri"/>
                  <a:ea typeface="Calibri"/>
                  <a:cs typeface="Calibri"/>
                  <a:sym typeface="Calibri"/>
                </a:rPr>
                <a:t>	the loss of, or changes to, grammatical and other features of a language as a result of declining use by speakers who have changed their linguistic environment and language habits (Schmid 2011).</a:t>
              </a:r>
              <a:endParaRPr b="0" i="0" sz="1400" u="none" cap="none" strike="noStrike">
                <a:solidFill>
                  <a:srgbClr val="000000"/>
                </a:solidFill>
                <a:latin typeface="Arial"/>
                <a:ea typeface="Arial"/>
                <a:cs typeface="Arial"/>
                <a:sym typeface="Arial"/>
              </a:endParaRPr>
            </a:p>
          </p:txBody>
        </p:sp>
        <p:sp>
          <p:nvSpPr>
            <p:cNvPr id="412" name="Google Shape;412;p33"/>
            <p:cNvSpPr/>
            <p:nvPr/>
          </p:nvSpPr>
          <p:spPr>
            <a:xfrm>
              <a:off x="0" y="0"/>
              <a:ext cx="2289732" cy="3456384"/>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3"/>
            <p:cNvSpPr txBox="1"/>
            <p:nvPr/>
          </p:nvSpPr>
          <p:spPr>
            <a:xfrm>
              <a:off x="111776" y="111776"/>
              <a:ext cx="2066180" cy="3232832"/>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chemeClr val="lt1"/>
                </a:buClr>
                <a:buSzPts val="3600"/>
                <a:buFont typeface="Calibri"/>
                <a:buNone/>
              </a:pPr>
              <a:r>
                <a:rPr b="0" i="0" lang="pl-PL" sz="3600" u="none" cap="none" strike="noStrike">
                  <a:solidFill>
                    <a:schemeClr val="lt1"/>
                  </a:solidFill>
                  <a:latin typeface="Calibri"/>
                  <a:ea typeface="Calibri"/>
                  <a:cs typeface="Calibri"/>
                  <a:sym typeface="Calibri"/>
                </a:rPr>
                <a:t>Language attrition</a:t>
              </a:r>
              <a:endParaRPr b="0" i="0" sz="3600" u="none" cap="none" strike="noStrike">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4"/>
          <p:cNvSpPr txBox="1"/>
          <p:nvPr>
            <p:ph type="title"/>
          </p:nvPr>
        </p:nvSpPr>
        <p:spPr>
          <a:xfrm>
            <a:off x="457200" y="34210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33"/>
              </a:buClr>
              <a:buSzPts val="3600"/>
              <a:buFont typeface="Arial"/>
              <a:buNone/>
            </a:pPr>
            <a:r>
              <a:rPr lang="pl-PL" sz="3600">
                <a:solidFill>
                  <a:srgbClr val="333333"/>
                </a:solidFill>
                <a:latin typeface="Arial"/>
                <a:ea typeface="Arial"/>
                <a:cs typeface="Arial"/>
                <a:sym typeface="Arial"/>
              </a:rPr>
              <a:t>One of the most common problems: </a:t>
            </a:r>
            <a:r>
              <a:rPr b="1" lang="pl-PL" sz="3100">
                <a:solidFill>
                  <a:srgbClr val="333333"/>
                </a:solidFill>
                <a:latin typeface="Arial"/>
                <a:ea typeface="Arial"/>
                <a:cs typeface="Arial"/>
                <a:sym typeface="Arial"/>
              </a:rPr>
              <a:t>rejection of the home or minority language </a:t>
            </a:r>
            <a:endParaRPr b="1" sz="3100"/>
          </a:p>
        </p:txBody>
      </p:sp>
      <p:sp>
        <p:nvSpPr>
          <p:cNvPr id="420" name="Google Shape;420;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rgbClr val="333333"/>
              </a:buClr>
              <a:buSzPts val="3600"/>
              <a:buNone/>
            </a:pPr>
            <a:r>
              <a:t/>
            </a:r>
            <a:endParaRPr i="1" sz="3600">
              <a:solidFill>
                <a:srgbClr val="333333"/>
              </a:solidFill>
            </a:endParaRPr>
          </a:p>
          <a:p>
            <a:pPr indent="0" lvl="0" marL="0" rtl="0" algn="ctr">
              <a:lnSpc>
                <a:spcPct val="100000"/>
              </a:lnSpc>
              <a:spcBef>
                <a:spcPts val="0"/>
              </a:spcBef>
              <a:spcAft>
                <a:spcPts val="0"/>
              </a:spcAft>
              <a:buClr>
                <a:srgbClr val="333333"/>
              </a:buClr>
              <a:buSzPts val="3600"/>
              <a:buNone/>
            </a:pPr>
            <a:r>
              <a:rPr i="1" lang="pl-PL" sz="3600">
                <a:solidFill>
                  <a:srgbClr val="333333"/>
                </a:solidFill>
                <a:latin typeface="Calibri"/>
                <a:ea typeface="Calibri"/>
                <a:cs typeface="Calibri"/>
                <a:sym typeface="Calibri"/>
              </a:rPr>
              <a:t>Children quickly understand which language holds a higher status in the community, which language is spoken by the majority, and which language is more effective in their everyday lives</a:t>
            </a:r>
            <a:r>
              <a:rPr lang="pl-PL" sz="3600">
                <a:solidFill>
                  <a:srgbClr val="333333"/>
                </a:solidFill>
                <a:latin typeface="Calibri"/>
                <a:ea typeface="Calibri"/>
                <a:cs typeface="Calibri"/>
                <a:sym typeface="Calibri"/>
              </a:rPr>
              <a:t>.</a:t>
            </a:r>
            <a:endParaRPr sz="3600">
              <a:solidFill>
                <a:srgbClr val="333333"/>
              </a:solidFill>
              <a:latin typeface="Calibri"/>
              <a:ea typeface="Calibri"/>
              <a:cs typeface="Calibri"/>
              <a:sym typeface="Calibri"/>
            </a:endParaRPr>
          </a:p>
          <a:p>
            <a:pPr indent="0" lvl="0" marL="0" rtl="0" algn="l">
              <a:lnSpc>
                <a:spcPct val="100000"/>
              </a:lnSpc>
              <a:spcBef>
                <a:spcPts val="640"/>
              </a:spcBef>
              <a:spcAft>
                <a:spcPts val="0"/>
              </a:spcAft>
              <a:buClr>
                <a:schemeClr val="dk1"/>
              </a:buClr>
              <a:buSzPts val="3200"/>
              <a:buNone/>
            </a:pPr>
            <a:r>
              <a:t/>
            </a:r>
            <a:endParaRPr>
              <a:solidFill>
                <a:srgbClr val="333333"/>
              </a:solidFill>
              <a:latin typeface="Arial"/>
              <a:ea typeface="Arial"/>
              <a:cs typeface="Arial"/>
              <a:sym typeface="Arial"/>
            </a:endParaRPr>
          </a:p>
          <a:p>
            <a:pPr indent="0" lvl="0" marL="0" rtl="0" algn="l">
              <a:lnSpc>
                <a:spcPct val="100000"/>
              </a:lnSpc>
              <a:spcBef>
                <a:spcPts val="640"/>
              </a:spcBef>
              <a:spcAft>
                <a:spcPts val="0"/>
              </a:spcAft>
              <a:buClr>
                <a:schemeClr val="dk1"/>
              </a:buClr>
              <a:buSzPts val="3200"/>
              <a:buNone/>
            </a:pPr>
            <a:r>
              <a:t/>
            </a:r>
            <a:endParaRPr sz="605">
              <a:solidFill>
                <a:srgbClr val="333333"/>
              </a:solidFill>
              <a:latin typeface="Arial"/>
              <a:ea typeface="Arial"/>
              <a:cs typeface="Arial"/>
              <a:sym typeface="Arial"/>
            </a:endParaRPr>
          </a:p>
          <a:p>
            <a:pPr indent="0" lvl="0" marL="0" rtl="0" algn="l">
              <a:lnSpc>
                <a:spcPct val="100000"/>
              </a:lnSpc>
              <a:spcBef>
                <a:spcPts val="380"/>
              </a:spcBef>
              <a:spcAft>
                <a:spcPts val="0"/>
              </a:spcAft>
              <a:buClr>
                <a:srgbClr val="333333"/>
              </a:buClr>
              <a:buSzPts val="1900"/>
              <a:buNone/>
            </a:pPr>
            <a:r>
              <a:rPr b="0" i="0" lang="pl-PL" sz="1250">
                <a:solidFill>
                  <a:srgbClr val="1E1E1E"/>
                </a:solidFill>
                <a:latin typeface="Calibri"/>
                <a:ea typeface="Calibri"/>
                <a:cs typeface="Calibri"/>
                <a:sym typeface="Calibri"/>
              </a:rPr>
              <a:t>Friesen, D. C., Luo, L., Luk, G., &amp; Bialystok, E. (2015). </a:t>
            </a:r>
            <a:r>
              <a:rPr b="0" i="0" lang="pl-PL" sz="1250" u="sng" strike="noStrike">
                <a:solidFill>
                  <a:srgbClr val="215990"/>
                </a:solidFill>
                <a:latin typeface="Calibri"/>
                <a:ea typeface="Calibri"/>
                <a:cs typeface="Calibri"/>
                <a:sym typeface="Calibri"/>
                <a:hlinkClick r:id="rId3">
                  <a:extLst>
                    <a:ext uri="{A12FA001-AC4F-418D-AE19-62706E023703}">
                      <ahyp:hlinkClr val="tx"/>
                    </a:ext>
                  </a:extLst>
                </a:hlinkClick>
              </a:rPr>
              <a:t>Proficiency and control in verbal fluency performance across the lifespan for monolinguals and bilinguals.</a:t>
            </a:r>
            <a:r>
              <a:rPr b="0" i="0" lang="pl-PL" sz="1250">
                <a:solidFill>
                  <a:srgbClr val="1E1E1E"/>
                </a:solidFill>
                <a:latin typeface="Calibri"/>
                <a:ea typeface="Calibri"/>
                <a:cs typeface="Calibri"/>
                <a:sym typeface="Calibri"/>
              </a:rPr>
              <a:t> Language, Cognition and Neuroscience , 30 (3), 238-250. Copy at </a:t>
            </a:r>
            <a:r>
              <a:rPr b="0" i="0" lang="pl-PL" sz="1250" u="sng" strike="noStrike">
                <a:solidFill>
                  <a:srgbClr val="215990"/>
                </a:solidFill>
                <a:latin typeface="Calibri"/>
                <a:ea typeface="Calibri"/>
                <a:cs typeface="Calibri"/>
                <a:sym typeface="Calibri"/>
                <a:hlinkClick r:id="rId4">
                  <a:extLst>
                    <a:ext uri="{A12FA001-AC4F-418D-AE19-62706E023703}">
                      <ahyp:hlinkClr val="tx"/>
                    </a:ext>
                  </a:extLst>
                </a:hlinkClick>
              </a:rPr>
              <a:t>https://tinyurl.com/yxc9lto2</a:t>
            </a:r>
            <a:r>
              <a:rPr lang="pl-PL" sz="1250">
                <a:solidFill>
                  <a:srgbClr val="333333"/>
                </a:solidFill>
                <a:latin typeface="Calibri"/>
                <a:ea typeface="Calibri"/>
                <a:cs typeface="Calibri"/>
                <a:sym typeface="Calibri"/>
              </a:rPr>
              <a:t>)</a:t>
            </a:r>
            <a:endParaRPr sz="1250"/>
          </a:p>
          <a:p>
            <a:pPr indent="0" lvl="0" marL="0" rtl="0" algn="l">
              <a:lnSpc>
                <a:spcPct val="100000"/>
              </a:lnSpc>
              <a:spcBef>
                <a:spcPts val="380"/>
              </a:spcBef>
              <a:spcAft>
                <a:spcPts val="0"/>
              </a:spcAft>
              <a:buClr>
                <a:schemeClr val="dk1"/>
              </a:buClr>
              <a:buSzPts val="1900"/>
              <a:buNone/>
            </a:pPr>
            <a:r>
              <a:rPr lang="pl-PL" sz="1250">
                <a:latin typeface="Calibri"/>
                <a:ea typeface="Calibri"/>
                <a:cs typeface="Calibri"/>
                <a:sym typeface="Calibri"/>
              </a:rPr>
              <a:t>https://www.gse.harvard.edu/news/uk/15/10/bilingualism-life-experience</a:t>
            </a:r>
            <a:endParaRPr sz="1250"/>
          </a:p>
        </p:txBody>
      </p:sp>
      <p:sp>
        <p:nvSpPr>
          <p:cNvPr id="421" name="Google Shape;42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Minority language maintenance: challenges</a:t>
            </a:r>
            <a:endParaRPr/>
          </a:p>
        </p:txBody>
      </p:sp>
      <p:sp>
        <p:nvSpPr>
          <p:cNvPr id="427" name="Google Shape;427;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100000"/>
              </a:lnSpc>
              <a:spcBef>
                <a:spcPts val="0"/>
              </a:spcBef>
              <a:spcAft>
                <a:spcPts val="0"/>
              </a:spcAft>
              <a:buClr>
                <a:schemeClr val="dk1"/>
              </a:buClr>
              <a:buSzPct val="100000"/>
              <a:buNone/>
            </a:pPr>
            <a:r>
              <a:t/>
            </a:r>
            <a:endParaRPr/>
          </a:p>
          <a:p>
            <a:pPr indent="0" lvl="0" marL="0" rtl="0" algn="l">
              <a:lnSpc>
                <a:spcPct val="100000"/>
              </a:lnSpc>
              <a:spcBef>
                <a:spcPts val="372"/>
              </a:spcBef>
              <a:spcAft>
                <a:spcPts val="0"/>
              </a:spcAft>
              <a:buClr>
                <a:schemeClr val="dk1"/>
              </a:buClr>
              <a:buSzPct val="100000"/>
              <a:buNone/>
            </a:pPr>
            <a:r>
              <a:rPr lang="pl-PL"/>
              <a:t>Maya (6, 2015)</a:t>
            </a:r>
            <a:endParaRPr/>
          </a:p>
          <a:p>
            <a:pPr indent="0" lvl="0" marL="0" rtl="0" algn="l">
              <a:lnSpc>
                <a:spcPct val="100000"/>
              </a:lnSpc>
              <a:spcBef>
                <a:spcPts val="372"/>
              </a:spcBef>
              <a:spcAft>
                <a:spcPts val="0"/>
              </a:spcAft>
              <a:buClr>
                <a:schemeClr val="dk1"/>
              </a:buClr>
              <a:buSzPct val="100000"/>
              <a:buNone/>
            </a:pPr>
            <a:r>
              <a:t/>
            </a:r>
            <a:endParaRPr/>
          </a:p>
        </p:txBody>
      </p:sp>
      <p:sp>
        <p:nvSpPr>
          <p:cNvPr id="428" name="Google Shape;428;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Clr>
                <a:schemeClr val="dk2"/>
              </a:buClr>
              <a:buSzPct val="100000"/>
              <a:buChar char="•"/>
            </a:pPr>
            <a:r>
              <a:rPr lang="pl-PL">
                <a:solidFill>
                  <a:schemeClr val="dk2"/>
                </a:solidFill>
              </a:rPr>
              <a:t>Jan: Maya, chodź poczytamy.             (</a:t>
            </a:r>
            <a:r>
              <a:rPr i="1" lang="pl-PL">
                <a:solidFill>
                  <a:schemeClr val="dk2"/>
                </a:solidFill>
              </a:rPr>
              <a:t>Maya, let’s read.)</a:t>
            </a:r>
            <a:endParaRPr>
              <a:solidFill>
                <a:schemeClr val="dk2"/>
              </a:solidFill>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Maya: I don’t want you to read me a Polish book! </a:t>
            </a:r>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Jan: Dlaczego? (</a:t>
            </a:r>
            <a:r>
              <a:rPr i="1" lang="pl-PL">
                <a:solidFill>
                  <a:schemeClr val="dk2"/>
                </a:solidFill>
              </a:rPr>
              <a:t>Why?)</a:t>
            </a:r>
            <a:endParaRPr>
              <a:solidFill>
                <a:schemeClr val="dk2"/>
              </a:solidFill>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Maya: I don’t like it.</a:t>
            </a:r>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Jan: Dobrze, poczytamy inną. </a:t>
            </a:r>
            <a:r>
              <a:rPr i="1" lang="pl-PL">
                <a:solidFill>
                  <a:schemeClr val="dk2"/>
                </a:solidFill>
              </a:rPr>
              <a:t>(OK, we can read another one)</a:t>
            </a:r>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Maya: No! Not in Polish!</a:t>
            </a:r>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Jan: Dlaczego nie? </a:t>
            </a:r>
            <a:r>
              <a:rPr i="1" lang="pl-PL">
                <a:solidFill>
                  <a:schemeClr val="dk2"/>
                </a:solidFill>
              </a:rPr>
              <a:t>(Why not?)</a:t>
            </a:r>
            <a:endParaRPr/>
          </a:p>
          <a:p>
            <a:pPr indent="-342900" lvl="0" marL="342900" rtl="0" algn="l">
              <a:lnSpc>
                <a:spcPct val="100000"/>
              </a:lnSpc>
              <a:spcBef>
                <a:spcPts val="444"/>
              </a:spcBef>
              <a:spcAft>
                <a:spcPts val="0"/>
              </a:spcAft>
              <a:buClr>
                <a:schemeClr val="dk2"/>
              </a:buClr>
              <a:buSzPct val="100000"/>
              <a:buChar char="•"/>
            </a:pPr>
            <a:r>
              <a:rPr lang="pl-PL">
                <a:solidFill>
                  <a:schemeClr val="dk2"/>
                </a:solidFill>
              </a:rPr>
              <a:t>Maya: Polish is too difficult. I don’t like it</a:t>
            </a:r>
            <a:endParaRPr/>
          </a:p>
        </p:txBody>
      </p:sp>
      <p:sp>
        <p:nvSpPr>
          <p:cNvPr id="429" name="Google Shape;429;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100000"/>
              </a:lnSpc>
              <a:spcBef>
                <a:spcPts val="0"/>
              </a:spcBef>
              <a:spcAft>
                <a:spcPts val="0"/>
              </a:spcAft>
              <a:buClr>
                <a:schemeClr val="dk1"/>
              </a:buClr>
              <a:buSzPct val="100000"/>
              <a:buNone/>
            </a:pPr>
            <a:r>
              <a:rPr lang="pl-PL"/>
              <a:t>Maya (8, 2017)</a:t>
            </a:r>
            <a:endParaRPr/>
          </a:p>
          <a:p>
            <a:pPr indent="0" lvl="0" marL="0" rtl="0" algn="l">
              <a:lnSpc>
                <a:spcPct val="100000"/>
              </a:lnSpc>
              <a:spcBef>
                <a:spcPts val="372"/>
              </a:spcBef>
              <a:spcAft>
                <a:spcPts val="0"/>
              </a:spcAft>
              <a:buClr>
                <a:schemeClr val="dk1"/>
              </a:buClr>
              <a:buSzPct val="100000"/>
              <a:buNone/>
            </a:pPr>
            <a:r>
              <a:t/>
            </a:r>
            <a:endParaRPr/>
          </a:p>
        </p:txBody>
      </p:sp>
      <p:sp>
        <p:nvSpPr>
          <p:cNvPr id="430" name="Google Shape;430;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2"/>
              </a:buClr>
              <a:buSzPts val="2400"/>
              <a:buChar char="•"/>
            </a:pPr>
            <a:r>
              <a:rPr lang="pl-PL">
                <a:solidFill>
                  <a:schemeClr val="dk2"/>
                </a:solidFill>
              </a:rPr>
              <a:t>Jan: Maya, let’s read this book you got from aunt Ola. </a:t>
            </a:r>
            <a:endParaRPr/>
          </a:p>
          <a:p>
            <a:pPr indent="-342900" lvl="0" marL="342900" rtl="0" algn="l">
              <a:lnSpc>
                <a:spcPct val="100000"/>
              </a:lnSpc>
              <a:spcBef>
                <a:spcPts val="444"/>
              </a:spcBef>
              <a:spcAft>
                <a:spcPts val="0"/>
              </a:spcAft>
              <a:buClr>
                <a:schemeClr val="dk2"/>
              </a:buClr>
              <a:buSzPts val="2400"/>
              <a:buChar char="•"/>
            </a:pPr>
            <a:r>
              <a:rPr lang="pl-PL">
                <a:solidFill>
                  <a:schemeClr val="dk2"/>
                </a:solidFill>
              </a:rPr>
              <a:t>Maya: I’ve already done it. </a:t>
            </a:r>
            <a:endParaRPr/>
          </a:p>
          <a:p>
            <a:pPr indent="-342900" lvl="0" marL="342900" rtl="0" algn="l">
              <a:lnSpc>
                <a:spcPct val="100000"/>
              </a:lnSpc>
              <a:spcBef>
                <a:spcPts val="444"/>
              </a:spcBef>
              <a:spcAft>
                <a:spcPts val="0"/>
              </a:spcAft>
              <a:buClr>
                <a:schemeClr val="dk2"/>
              </a:buClr>
              <a:buSzPts val="2400"/>
              <a:buChar char="•"/>
            </a:pPr>
            <a:r>
              <a:rPr lang="pl-PL">
                <a:solidFill>
                  <a:schemeClr val="dk2"/>
                </a:solidFill>
              </a:rPr>
              <a:t>Jan: I know. But we can read in Polish. </a:t>
            </a:r>
            <a:endParaRPr/>
          </a:p>
          <a:p>
            <a:pPr indent="-342900" lvl="0" marL="342900" rtl="0" algn="l">
              <a:lnSpc>
                <a:spcPct val="100000"/>
              </a:lnSpc>
              <a:spcBef>
                <a:spcPts val="444"/>
              </a:spcBef>
              <a:spcAft>
                <a:spcPts val="0"/>
              </a:spcAft>
              <a:buClr>
                <a:schemeClr val="dk2"/>
              </a:buClr>
              <a:buSzPts val="2400"/>
              <a:buChar char="•"/>
            </a:pPr>
            <a:r>
              <a:rPr lang="pl-PL">
                <a:solidFill>
                  <a:schemeClr val="dk2"/>
                </a:solidFill>
              </a:rPr>
              <a:t>Maya: What for? </a:t>
            </a:r>
            <a:endParaRPr/>
          </a:p>
          <a:p>
            <a:pPr indent="-201930" lvl="0" marL="342900" rtl="0" algn="l">
              <a:lnSpc>
                <a:spcPct val="100000"/>
              </a:lnSpc>
              <a:spcBef>
                <a:spcPts val="444"/>
              </a:spcBef>
              <a:spcAft>
                <a:spcPts val="0"/>
              </a:spcAft>
              <a:buClr>
                <a:schemeClr val="dk1"/>
              </a:buClr>
              <a:buSzPts val="2400"/>
              <a:buNone/>
            </a:pPr>
            <a:r>
              <a:t/>
            </a:r>
            <a:endParaRPr/>
          </a:p>
        </p:txBody>
      </p:sp>
      <p:sp>
        <p:nvSpPr>
          <p:cNvPr id="431" name="Google Shape;431;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Displacement and majority language learning</a:t>
            </a:r>
            <a:endParaRPr/>
          </a:p>
        </p:txBody>
      </p:sp>
      <p:sp>
        <p:nvSpPr>
          <p:cNvPr id="437" name="Google Shape;437;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800"/>
              <a:buChar char="•"/>
            </a:pPr>
            <a:r>
              <a:rPr lang="pl-PL" sz="1800">
                <a:latin typeface="Calibri"/>
                <a:ea typeface="Calibri"/>
                <a:cs typeface="Calibri"/>
                <a:sym typeface="Calibri"/>
              </a:rPr>
              <a:t>A change of one’s place of residence/ migration </a:t>
            </a:r>
            <a:r>
              <a:rPr b="1" lang="pl-PL" sz="1800">
                <a:latin typeface="Calibri"/>
                <a:ea typeface="Calibri"/>
                <a:cs typeface="Calibri"/>
                <a:sym typeface="Calibri"/>
              </a:rPr>
              <a:t>typically</a:t>
            </a:r>
            <a:r>
              <a:rPr lang="pl-PL" sz="1800">
                <a:latin typeface="Calibri"/>
                <a:ea typeface="Calibri"/>
                <a:cs typeface="Calibri"/>
                <a:sym typeface="Calibri"/>
              </a:rPr>
              <a:t> boosts motivation for learning the language of the majority/hosts in the country where they reside to</a:t>
            </a:r>
            <a:endParaRPr/>
          </a:p>
          <a:p>
            <a:pPr indent="-285750" lvl="1" marL="742950" rtl="0" algn="l">
              <a:lnSpc>
                <a:spcPct val="100000"/>
              </a:lnSpc>
              <a:spcBef>
                <a:spcPts val="280"/>
              </a:spcBef>
              <a:spcAft>
                <a:spcPts val="0"/>
              </a:spcAft>
              <a:buClr>
                <a:schemeClr val="dk1"/>
              </a:buClr>
              <a:buSzPts val="1400"/>
              <a:buChar char="–"/>
            </a:pPr>
            <a:r>
              <a:rPr lang="pl-PL" sz="1400">
                <a:latin typeface="Calibri"/>
                <a:ea typeface="Calibri"/>
                <a:cs typeface="Calibri"/>
                <a:sym typeface="Calibri"/>
              </a:rPr>
              <a:t>to survive in the new settings </a:t>
            </a:r>
            <a:endParaRPr sz="1400">
              <a:latin typeface="Calibri"/>
              <a:ea typeface="Calibri"/>
              <a:cs typeface="Calibri"/>
              <a:sym typeface="Calibri"/>
            </a:endParaRPr>
          </a:p>
          <a:p>
            <a:pPr indent="-285750" lvl="1" marL="742950" rtl="0" algn="l">
              <a:lnSpc>
                <a:spcPct val="100000"/>
              </a:lnSpc>
              <a:spcBef>
                <a:spcPts val="280"/>
              </a:spcBef>
              <a:spcAft>
                <a:spcPts val="0"/>
              </a:spcAft>
              <a:buClr>
                <a:schemeClr val="dk1"/>
              </a:buClr>
              <a:buSzPts val="1400"/>
              <a:buChar char="–"/>
            </a:pPr>
            <a:r>
              <a:rPr lang="pl-PL" sz="1400">
                <a:latin typeface="Calibri"/>
                <a:ea typeface="Calibri"/>
                <a:cs typeface="Calibri"/>
                <a:sym typeface="Calibri"/>
              </a:rPr>
              <a:t>and to benefit materially from improving their lives. The same applies to the language of business or worldwide communication. </a:t>
            </a:r>
            <a:endParaRPr sz="1400">
              <a:latin typeface="Calibri"/>
              <a:ea typeface="Calibri"/>
              <a:cs typeface="Calibri"/>
              <a:sym typeface="Calibri"/>
            </a:endParaRPr>
          </a:p>
          <a:p>
            <a:pPr indent="-342900" lvl="0" marL="342900" rtl="0" algn="l">
              <a:lnSpc>
                <a:spcPct val="100000"/>
              </a:lnSpc>
              <a:spcBef>
                <a:spcPts val="360"/>
              </a:spcBef>
              <a:spcAft>
                <a:spcPts val="0"/>
              </a:spcAft>
              <a:buClr>
                <a:schemeClr val="dk1"/>
              </a:buClr>
              <a:buSzPts val="1800"/>
              <a:buChar char="•"/>
            </a:pPr>
            <a:r>
              <a:rPr lang="pl-PL" sz="1800">
                <a:latin typeface="Calibri"/>
                <a:ea typeface="Calibri"/>
                <a:cs typeface="Calibri"/>
                <a:sym typeface="Calibri"/>
              </a:rPr>
              <a:t>Most members of a minority group sooner or later acquire a good command of the majority language due to social pressure on them to participate fully in social activities, e.g. to do business, attend school (Myers-Scotton 2010: 37). </a:t>
            </a:r>
            <a:endParaRPr sz="1800">
              <a:latin typeface="Calibri"/>
              <a:ea typeface="Calibri"/>
              <a:cs typeface="Calibri"/>
              <a:sym typeface="Calibri"/>
            </a:endParaRPr>
          </a:p>
          <a:p>
            <a:pPr indent="-342900" lvl="0" marL="342900" rtl="0" algn="l">
              <a:lnSpc>
                <a:spcPct val="100000"/>
              </a:lnSpc>
              <a:spcBef>
                <a:spcPts val="360"/>
              </a:spcBef>
              <a:spcAft>
                <a:spcPts val="0"/>
              </a:spcAft>
              <a:buClr>
                <a:schemeClr val="dk1"/>
              </a:buClr>
              <a:buSzPts val="1800"/>
              <a:buChar char="•"/>
            </a:pPr>
            <a:r>
              <a:rPr lang="pl-PL" sz="1800">
                <a:latin typeface="Calibri"/>
                <a:ea typeface="Calibri"/>
                <a:cs typeface="Calibri"/>
                <a:sym typeface="Calibri"/>
              </a:rPr>
              <a:t>Merging with the mainstream community constitutes a very important motivational factor. </a:t>
            </a:r>
            <a:endParaRPr sz="1800">
              <a:latin typeface="Calibri"/>
              <a:ea typeface="Calibri"/>
              <a:cs typeface="Calibri"/>
              <a:sym typeface="Calibri"/>
            </a:endParaRPr>
          </a:p>
          <a:p>
            <a:pPr indent="-342900" lvl="0" marL="342900" rtl="0" algn="l">
              <a:lnSpc>
                <a:spcPct val="100000"/>
              </a:lnSpc>
              <a:spcBef>
                <a:spcPts val="360"/>
              </a:spcBef>
              <a:spcAft>
                <a:spcPts val="0"/>
              </a:spcAft>
              <a:buClr>
                <a:schemeClr val="dk1"/>
              </a:buClr>
              <a:buSzPts val="1800"/>
              <a:buChar char="•"/>
            </a:pPr>
            <a:r>
              <a:rPr lang="pl-PL" sz="1800">
                <a:latin typeface="Calibri"/>
                <a:ea typeface="Calibri"/>
                <a:cs typeface="Calibri"/>
                <a:sym typeface="Calibri"/>
              </a:rPr>
              <a:t>Teachers need to realise that migrant children are very often keen to learn the majority language, which is a motivation very often absent in learning a foreign language.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438" name="Google Shape;43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Minority language maintenance</a:t>
            </a:r>
            <a:endParaRPr/>
          </a:p>
        </p:txBody>
      </p:sp>
      <p:sp>
        <p:nvSpPr>
          <p:cNvPr id="444" name="Google Shape;444;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l-PL"/>
              <a:t>Threats</a:t>
            </a:r>
            <a:endParaRPr/>
          </a:p>
        </p:txBody>
      </p:sp>
      <p:sp>
        <p:nvSpPr>
          <p:cNvPr id="445" name="Google Shape;445;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fontScale="92500"/>
          </a:bodyPr>
          <a:lstStyle/>
          <a:p>
            <a:pPr indent="-295273" lvl="1" marL="742950" rtl="0" algn="l">
              <a:lnSpc>
                <a:spcPct val="100000"/>
              </a:lnSpc>
              <a:spcBef>
                <a:spcPts val="0"/>
              </a:spcBef>
              <a:spcAft>
                <a:spcPts val="0"/>
              </a:spcAft>
              <a:buClr>
                <a:schemeClr val="dk1"/>
              </a:buClr>
              <a:buSzPct val="108107"/>
              <a:buChar char="–"/>
            </a:pPr>
            <a:r>
              <a:rPr lang="pl-PL"/>
              <a:t>L1 attrition</a:t>
            </a:r>
            <a:endParaRPr/>
          </a:p>
          <a:p>
            <a:pPr indent="-295273" lvl="1" marL="742950" rtl="0" algn="l">
              <a:lnSpc>
                <a:spcPct val="100000"/>
              </a:lnSpc>
              <a:spcBef>
                <a:spcPts val="370"/>
              </a:spcBef>
              <a:spcAft>
                <a:spcPts val="0"/>
              </a:spcAft>
              <a:buClr>
                <a:schemeClr val="dk1"/>
              </a:buClr>
              <a:buSzPct val="108107"/>
              <a:buChar char="–"/>
            </a:pPr>
            <a:r>
              <a:rPr lang="pl-PL"/>
              <a:t>Language attitudes and ideologies (e.g. ethnolinguistic assumption Blommaert 1996)</a:t>
            </a:r>
            <a:endParaRPr/>
          </a:p>
          <a:p>
            <a:pPr indent="-295273" lvl="1" marL="742950" rtl="0" algn="l">
              <a:lnSpc>
                <a:spcPct val="100000"/>
              </a:lnSpc>
              <a:spcBef>
                <a:spcPts val="370"/>
              </a:spcBef>
              <a:spcAft>
                <a:spcPts val="0"/>
              </a:spcAft>
              <a:buClr>
                <a:schemeClr val="dk1"/>
              </a:buClr>
              <a:buSzPct val="108107"/>
              <a:buChar char="–"/>
            </a:pPr>
            <a:r>
              <a:rPr lang="pl-PL"/>
              <a:t>Power issues </a:t>
            </a:r>
            <a:endParaRPr/>
          </a:p>
          <a:p>
            <a:pPr indent="-295273" lvl="1" marL="742950" rtl="0" algn="l">
              <a:lnSpc>
                <a:spcPct val="100000"/>
              </a:lnSpc>
              <a:spcBef>
                <a:spcPts val="370"/>
              </a:spcBef>
              <a:spcAft>
                <a:spcPts val="0"/>
              </a:spcAft>
              <a:buClr>
                <a:schemeClr val="dk1"/>
              </a:buClr>
              <a:buSzPct val="108107"/>
              <a:buChar char="–"/>
            </a:pPr>
            <a:r>
              <a:rPr lang="pl-PL"/>
              <a:t>Language attitudes and awareness of the dominant majority</a:t>
            </a:r>
            <a:endParaRPr/>
          </a:p>
          <a:p>
            <a:pPr indent="-295273" lvl="1" marL="742950" rtl="0" algn="l">
              <a:lnSpc>
                <a:spcPct val="100000"/>
              </a:lnSpc>
              <a:spcBef>
                <a:spcPts val="370"/>
              </a:spcBef>
              <a:spcAft>
                <a:spcPts val="0"/>
              </a:spcAft>
              <a:buClr>
                <a:schemeClr val="dk1"/>
              </a:buClr>
              <a:buSzPct val="108107"/>
              <a:buChar char="–"/>
            </a:pPr>
            <a:r>
              <a:rPr lang="pl-PL"/>
              <a:t>Pressure for linguistic integration</a:t>
            </a:r>
            <a:endParaRPr/>
          </a:p>
          <a:p>
            <a:pPr indent="-295273" lvl="1" marL="742950" rtl="0" algn="l">
              <a:lnSpc>
                <a:spcPct val="100000"/>
              </a:lnSpc>
              <a:spcBef>
                <a:spcPts val="370"/>
              </a:spcBef>
              <a:spcAft>
                <a:spcPts val="0"/>
              </a:spcAft>
              <a:buClr>
                <a:schemeClr val="dk1"/>
              </a:buClr>
              <a:buSzPct val="108107"/>
              <a:buChar char="–"/>
            </a:pPr>
            <a:r>
              <a:rPr lang="pl-PL"/>
              <a:t>Language as a token of citizenship</a:t>
            </a:r>
            <a:endParaRPr/>
          </a:p>
          <a:p>
            <a:pPr indent="-285748" lvl="1" marL="742950" rtl="0" algn="l">
              <a:lnSpc>
                <a:spcPct val="100000"/>
              </a:lnSpc>
              <a:spcBef>
                <a:spcPts val="0"/>
              </a:spcBef>
              <a:spcAft>
                <a:spcPts val="0"/>
              </a:spcAft>
              <a:buSzPct val="108107"/>
              <a:buChar char="–"/>
            </a:pPr>
            <a:r>
              <a:rPr lang="pl-PL"/>
              <a:t>Voice appropriation</a:t>
            </a:r>
            <a:endParaRPr/>
          </a:p>
          <a:p>
            <a:pPr indent="0" lvl="0" marL="0" rtl="0" algn="l">
              <a:lnSpc>
                <a:spcPct val="100000"/>
              </a:lnSpc>
              <a:spcBef>
                <a:spcPts val="444"/>
              </a:spcBef>
              <a:spcAft>
                <a:spcPts val="0"/>
              </a:spcAft>
              <a:buClr>
                <a:schemeClr val="dk1"/>
              </a:buClr>
              <a:buSzPct val="256888"/>
              <a:buNone/>
            </a:pPr>
            <a:r>
              <a:t/>
            </a:r>
            <a:endParaRPr sz="1010"/>
          </a:p>
        </p:txBody>
      </p:sp>
      <p:sp>
        <p:nvSpPr>
          <p:cNvPr id="446" name="Google Shape;446;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l-PL"/>
              <a:t>Opportunities</a:t>
            </a:r>
            <a:endParaRPr/>
          </a:p>
        </p:txBody>
      </p:sp>
      <p:sp>
        <p:nvSpPr>
          <p:cNvPr id="447" name="Google Shape;447;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p>
            <a:pPr indent="-295275" lvl="1" marL="742950" rtl="0" algn="l">
              <a:lnSpc>
                <a:spcPct val="100000"/>
              </a:lnSpc>
              <a:spcBef>
                <a:spcPts val="370"/>
              </a:spcBef>
              <a:spcAft>
                <a:spcPts val="0"/>
              </a:spcAft>
              <a:buClr>
                <a:schemeClr val="dk1"/>
              </a:buClr>
              <a:buSzPts val="2000"/>
              <a:buChar char="–"/>
            </a:pPr>
            <a:r>
              <a:rPr lang="pl-PL"/>
              <a:t>Official recognition:</a:t>
            </a:r>
            <a:endParaRPr/>
          </a:p>
          <a:p>
            <a:pPr indent="-295275" lvl="1" marL="742950" rtl="0" algn="l">
              <a:lnSpc>
                <a:spcPct val="100000"/>
              </a:lnSpc>
              <a:spcBef>
                <a:spcPts val="370"/>
              </a:spcBef>
              <a:spcAft>
                <a:spcPts val="0"/>
              </a:spcAft>
              <a:buClr>
                <a:schemeClr val="dk1"/>
              </a:buClr>
              <a:buSzPts val="2000"/>
              <a:buChar char="–"/>
            </a:pPr>
            <a:r>
              <a:rPr lang="pl-PL"/>
              <a:t>Translation services in public offices, translanguaging accepted</a:t>
            </a:r>
            <a:endParaRPr/>
          </a:p>
          <a:p>
            <a:pPr indent="-295275" lvl="1" marL="742950" rtl="0" algn="l">
              <a:lnSpc>
                <a:spcPct val="100000"/>
              </a:lnSpc>
              <a:spcBef>
                <a:spcPts val="370"/>
              </a:spcBef>
              <a:spcAft>
                <a:spcPts val="0"/>
              </a:spcAft>
              <a:buClr>
                <a:schemeClr val="dk1"/>
              </a:buClr>
              <a:buSzPts val="2000"/>
              <a:buChar char="–"/>
            </a:pPr>
            <a:r>
              <a:rPr lang="pl-PL"/>
              <a:t>Language rights and empowerment</a:t>
            </a:r>
            <a:endParaRPr/>
          </a:p>
          <a:p>
            <a:pPr indent="0" lvl="0" marL="0" rtl="0" algn="l">
              <a:lnSpc>
                <a:spcPct val="100000"/>
              </a:lnSpc>
              <a:spcBef>
                <a:spcPts val="444"/>
              </a:spcBef>
              <a:spcAft>
                <a:spcPts val="0"/>
              </a:spcAft>
              <a:buClr>
                <a:schemeClr val="dk1"/>
              </a:buClr>
              <a:buSzPts val="2400"/>
              <a:buNone/>
            </a:pPr>
            <a:r>
              <a:t/>
            </a:r>
            <a:endParaRPr/>
          </a:p>
        </p:txBody>
      </p:sp>
      <p:sp>
        <p:nvSpPr>
          <p:cNvPr id="448" name="Google Shape;44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454" name="Google Shape;454;p38"/>
          <p:cNvGrpSpPr/>
          <p:nvPr/>
        </p:nvGrpSpPr>
        <p:grpSpPr>
          <a:xfrm>
            <a:off x="1249570" y="2277423"/>
            <a:ext cx="6342018" cy="2552043"/>
            <a:chOff x="638010" y="1296695"/>
            <a:chExt cx="6342018" cy="2552043"/>
          </a:xfrm>
        </p:grpSpPr>
        <p:sp>
          <p:nvSpPr>
            <p:cNvPr id="455" name="Google Shape;455;p38"/>
            <p:cNvSpPr/>
            <p:nvPr/>
          </p:nvSpPr>
          <p:spPr>
            <a:xfrm rot="10800000">
              <a:off x="1914032" y="1296695"/>
              <a:ext cx="5065996" cy="2552043"/>
            </a:xfrm>
            <a:prstGeom prst="homePlate">
              <a:avLst>
                <a:gd fmla="val 5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8"/>
            <p:cNvSpPr txBox="1"/>
            <p:nvPr/>
          </p:nvSpPr>
          <p:spPr>
            <a:xfrm>
              <a:off x="2552043" y="1296695"/>
              <a:ext cx="4427985" cy="2552043"/>
            </a:xfrm>
            <a:prstGeom prst="rect">
              <a:avLst/>
            </a:prstGeom>
            <a:noFill/>
            <a:ln>
              <a:noFill/>
            </a:ln>
          </p:spPr>
          <p:txBody>
            <a:bodyPr anchorCtr="0" anchor="ctr" bIns="121900" lIns="1125375" spcFirstLastPara="1" rIns="227575"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b="0" i="0" lang="pl-PL" sz="3200" u="none" cap="none" strike="noStrike">
                  <a:solidFill>
                    <a:schemeClr val="lt1"/>
                  </a:solidFill>
                  <a:latin typeface="Calibri"/>
                  <a:ea typeface="Calibri"/>
                  <a:cs typeface="Calibri"/>
                  <a:sym typeface="Calibri"/>
                </a:rPr>
                <a:t>Migration experience and multilingualism in the educational setting</a:t>
              </a:r>
              <a:endParaRPr b="0" i="0" sz="3200" u="none" cap="none" strike="noStrike">
                <a:solidFill>
                  <a:schemeClr val="lt1"/>
                </a:solidFill>
                <a:latin typeface="Calibri"/>
                <a:ea typeface="Calibri"/>
                <a:cs typeface="Calibri"/>
                <a:sym typeface="Calibri"/>
              </a:endParaRPr>
            </a:p>
          </p:txBody>
        </p:sp>
        <p:sp>
          <p:nvSpPr>
            <p:cNvPr id="457" name="Google Shape;457;p38"/>
            <p:cNvSpPr/>
            <p:nvPr/>
          </p:nvSpPr>
          <p:spPr>
            <a:xfrm>
              <a:off x="638010" y="1296695"/>
              <a:ext cx="2552043" cy="2552043"/>
            </a:xfrm>
            <a:prstGeom prst="ellipse">
              <a:avLst/>
            </a:prstGeom>
            <a:solidFill>
              <a:srgbClr val="C0DA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pl-PL" sz="4400">
                <a:latin typeface="Calibri"/>
                <a:ea typeface="Calibri"/>
                <a:cs typeface="Calibri"/>
                <a:sym typeface="Calibri"/>
              </a:rPr>
            </a:br>
            <a:r>
              <a:rPr i="1" lang="pl-PL" sz="4400">
                <a:latin typeface="Calibri"/>
                <a:ea typeface="Calibri"/>
                <a:cs typeface="Calibri"/>
                <a:sym typeface="Calibri"/>
              </a:rPr>
              <a:t>Put yourself in my shoes</a:t>
            </a:r>
            <a:r>
              <a:rPr lang="pl-PL" sz="4400">
                <a:latin typeface="Calibri"/>
                <a:ea typeface="Calibri"/>
                <a:cs typeface="Calibri"/>
                <a:sym typeface="Calibri"/>
              </a:rPr>
              <a:t>: </a:t>
            </a:r>
            <a:br>
              <a:rPr lang="pl-PL" sz="4400">
                <a:latin typeface="Calibri"/>
                <a:ea typeface="Calibri"/>
                <a:cs typeface="Calibri"/>
                <a:sym typeface="Calibri"/>
              </a:rPr>
            </a:br>
            <a:r>
              <a:rPr lang="pl-PL" sz="4000">
                <a:latin typeface="Calibri"/>
                <a:ea typeface="Calibri"/>
                <a:cs typeface="Calibri"/>
                <a:sym typeface="Calibri"/>
              </a:rPr>
              <a:t>stories of migration and multilingualism</a:t>
            </a:r>
            <a:br>
              <a:rPr lang="pl-PL" sz="4400">
                <a:latin typeface="Calibri"/>
                <a:ea typeface="Calibri"/>
                <a:cs typeface="Calibri"/>
                <a:sym typeface="Calibri"/>
              </a:rPr>
            </a:br>
            <a:endParaRPr/>
          </a:p>
        </p:txBody>
      </p:sp>
      <p:sp>
        <p:nvSpPr>
          <p:cNvPr id="463" name="Google Shape;463;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73050" lvl="0" marL="342900" rtl="0" algn="l">
              <a:lnSpc>
                <a:spcPct val="107000"/>
              </a:lnSpc>
              <a:spcBef>
                <a:spcPts val="0"/>
              </a:spcBef>
              <a:spcAft>
                <a:spcPts val="0"/>
              </a:spcAft>
              <a:buClr>
                <a:schemeClr val="dk1"/>
              </a:buClr>
              <a:buSzPts val="1100"/>
              <a:buFont typeface="Calibri"/>
              <a:buNone/>
            </a:pPr>
            <a:r>
              <a:t/>
            </a:r>
            <a:endParaRPr sz="1100">
              <a:latin typeface="Calibri"/>
              <a:ea typeface="Calibri"/>
              <a:cs typeface="Calibri"/>
              <a:sym typeface="Calibri"/>
            </a:endParaRPr>
          </a:p>
          <a:p>
            <a:pPr indent="-342900" lvl="0" marL="342900" rtl="0" algn="l">
              <a:lnSpc>
                <a:spcPct val="107000"/>
              </a:lnSpc>
              <a:spcBef>
                <a:spcPts val="560"/>
              </a:spcBef>
              <a:spcAft>
                <a:spcPts val="0"/>
              </a:spcAft>
              <a:buClr>
                <a:schemeClr val="dk1"/>
              </a:buClr>
              <a:buSzPts val="2800"/>
              <a:buFont typeface="Calibri"/>
              <a:buChar char="-"/>
            </a:pPr>
            <a:r>
              <a:rPr lang="pl-PL" sz="2800">
                <a:latin typeface="Calibri"/>
                <a:ea typeface="Calibri"/>
                <a:cs typeface="Calibri"/>
                <a:sym typeface="Calibri"/>
              </a:rPr>
              <a:t>Analysis of and reflection on real experiences of multilingual children and adults with migration experience.</a:t>
            </a:r>
            <a:endParaRPr/>
          </a:p>
          <a:p>
            <a:pPr indent="-342900" lvl="0" marL="342900" rtl="0" algn="l">
              <a:lnSpc>
                <a:spcPct val="107000"/>
              </a:lnSpc>
              <a:spcBef>
                <a:spcPts val="560"/>
              </a:spcBef>
              <a:spcAft>
                <a:spcPts val="0"/>
              </a:spcAft>
              <a:buClr>
                <a:schemeClr val="dk1"/>
              </a:buClr>
              <a:buSzPts val="2800"/>
              <a:buFont typeface="Calibri"/>
              <a:buChar char="-"/>
            </a:pPr>
            <a:r>
              <a:rPr lang="pl-PL" sz="2800">
                <a:latin typeface="Calibri"/>
                <a:ea typeface="Calibri"/>
                <a:cs typeface="Calibri"/>
                <a:sym typeface="Calibri"/>
              </a:rPr>
              <a:t>Listen to Amina, an eight-year-old girl from Belarus (R8)  and her mother Azalia (R9) talking about their experiences at a Polish school.</a:t>
            </a:r>
            <a:endParaRPr/>
          </a:p>
          <a:p>
            <a:pPr indent="-342900" lvl="0" marL="342900" rtl="0" algn="l">
              <a:lnSpc>
                <a:spcPct val="107000"/>
              </a:lnSpc>
              <a:spcBef>
                <a:spcPts val="560"/>
              </a:spcBef>
              <a:spcAft>
                <a:spcPts val="0"/>
              </a:spcAft>
              <a:buClr>
                <a:schemeClr val="dk1"/>
              </a:buClr>
              <a:buSzPts val="2800"/>
              <a:buFont typeface="Calibri"/>
              <a:buChar char="-"/>
            </a:pPr>
            <a:r>
              <a:rPr lang="pl-PL" sz="2800">
                <a:latin typeface="Calibri"/>
                <a:ea typeface="Calibri"/>
                <a:cs typeface="Calibri"/>
                <a:sym typeface="Calibri"/>
              </a:rPr>
              <a:t>Group discussion and recommendations</a:t>
            </a:r>
            <a:endParaRPr/>
          </a:p>
          <a:p>
            <a:pPr indent="0" lvl="0" marL="0" rtl="0" algn="l">
              <a:lnSpc>
                <a:spcPct val="100000"/>
              </a:lnSpc>
              <a:spcBef>
                <a:spcPts val="640"/>
              </a:spcBef>
              <a:spcAft>
                <a:spcPts val="0"/>
              </a:spcAft>
              <a:buClr>
                <a:schemeClr val="dk1"/>
              </a:buClr>
              <a:buSzPts val="3200"/>
              <a:buNone/>
            </a:pPr>
            <a:r>
              <a:t/>
            </a:r>
            <a:endParaRPr/>
          </a:p>
        </p:txBody>
      </p:sp>
      <p:sp>
        <p:nvSpPr>
          <p:cNvPr id="464" name="Google Shape;46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112" name="Google Shape;112;p4"/>
          <p:cNvGrpSpPr/>
          <p:nvPr/>
        </p:nvGrpSpPr>
        <p:grpSpPr>
          <a:xfrm>
            <a:off x="-4635905" y="-82901"/>
            <a:ext cx="13028764" cy="6591755"/>
            <a:chOff x="-5535497" y="-847605"/>
            <a:chExt cx="13028764" cy="6591755"/>
          </a:xfrm>
        </p:grpSpPr>
        <p:sp>
          <p:nvSpPr>
            <p:cNvPr id="113" name="Google Shape;113;p4"/>
            <p:cNvSpPr/>
            <p:nvPr/>
          </p:nvSpPr>
          <p:spPr>
            <a:xfrm>
              <a:off x="-5535497" y="-847605"/>
              <a:ext cx="6591755" cy="6591755"/>
            </a:xfrm>
            <a:prstGeom prst="blockArc">
              <a:avLst>
                <a:gd fmla="val 18900000" name="adj1"/>
                <a:gd fmla="val 2700000" name="adj2"/>
                <a:gd fmla="val 328" name="adj3"/>
              </a:avLst>
            </a:prstGeom>
            <a:noFill/>
            <a:ln cap="flat" cmpd="sng" w="25400">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
            <p:cNvSpPr/>
            <p:nvPr/>
          </p:nvSpPr>
          <p:spPr>
            <a:xfrm>
              <a:off x="679640" y="489654"/>
              <a:ext cx="6813627" cy="979308"/>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679640" y="489654"/>
              <a:ext cx="6813627" cy="979308"/>
            </a:xfrm>
            <a:prstGeom prst="rect">
              <a:avLst/>
            </a:prstGeom>
            <a:noFill/>
            <a:ln>
              <a:noFill/>
            </a:ln>
          </p:spPr>
          <p:txBody>
            <a:bodyPr anchorCtr="0" anchor="ctr" bIns="73650" lIns="777325" spcFirstLastPara="1" rIns="73650" wrap="square" tIns="73650">
              <a:noAutofit/>
            </a:bodyPr>
            <a:lstStyle/>
            <a:p>
              <a:pPr indent="0" lvl="0" marL="0" marR="0" rtl="0" algn="l">
                <a:lnSpc>
                  <a:spcPct val="90000"/>
                </a:lnSpc>
                <a:spcBef>
                  <a:spcPts val="0"/>
                </a:spcBef>
                <a:spcAft>
                  <a:spcPts val="0"/>
                </a:spcAft>
                <a:buClr>
                  <a:schemeClr val="lt1"/>
                </a:buClr>
                <a:buSzPts val="2900"/>
                <a:buFont typeface="Calibri"/>
                <a:buNone/>
              </a:pPr>
              <a:r>
                <a:rPr b="0" i="0" lang="pl-PL" sz="2900" u="none" cap="none" strike="noStrike">
                  <a:solidFill>
                    <a:schemeClr val="lt1"/>
                  </a:solidFill>
                  <a:latin typeface="Calibri"/>
                  <a:ea typeface="Calibri"/>
                  <a:cs typeface="Calibri"/>
                  <a:sym typeface="Calibri"/>
                </a:rPr>
                <a:t>What is your attitude towards multilingualism?</a:t>
              </a:r>
              <a:endParaRPr b="0" i="0" sz="2900" u="none" cap="none" strike="noStrike">
                <a:solidFill>
                  <a:schemeClr val="lt1"/>
                </a:solidFill>
                <a:latin typeface="Calibri"/>
                <a:ea typeface="Calibri"/>
                <a:cs typeface="Calibri"/>
                <a:sym typeface="Calibri"/>
              </a:endParaRPr>
            </a:p>
          </p:txBody>
        </p:sp>
        <p:sp>
          <p:nvSpPr>
            <p:cNvPr id="116" name="Google Shape;116;p4"/>
            <p:cNvSpPr/>
            <p:nvPr/>
          </p:nvSpPr>
          <p:spPr>
            <a:xfrm>
              <a:off x="67572" y="367240"/>
              <a:ext cx="1224136" cy="1224136"/>
            </a:xfrm>
            <a:prstGeom prst="ellipse">
              <a:avLst/>
            </a:prstGeom>
            <a:solidFill>
              <a:schemeClr val="lt1"/>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
            <p:cNvSpPr/>
            <p:nvPr/>
          </p:nvSpPr>
          <p:spPr>
            <a:xfrm>
              <a:off x="1035619" y="1958617"/>
              <a:ext cx="6457648" cy="979308"/>
            </a:xfrm>
            <a:prstGeom prst="rect">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1035619" y="1958617"/>
              <a:ext cx="6457648" cy="979308"/>
            </a:xfrm>
            <a:prstGeom prst="rect">
              <a:avLst/>
            </a:prstGeom>
            <a:noFill/>
            <a:ln>
              <a:noFill/>
            </a:ln>
          </p:spPr>
          <p:txBody>
            <a:bodyPr anchorCtr="0" anchor="ctr" bIns="73650" lIns="777325" spcFirstLastPara="1" rIns="73650" wrap="square" tIns="73650">
              <a:noAutofit/>
            </a:bodyPr>
            <a:lstStyle/>
            <a:p>
              <a:pPr indent="0" lvl="0" marL="0" marR="0" rtl="0" algn="l">
                <a:lnSpc>
                  <a:spcPct val="90000"/>
                </a:lnSpc>
                <a:spcBef>
                  <a:spcPts val="0"/>
                </a:spcBef>
                <a:spcAft>
                  <a:spcPts val="0"/>
                </a:spcAft>
                <a:buClr>
                  <a:schemeClr val="lt1"/>
                </a:buClr>
                <a:buSzPts val="2900"/>
                <a:buFont typeface="Calibri"/>
                <a:buNone/>
              </a:pPr>
              <a:r>
                <a:rPr b="0" i="0" lang="pl-PL" sz="2900" u="none" cap="none" strike="noStrike">
                  <a:solidFill>
                    <a:schemeClr val="lt1"/>
                  </a:solidFill>
                  <a:latin typeface="Calibri"/>
                  <a:ea typeface="Calibri"/>
                  <a:cs typeface="Calibri"/>
                  <a:sym typeface="Calibri"/>
                </a:rPr>
                <a:t>Can you name any advantages or disadvantages of multilingualism?</a:t>
              </a:r>
              <a:endParaRPr b="0" i="0" sz="2900" u="none" cap="none" strike="noStrike">
                <a:solidFill>
                  <a:schemeClr val="lt1"/>
                </a:solidFill>
                <a:latin typeface="Calibri"/>
                <a:ea typeface="Calibri"/>
                <a:cs typeface="Calibri"/>
                <a:sym typeface="Calibri"/>
              </a:endParaRPr>
            </a:p>
          </p:txBody>
        </p:sp>
        <p:sp>
          <p:nvSpPr>
            <p:cNvPr id="119" name="Google Shape;119;p4"/>
            <p:cNvSpPr/>
            <p:nvPr/>
          </p:nvSpPr>
          <p:spPr>
            <a:xfrm>
              <a:off x="423551" y="1836204"/>
              <a:ext cx="1224136" cy="1224136"/>
            </a:xfrm>
            <a:prstGeom prst="ellipse">
              <a:avLst/>
            </a:prstGeom>
            <a:solidFill>
              <a:schemeClr val="lt1"/>
            </a:solidFill>
            <a:ln cap="flat" cmpd="sng" w="25400">
              <a:solidFill>
                <a:srgbClr val="5FDF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4"/>
            <p:cNvSpPr/>
            <p:nvPr/>
          </p:nvSpPr>
          <p:spPr>
            <a:xfrm>
              <a:off x="679640" y="3427580"/>
              <a:ext cx="6813627" cy="979308"/>
            </a:xfrm>
            <a:prstGeom prst="rect">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679640" y="3427580"/>
              <a:ext cx="6813600" cy="979200"/>
            </a:xfrm>
            <a:prstGeom prst="rect">
              <a:avLst/>
            </a:prstGeom>
            <a:noFill/>
            <a:ln>
              <a:noFill/>
            </a:ln>
          </p:spPr>
          <p:txBody>
            <a:bodyPr anchorCtr="0" anchor="ctr" bIns="73650" lIns="777325" spcFirstLastPara="1" rIns="73650" wrap="square" tIns="73650">
              <a:noAutofit/>
            </a:bodyPr>
            <a:lstStyle/>
            <a:p>
              <a:pPr indent="0" lvl="0" marL="0" marR="0" rtl="0" algn="l">
                <a:lnSpc>
                  <a:spcPct val="90000"/>
                </a:lnSpc>
                <a:spcBef>
                  <a:spcPts val="0"/>
                </a:spcBef>
                <a:spcAft>
                  <a:spcPts val="0"/>
                </a:spcAft>
                <a:buClr>
                  <a:schemeClr val="lt1"/>
                </a:buClr>
                <a:buSzPts val="2900"/>
                <a:buFont typeface="Calibri"/>
                <a:buNone/>
              </a:pPr>
              <a:r>
                <a:rPr b="0" i="0" lang="pl-PL" sz="2900" u="none" cap="none" strike="noStrike">
                  <a:solidFill>
                    <a:schemeClr val="lt1"/>
                  </a:solidFill>
                  <a:latin typeface="Calibri"/>
                  <a:ea typeface="Calibri"/>
                  <a:cs typeface="Calibri"/>
                  <a:sym typeface="Calibri"/>
                </a:rPr>
                <a:t>Have you got any experience in teaching in a multilingual classroom?</a:t>
              </a:r>
              <a:endParaRPr b="0" i="0" sz="2900" u="none" cap="none" strike="noStrike">
                <a:solidFill>
                  <a:schemeClr val="lt1"/>
                </a:solidFill>
                <a:latin typeface="Calibri"/>
                <a:ea typeface="Calibri"/>
                <a:cs typeface="Calibri"/>
                <a:sym typeface="Calibri"/>
              </a:endParaRPr>
            </a:p>
          </p:txBody>
        </p:sp>
        <p:sp>
          <p:nvSpPr>
            <p:cNvPr id="122" name="Google Shape;122;p4"/>
            <p:cNvSpPr/>
            <p:nvPr/>
          </p:nvSpPr>
          <p:spPr>
            <a:xfrm>
              <a:off x="67572" y="3305167"/>
              <a:ext cx="1224136" cy="1224136"/>
            </a:xfrm>
            <a:prstGeom prst="ellipse">
              <a:avLst/>
            </a:prstGeom>
            <a:solidFill>
              <a:schemeClr val="lt1"/>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Translanguaging</a:t>
            </a:r>
            <a:endParaRPr/>
          </a:p>
        </p:txBody>
      </p:sp>
      <p:grpSp>
        <p:nvGrpSpPr>
          <p:cNvPr id="470" name="Google Shape;470;p40"/>
          <p:cNvGrpSpPr/>
          <p:nvPr/>
        </p:nvGrpSpPr>
        <p:grpSpPr>
          <a:xfrm>
            <a:off x="457200" y="1600200"/>
            <a:ext cx="8229599" cy="4525963"/>
            <a:chOff x="0" y="0"/>
            <a:chExt cx="8229599" cy="4525963"/>
          </a:xfrm>
        </p:grpSpPr>
        <p:sp>
          <p:nvSpPr>
            <p:cNvPr id="471" name="Google Shape;471;p40"/>
            <p:cNvSpPr/>
            <p:nvPr/>
          </p:nvSpPr>
          <p:spPr>
            <a:xfrm rot="5400000">
              <a:off x="3785742" y="-370490"/>
              <a:ext cx="3620770" cy="5266944"/>
            </a:xfrm>
            <a:prstGeom prst="round2SameRect">
              <a:avLst>
                <a:gd fmla="val 16667" name="adj1"/>
                <a:gd fmla="val 0" name="adj2"/>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0"/>
            <p:cNvSpPr txBox="1"/>
            <p:nvPr/>
          </p:nvSpPr>
          <p:spPr>
            <a:xfrm>
              <a:off x="2962650" y="452575"/>
              <a:ext cx="5090100" cy="3620700"/>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pl-PL" sz="1700" u="none" cap="none" strike="noStrike">
                  <a:solidFill>
                    <a:schemeClr val="dk1"/>
                  </a:solidFill>
                  <a:latin typeface="Calibri"/>
                  <a:ea typeface="Calibri"/>
                  <a:cs typeface="Calibri"/>
                  <a:sym typeface="Calibri"/>
                </a:rPr>
                <a:t>Translanguaging  involves the use of the speaker’s “full linguistic repertoire without regard for watchful adherence to the socially and politically defined boundaries of named (and usually national and state) languages” (Otheguy et al. 2015: 283).</a:t>
              </a:r>
              <a:endParaRPr b="0" i="0" sz="1700" u="none" cap="none" strike="noStrike">
                <a:solidFill>
                  <a:schemeClr val="dk1"/>
                </a:solidFill>
                <a:latin typeface="Calibri"/>
                <a:ea typeface="Calibri"/>
                <a:cs typeface="Calibri"/>
                <a:sym typeface="Calibri"/>
              </a:endParaRPr>
            </a:p>
            <a:p>
              <a:pPr indent="0" lvl="0" marL="914400" marR="0" rtl="0" algn="l">
                <a:lnSpc>
                  <a:spcPct val="90000"/>
                </a:lnSpc>
                <a:spcBef>
                  <a:spcPts val="0"/>
                </a:spcBef>
                <a:spcAft>
                  <a:spcPts val="0"/>
                </a:spcAft>
                <a:buNone/>
              </a:pPr>
              <a:r>
                <a:t/>
              </a:r>
              <a:endParaRPr sz="1700">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pl-PL" sz="1700" u="none" cap="none" strike="noStrike">
                  <a:solidFill>
                    <a:schemeClr val="dk1"/>
                  </a:solidFill>
                  <a:latin typeface="Calibri"/>
                  <a:ea typeface="Calibri"/>
                  <a:cs typeface="Calibri"/>
                  <a:sym typeface="Calibri"/>
                </a:rPr>
                <a:t> In translanguaging, speakers not only bring </a:t>
              </a:r>
              <a:r>
                <a:rPr b="1" i="0" lang="pl-PL" sz="1700" u="none" cap="none" strike="noStrike">
                  <a:solidFill>
                    <a:schemeClr val="dk1"/>
                  </a:solidFill>
                  <a:latin typeface="Calibri"/>
                  <a:ea typeface="Calibri"/>
                  <a:cs typeface="Calibri"/>
                  <a:sym typeface="Calibri"/>
                </a:rPr>
                <a:t>together all languages </a:t>
              </a:r>
              <a:r>
                <a:rPr b="0" i="0" lang="pl-PL" sz="1700" u="none" cap="none" strike="noStrike">
                  <a:solidFill>
                    <a:schemeClr val="dk1"/>
                  </a:solidFill>
                  <a:latin typeface="Calibri"/>
                  <a:ea typeface="Calibri"/>
                  <a:cs typeface="Calibri"/>
                  <a:sym typeface="Calibri"/>
                </a:rPr>
                <a:t>they know for meaning-making (García &amp; Li 2014) but also rely on </a:t>
              </a:r>
              <a:r>
                <a:rPr b="1" i="0" lang="pl-PL" sz="1700" u="none" cap="none" strike="noStrike">
                  <a:solidFill>
                    <a:schemeClr val="dk1"/>
                  </a:solidFill>
                  <a:latin typeface="Calibri"/>
                  <a:ea typeface="Calibri"/>
                  <a:cs typeface="Calibri"/>
                  <a:sym typeface="Calibri"/>
                </a:rPr>
                <a:t>multimodal repertoires </a:t>
              </a:r>
              <a:r>
                <a:rPr b="0" i="0" lang="pl-PL" sz="1700" u="none" cap="none" strike="noStrike">
                  <a:solidFill>
                    <a:schemeClr val="dk1"/>
                  </a:solidFill>
                  <a:latin typeface="Calibri"/>
                  <a:ea typeface="Calibri"/>
                  <a:cs typeface="Calibri"/>
                  <a:sym typeface="Calibri"/>
                </a:rPr>
                <a:t>that are not limited to linguistic resources. This can include body language, visual cues and even interactions between individuals and technology (García &amp; Otheguy 2019). </a:t>
              </a:r>
              <a:endParaRPr b="0" i="0" sz="1700" u="none" cap="none" strike="noStrike">
                <a:solidFill>
                  <a:schemeClr val="dk1"/>
                </a:solidFill>
                <a:latin typeface="Calibri"/>
                <a:ea typeface="Calibri"/>
                <a:cs typeface="Calibri"/>
                <a:sym typeface="Calibri"/>
              </a:endParaRPr>
            </a:p>
          </p:txBody>
        </p:sp>
        <p:sp>
          <p:nvSpPr>
            <p:cNvPr id="473" name="Google Shape;473;p40"/>
            <p:cNvSpPr/>
            <p:nvPr/>
          </p:nvSpPr>
          <p:spPr>
            <a:xfrm>
              <a:off x="0" y="0"/>
              <a:ext cx="2962656" cy="4525963"/>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0"/>
            <p:cNvSpPr txBox="1"/>
            <p:nvPr/>
          </p:nvSpPr>
          <p:spPr>
            <a:xfrm>
              <a:off x="144625" y="144625"/>
              <a:ext cx="2673406" cy="4236713"/>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pl-PL" sz="2900" u="none" cap="none" strike="noStrike">
                  <a:solidFill>
                    <a:schemeClr val="lt1"/>
                  </a:solidFill>
                  <a:latin typeface="Calibri"/>
                  <a:ea typeface="Calibri"/>
                  <a:cs typeface="Calibri"/>
                  <a:sym typeface="Calibri"/>
                </a:rPr>
                <a:t>Translanguaging</a:t>
              </a:r>
              <a:endParaRPr b="0" i="0" sz="2900" u="none" cap="none" strike="noStrike">
                <a:solidFill>
                  <a:schemeClr val="lt1"/>
                </a:solidFill>
                <a:latin typeface="Calibri"/>
                <a:ea typeface="Calibri"/>
                <a:cs typeface="Calibri"/>
                <a:sym typeface="Calibri"/>
              </a:endParaRPr>
            </a:p>
          </p:txBody>
        </p:sp>
      </p:grpSp>
      <p:sp>
        <p:nvSpPr>
          <p:cNvPr id="475" name="Google Shape;47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Examples of translanguaging: Rayenne</a:t>
            </a:r>
            <a:endParaRPr/>
          </a:p>
        </p:txBody>
      </p:sp>
      <p:sp>
        <p:nvSpPr>
          <p:cNvPr id="481" name="Google Shape;481;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0"/>
              </a:spcBef>
              <a:spcAft>
                <a:spcPts val="0"/>
              </a:spcAft>
              <a:buSzPts val="1800"/>
              <a:buNone/>
            </a:pPr>
            <a:r>
              <a:t/>
            </a:r>
            <a:endParaRPr/>
          </a:p>
          <a:p>
            <a:pPr indent="0" lvl="0" marL="342900" rtl="0" algn="l">
              <a:lnSpc>
                <a:spcPct val="100000"/>
              </a:lnSpc>
              <a:spcBef>
                <a:spcPts val="0"/>
              </a:spcBef>
              <a:spcAft>
                <a:spcPts val="0"/>
              </a:spcAft>
              <a:buSzPts val="1800"/>
              <a:buNone/>
            </a:pPr>
            <a:r>
              <a:t/>
            </a:r>
            <a:endParaRPr/>
          </a:p>
          <a:p>
            <a:pPr indent="0" lvl="0" marL="342900" rtl="0" algn="l">
              <a:lnSpc>
                <a:spcPct val="100000"/>
              </a:lnSpc>
              <a:spcBef>
                <a:spcPts val="0"/>
              </a:spcBef>
              <a:spcAft>
                <a:spcPts val="0"/>
              </a:spcAft>
              <a:buSzPts val="1800"/>
              <a:buNone/>
            </a:pPr>
            <a:r>
              <a:rPr lang="pl-PL"/>
              <a:t>Listen to Rayenne: R10</a:t>
            </a:r>
            <a:endParaRPr/>
          </a:p>
        </p:txBody>
      </p:sp>
      <p:sp>
        <p:nvSpPr>
          <p:cNvPr id="482" name="Google Shape;48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483" name="Google Shape;483;p41"/>
          <p:cNvPicPr preferRelativeResize="0"/>
          <p:nvPr/>
        </p:nvPicPr>
        <p:blipFill rotWithShape="1">
          <a:blip r:embed="rId3">
            <a:alphaModFix/>
          </a:blip>
          <a:srcRect b="0" l="0" r="0" t="0"/>
          <a:stretch/>
        </p:blipFill>
        <p:spPr>
          <a:xfrm>
            <a:off x="5257800" y="2043125"/>
            <a:ext cx="3000075" cy="185553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Examples of translanguaging (Sara)</a:t>
            </a:r>
            <a:br>
              <a:rPr lang="pl-PL"/>
            </a:br>
            <a:endParaRPr/>
          </a:p>
        </p:txBody>
      </p:sp>
      <p:sp>
        <p:nvSpPr>
          <p:cNvPr id="489" name="Google Shape;489;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100000"/>
              </a:lnSpc>
              <a:spcBef>
                <a:spcPts val="0"/>
              </a:spcBef>
              <a:spcAft>
                <a:spcPts val="0"/>
              </a:spcAft>
              <a:buSzPct val="111455"/>
              <a:buNone/>
            </a:pPr>
            <a:r>
              <a:rPr lang="pl-PL" sz="1900"/>
              <a:t>Examples of how multilingual speakers transfer between languages: </a:t>
            </a:r>
            <a:endParaRPr sz="1900"/>
          </a:p>
          <a:p>
            <a:pPr indent="0" lvl="0" marL="0" rtl="0" algn="ctr">
              <a:lnSpc>
                <a:spcPct val="100000"/>
              </a:lnSpc>
              <a:spcBef>
                <a:spcPts val="0"/>
              </a:spcBef>
              <a:spcAft>
                <a:spcPts val="0"/>
              </a:spcAft>
              <a:buSzPct val="111455"/>
              <a:buNone/>
            </a:pPr>
            <a:r>
              <a:t/>
            </a:r>
            <a:endParaRPr sz="1900"/>
          </a:p>
          <a:p>
            <a:pPr indent="0" lvl="0" marL="0" rtl="0" algn="l">
              <a:lnSpc>
                <a:spcPct val="100000"/>
              </a:lnSpc>
              <a:spcBef>
                <a:spcPts val="351"/>
              </a:spcBef>
              <a:spcAft>
                <a:spcPts val="0"/>
              </a:spcAft>
              <a:buClr>
                <a:schemeClr val="dk1"/>
              </a:buClr>
              <a:buSzPct val="100000"/>
              <a:buNone/>
            </a:pPr>
            <a:r>
              <a:rPr lang="pl-PL" sz="1900"/>
              <a:t> -Thanks a lot for your good advice; hope to see you next week. </a:t>
            </a:r>
            <a:endParaRPr sz="1900"/>
          </a:p>
          <a:p>
            <a:pPr indent="0" lvl="0" marL="0" rtl="0" algn="l">
              <a:lnSpc>
                <a:spcPct val="100000"/>
              </a:lnSpc>
              <a:spcBef>
                <a:spcPts val="351"/>
              </a:spcBef>
              <a:spcAft>
                <a:spcPts val="0"/>
              </a:spcAft>
              <a:buClr>
                <a:schemeClr val="dk1"/>
              </a:buClr>
              <a:buSzPct val="100000"/>
              <a:buNone/>
            </a:pPr>
            <a:r>
              <a:rPr lang="pl-PL" sz="1900"/>
              <a:t>Merci beaucoup pour votre aide, </a:t>
            </a:r>
            <a:r>
              <a:rPr b="1" lang="pl-PL" sz="1900"/>
              <a:t>انشاء الله نتلقاو</a:t>
            </a:r>
            <a:r>
              <a:rPr lang="pl-PL" sz="1900"/>
              <a:t> la semain prochaine </a:t>
            </a:r>
            <a:r>
              <a:rPr b="1" lang="pl-PL" sz="1900"/>
              <a:t>(French-Arabic)</a:t>
            </a:r>
            <a:endParaRPr sz="1900"/>
          </a:p>
          <a:p>
            <a:pPr indent="0" lvl="0" marL="0" rtl="0" algn="l">
              <a:lnSpc>
                <a:spcPct val="100000"/>
              </a:lnSpc>
              <a:spcBef>
                <a:spcPts val="351"/>
              </a:spcBef>
              <a:spcAft>
                <a:spcPts val="0"/>
              </a:spcAft>
              <a:buClr>
                <a:schemeClr val="dk1"/>
              </a:buClr>
              <a:buSzPct val="100000"/>
              <a:buNone/>
            </a:pPr>
            <a:r>
              <a:t/>
            </a:r>
            <a:endParaRPr sz="1900"/>
          </a:p>
          <a:p>
            <a:pPr indent="0" lvl="0" marL="0" rtl="0" algn="l">
              <a:lnSpc>
                <a:spcPct val="100000"/>
              </a:lnSpc>
              <a:spcBef>
                <a:spcPts val="351"/>
              </a:spcBef>
              <a:spcAft>
                <a:spcPts val="0"/>
              </a:spcAft>
              <a:buClr>
                <a:schemeClr val="dk1"/>
              </a:buClr>
              <a:buSzPct val="100000"/>
              <a:buNone/>
            </a:pPr>
            <a:r>
              <a:rPr lang="pl-PL" sz="1900"/>
              <a:t>- Today I have to go the bank, but I should first get the needed documents. </a:t>
            </a:r>
            <a:endParaRPr sz="1900"/>
          </a:p>
          <a:p>
            <a:pPr indent="0" lvl="0" marL="0" rtl="0" algn="l">
              <a:lnSpc>
                <a:spcPct val="100000"/>
              </a:lnSpc>
              <a:spcBef>
                <a:spcPts val="351"/>
              </a:spcBef>
              <a:spcAft>
                <a:spcPts val="0"/>
              </a:spcAft>
              <a:buClr>
                <a:schemeClr val="dk1"/>
              </a:buClr>
              <a:buSzPct val="100000"/>
              <a:buNone/>
            </a:pPr>
            <a:r>
              <a:rPr b="1" lang="pl-PL" sz="1900"/>
              <a:t>Assagi (</a:t>
            </a:r>
            <a:r>
              <a:rPr b="1" lang="pl-PL" sz="1900">
                <a:latin typeface="Calibri"/>
                <a:ea typeface="Calibri"/>
                <a:cs typeface="Calibri"/>
                <a:sym typeface="Calibri"/>
              </a:rPr>
              <a:t>ⴰⵙⴰⴳⵉ</a:t>
            </a:r>
            <a:r>
              <a:rPr b="1" lang="pl-PL" sz="1900"/>
              <a:t>)</a:t>
            </a:r>
            <a:r>
              <a:rPr lang="pl-PL" sz="1900"/>
              <a:t> j’ai un rdv </a:t>
            </a:r>
            <a:r>
              <a:rPr b="1" lang="pl-PL" sz="1900"/>
              <a:t>dhi</a:t>
            </a:r>
            <a:r>
              <a:rPr lang="pl-PL" sz="1900"/>
              <a:t> </a:t>
            </a:r>
            <a:r>
              <a:rPr b="1" lang="pl-PL" sz="1900"/>
              <a:t>(</a:t>
            </a:r>
            <a:r>
              <a:rPr b="1" lang="pl-PL" sz="1900">
                <a:latin typeface="Calibri"/>
                <a:ea typeface="Calibri"/>
                <a:cs typeface="Calibri"/>
                <a:sym typeface="Calibri"/>
              </a:rPr>
              <a:t>ⴹⵉ</a:t>
            </a:r>
            <a:r>
              <a:rPr b="1" lang="pl-PL" sz="1900"/>
              <a:t>) </a:t>
            </a:r>
            <a:r>
              <a:rPr lang="pl-PL" sz="1900"/>
              <a:t>la blanque, mais </a:t>
            </a:r>
            <a:r>
              <a:rPr b="1" lang="pl-PL" sz="1900"/>
              <a:t>ilaq (</a:t>
            </a:r>
            <a:r>
              <a:rPr b="1" lang="pl-PL" sz="1900">
                <a:latin typeface="Calibri"/>
                <a:ea typeface="Calibri"/>
                <a:cs typeface="Calibri"/>
                <a:sym typeface="Calibri"/>
              </a:rPr>
              <a:t>ⵉⵍⴰⵇ</a:t>
            </a:r>
            <a:r>
              <a:rPr b="1" lang="pl-PL" sz="1900"/>
              <a:t>)</a:t>
            </a:r>
            <a:r>
              <a:rPr lang="pl-PL" sz="1900"/>
              <a:t> d’abord </a:t>
            </a:r>
            <a:r>
              <a:rPr b="1" lang="pl-PL" sz="1900"/>
              <a:t>ad 3edigh (ⴰⴹ ⵄⴻⴷⵉⴴ)</a:t>
            </a:r>
            <a:r>
              <a:rPr lang="pl-PL" sz="1900"/>
              <a:t> pour récupérer les documents a déposés </a:t>
            </a:r>
            <a:r>
              <a:rPr b="1" lang="pl-PL" sz="1900"/>
              <a:t>ghoursen (ⵖⵓⵔⵚⵏ) (French-Berber)</a:t>
            </a:r>
            <a:r>
              <a:rPr lang="pl-PL" sz="1900"/>
              <a:t> </a:t>
            </a:r>
            <a:endParaRPr sz="1900"/>
          </a:p>
          <a:p>
            <a:pPr indent="0" lvl="0" marL="0" rtl="0" algn="l">
              <a:lnSpc>
                <a:spcPct val="100000"/>
              </a:lnSpc>
              <a:spcBef>
                <a:spcPts val="351"/>
              </a:spcBef>
              <a:spcAft>
                <a:spcPts val="0"/>
              </a:spcAft>
              <a:buClr>
                <a:schemeClr val="dk1"/>
              </a:buClr>
              <a:buSzPct val="100000"/>
              <a:buNone/>
            </a:pPr>
            <a:r>
              <a:t/>
            </a:r>
            <a:endParaRPr sz="1900"/>
          </a:p>
          <a:p>
            <a:pPr indent="-331152" lvl="0" marL="457200" rtl="0" algn="l">
              <a:lnSpc>
                <a:spcPct val="100000"/>
              </a:lnSpc>
              <a:spcBef>
                <a:spcPts val="351"/>
              </a:spcBef>
              <a:spcAft>
                <a:spcPts val="0"/>
              </a:spcAft>
              <a:buSzPct val="100000"/>
              <a:buChar char="-"/>
            </a:pPr>
            <a:r>
              <a:rPr lang="pl-PL" sz="1900"/>
              <a:t>I would like to conduct an interview with them but I am afrad to be late. </a:t>
            </a:r>
            <a:endParaRPr sz="1900"/>
          </a:p>
          <a:p>
            <a:pPr indent="0" lvl="0" marL="0" rtl="0" algn="l">
              <a:lnSpc>
                <a:spcPct val="100000"/>
              </a:lnSpc>
              <a:spcBef>
                <a:spcPts val="351"/>
              </a:spcBef>
              <a:spcAft>
                <a:spcPts val="0"/>
              </a:spcAft>
              <a:buClr>
                <a:schemeClr val="dk1"/>
              </a:buClr>
              <a:buSzPct val="100000"/>
              <a:buNone/>
            </a:pPr>
            <a:r>
              <a:rPr lang="pl-PL" sz="1900"/>
              <a:t>J’aimerai faire un entretien de travail </a:t>
            </a:r>
            <a:r>
              <a:rPr b="1" lang="pl-PL" sz="1900"/>
              <a:t>معهم</a:t>
            </a:r>
            <a:r>
              <a:rPr lang="pl-PL" sz="1900"/>
              <a:t> mais </a:t>
            </a:r>
            <a:r>
              <a:rPr b="1" lang="pl-PL" sz="1900"/>
              <a:t>راني خايفة نلحق</a:t>
            </a:r>
            <a:r>
              <a:rPr lang="pl-PL" sz="1900"/>
              <a:t> retard </a:t>
            </a:r>
            <a:r>
              <a:rPr b="1" lang="pl-PL" sz="1900"/>
              <a:t>(French- Arabic)</a:t>
            </a:r>
            <a:endParaRPr sz="1900"/>
          </a:p>
          <a:p>
            <a:pPr indent="0" lvl="0" marL="0" rtl="0" algn="l">
              <a:lnSpc>
                <a:spcPct val="100000"/>
              </a:lnSpc>
              <a:spcBef>
                <a:spcPts val="351"/>
              </a:spcBef>
              <a:spcAft>
                <a:spcPts val="0"/>
              </a:spcAft>
              <a:buClr>
                <a:schemeClr val="dk1"/>
              </a:buClr>
              <a:buSzPct val="100000"/>
              <a:buNone/>
            </a:pPr>
            <a:r>
              <a:t/>
            </a:r>
            <a:endParaRPr sz="1900"/>
          </a:p>
          <a:p>
            <a:pPr indent="0" lvl="0" marL="0" rtl="0" algn="l">
              <a:lnSpc>
                <a:spcPct val="100000"/>
              </a:lnSpc>
              <a:spcBef>
                <a:spcPts val="351"/>
              </a:spcBef>
              <a:spcAft>
                <a:spcPts val="0"/>
              </a:spcAft>
              <a:buClr>
                <a:schemeClr val="dk1"/>
              </a:buClr>
              <a:buSzPct val="100000"/>
              <a:buNone/>
            </a:pPr>
            <a:r>
              <a:rPr lang="pl-PL" sz="1900"/>
              <a:t>-If you don’t mind, can you sign this document, please!</a:t>
            </a:r>
            <a:endParaRPr sz="1900"/>
          </a:p>
          <a:p>
            <a:pPr indent="0" lvl="0" marL="0" rtl="0" algn="l">
              <a:lnSpc>
                <a:spcPct val="100000"/>
              </a:lnSpc>
              <a:spcBef>
                <a:spcPts val="351"/>
              </a:spcBef>
              <a:spcAft>
                <a:spcPts val="0"/>
              </a:spcAft>
              <a:buClr>
                <a:schemeClr val="dk1"/>
              </a:buClr>
              <a:buSzPct val="100000"/>
              <a:buNone/>
            </a:pPr>
            <a:r>
              <a:rPr b="1" lang="pl-PL" sz="1900"/>
              <a:t>Moulach oughilif (ⵎⵓⵍⴰⵛ   ⵓⴴⵉⵍⵉⴼ),</a:t>
            </a:r>
            <a:r>
              <a:rPr lang="pl-PL" sz="1900"/>
              <a:t> tu peux me signe le papier </a:t>
            </a:r>
            <a:r>
              <a:rPr b="1" lang="pl-PL" sz="1900"/>
              <a:t>agi (ⴰⴳⵉ)</a:t>
            </a:r>
            <a:r>
              <a:rPr lang="pl-PL" sz="1900"/>
              <a:t> s’il te plait </a:t>
            </a:r>
            <a:r>
              <a:rPr b="1" lang="pl-PL" sz="1900"/>
              <a:t>(French-Berber) </a:t>
            </a:r>
            <a:endParaRPr sz="1900"/>
          </a:p>
          <a:p>
            <a:pPr indent="0" lvl="0" marL="0" rtl="0" algn="l">
              <a:lnSpc>
                <a:spcPct val="100000"/>
              </a:lnSpc>
              <a:spcBef>
                <a:spcPts val="351"/>
              </a:spcBef>
              <a:spcAft>
                <a:spcPts val="0"/>
              </a:spcAft>
              <a:buClr>
                <a:schemeClr val="dk1"/>
              </a:buClr>
              <a:buSzPct val="100000"/>
              <a:buNone/>
            </a:pPr>
            <a:r>
              <a:t/>
            </a:r>
            <a:endParaRPr b="1" sz="1900"/>
          </a:p>
          <a:p>
            <a:pPr indent="0" lvl="0" marL="0" rtl="0" algn="l">
              <a:lnSpc>
                <a:spcPct val="100000"/>
              </a:lnSpc>
              <a:spcBef>
                <a:spcPts val="351"/>
              </a:spcBef>
              <a:spcAft>
                <a:spcPts val="0"/>
              </a:spcAft>
              <a:buClr>
                <a:schemeClr val="dk1"/>
              </a:buClr>
              <a:buSzPct val="100000"/>
              <a:buNone/>
            </a:pPr>
            <a:r>
              <a:rPr b="1" lang="pl-PL" sz="1900"/>
              <a:t>Nb : </a:t>
            </a:r>
            <a:r>
              <a:rPr lang="pl-PL" sz="1900"/>
              <a:t>The signs next to the Berber words are called </a:t>
            </a:r>
            <a:r>
              <a:rPr b="1" lang="pl-PL" sz="1900" u="sng"/>
              <a:t>‘TIFINAGH’ (</a:t>
            </a:r>
            <a:r>
              <a:rPr lang="pl-PL" sz="1900"/>
              <a:t>the Berber alphabet); it is a common practice to write Berber in the Latin alphabet. </a:t>
            </a:r>
            <a:endParaRPr sz="1547"/>
          </a:p>
        </p:txBody>
      </p:sp>
      <p:sp>
        <p:nvSpPr>
          <p:cNvPr id="490" name="Google Shape;490;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Translanguaging in educational context</a:t>
            </a:r>
            <a:endParaRPr/>
          </a:p>
        </p:txBody>
      </p:sp>
      <p:sp>
        <p:nvSpPr>
          <p:cNvPr id="496" name="Google Shape;496;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pl-PL"/>
              <a:t>Listen to Rayenne (R11) and Kamillia (R12)– Algerian multilinguals commenting on their school experiences.</a:t>
            </a:r>
            <a:endParaRPr/>
          </a:p>
          <a:p>
            <a:pPr indent="-342900" lvl="0" marL="342900" rtl="0" algn="l">
              <a:lnSpc>
                <a:spcPct val="100000"/>
              </a:lnSpc>
              <a:spcBef>
                <a:spcPts val="640"/>
              </a:spcBef>
              <a:spcAft>
                <a:spcPts val="0"/>
              </a:spcAft>
              <a:buClr>
                <a:schemeClr val="dk1"/>
              </a:buClr>
              <a:buSzPts val="3200"/>
              <a:buChar char="•"/>
            </a:pPr>
            <a:r>
              <a:rPr lang="pl-PL"/>
              <a:t>What was their teachers’ attitude towards multilingualism and translanguaging ?</a:t>
            </a:r>
            <a:endParaRPr/>
          </a:p>
          <a:p>
            <a:pPr indent="-342900" lvl="0" marL="342900" rtl="0" algn="l">
              <a:lnSpc>
                <a:spcPct val="100000"/>
              </a:lnSpc>
              <a:spcBef>
                <a:spcPts val="640"/>
              </a:spcBef>
              <a:spcAft>
                <a:spcPts val="0"/>
              </a:spcAft>
              <a:buClr>
                <a:schemeClr val="dk1"/>
              </a:buClr>
              <a:buSzPts val="3200"/>
              <a:buChar char="•"/>
            </a:pPr>
            <a:r>
              <a:rPr lang="pl-PL"/>
              <a:t>How did it affect pupils’ multilingual development?</a:t>
            </a:r>
            <a:endParaRPr>
              <a:highlight>
                <a:srgbClr val="FFFF00"/>
              </a:highlight>
            </a:endParaRPr>
          </a:p>
        </p:txBody>
      </p:sp>
      <p:sp>
        <p:nvSpPr>
          <p:cNvPr id="497" name="Google Shape;497;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a:t>Classroom translanguaging: </a:t>
            </a:r>
            <a:endParaRPr/>
          </a:p>
          <a:p>
            <a:pPr indent="0" lvl="0" marL="0" rtl="0" algn="ctr">
              <a:lnSpc>
                <a:spcPct val="100000"/>
              </a:lnSpc>
              <a:spcBef>
                <a:spcPts val="0"/>
              </a:spcBef>
              <a:spcAft>
                <a:spcPts val="0"/>
              </a:spcAft>
              <a:buClr>
                <a:schemeClr val="dk1"/>
              </a:buClr>
              <a:buSzPct val="100000"/>
              <a:buFont typeface="Calibri"/>
              <a:buNone/>
            </a:pPr>
            <a:r>
              <a:rPr lang="pl-PL"/>
              <a:t>An asset or hindrance?</a:t>
            </a:r>
            <a:endParaRPr/>
          </a:p>
        </p:txBody>
      </p:sp>
      <p:sp>
        <p:nvSpPr>
          <p:cNvPr id="503" name="Google Shape;503;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pl-PL"/>
              <a:t>To what extent are we able to incorporate translanguaging in the classroom?</a:t>
            </a:r>
            <a:endParaRPr/>
          </a:p>
          <a:p>
            <a:pPr indent="-342900" lvl="0" marL="342900" rtl="0" algn="l">
              <a:lnSpc>
                <a:spcPct val="100000"/>
              </a:lnSpc>
              <a:spcBef>
                <a:spcPts val="640"/>
              </a:spcBef>
              <a:spcAft>
                <a:spcPts val="0"/>
              </a:spcAft>
              <a:buClr>
                <a:schemeClr val="dk1"/>
              </a:buClr>
              <a:buSzPts val="3200"/>
              <a:buChar char="•"/>
            </a:pPr>
            <a:r>
              <a:rPr lang="pl-PL"/>
              <a:t>In which tasks can it be useful?</a:t>
            </a:r>
            <a:endParaRPr/>
          </a:p>
          <a:p>
            <a:pPr indent="-342900" lvl="0" marL="342900" rtl="0" algn="l">
              <a:lnSpc>
                <a:spcPct val="100000"/>
              </a:lnSpc>
              <a:spcBef>
                <a:spcPts val="640"/>
              </a:spcBef>
              <a:spcAft>
                <a:spcPts val="0"/>
              </a:spcAft>
              <a:buClr>
                <a:schemeClr val="dk1"/>
              </a:buClr>
              <a:buSzPts val="3200"/>
              <a:buChar char="•"/>
            </a:pPr>
            <a:r>
              <a:rPr lang="pl-PL"/>
              <a:t>How can it foster classroom interaction?</a:t>
            </a:r>
            <a:endParaRPr/>
          </a:p>
          <a:p>
            <a:pPr indent="-342900" lvl="0" marL="342900" rtl="0" algn="l">
              <a:lnSpc>
                <a:spcPct val="100000"/>
              </a:lnSpc>
              <a:spcBef>
                <a:spcPts val="640"/>
              </a:spcBef>
              <a:spcAft>
                <a:spcPts val="0"/>
              </a:spcAft>
              <a:buClr>
                <a:schemeClr val="dk1"/>
              </a:buClr>
              <a:buSzPts val="3200"/>
              <a:buChar char="•"/>
            </a:pPr>
            <a:r>
              <a:rPr lang="pl-PL"/>
              <a:t>What about assessment?</a:t>
            </a:r>
            <a:endParaRPr/>
          </a:p>
          <a:p>
            <a:pPr indent="0" lvl="0" marL="0" rtl="0" algn="l">
              <a:lnSpc>
                <a:spcPct val="100000"/>
              </a:lnSpc>
              <a:spcBef>
                <a:spcPts val="640"/>
              </a:spcBef>
              <a:spcAft>
                <a:spcPts val="0"/>
              </a:spcAft>
              <a:buClr>
                <a:schemeClr val="dk1"/>
              </a:buClr>
              <a:buSzPts val="3200"/>
              <a:buNone/>
            </a:pPr>
            <a:r>
              <a:t/>
            </a:r>
            <a:endParaRPr/>
          </a:p>
        </p:txBody>
      </p:sp>
      <p:sp>
        <p:nvSpPr>
          <p:cNvPr id="504" name="Google Shape;504;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510" name="Google Shape;510;p45"/>
          <p:cNvGrpSpPr/>
          <p:nvPr/>
        </p:nvGrpSpPr>
        <p:grpSpPr>
          <a:xfrm>
            <a:off x="1524000" y="1419967"/>
            <a:ext cx="6096000" cy="4028813"/>
            <a:chOff x="0" y="22967"/>
            <a:chExt cx="6096000" cy="4028813"/>
          </a:xfrm>
        </p:grpSpPr>
        <p:sp>
          <p:nvSpPr>
            <p:cNvPr id="511" name="Google Shape;511;p45"/>
            <p:cNvSpPr/>
            <p:nvPr/>
          </p:nvSpPr>
          <p:spPr>
            <a:xfrm>
              <a:off x="0" y="22967"/>
              <a:ext cx="6096000" cy="194922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45"/>
            <p:cNvSpPr txBox="1"/>
            <p:nvPr/>
          </p:nvSpPr>
          <p:spPr>
            <a:xfrm>
              <a:off x="95153" y="118120"/>
              <a:ext cx="5905694" cy="1758914"/>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Clr>
                  <a:schemeClr val="lt1"/>
                </a:buClr>
                <a:buSzPts val="4900"/>
                <a:buFont typeface="Calibri"/>
                <a:buNone/>
              </a:pPr>
              <a:r>
                <a:rPr b="0" i="0" lang="pl-PL" sz="4900" u="none" cap="none" strike="noStrike">
                  <a:solidFill>
                    <a:schemeClr val="lt1"/>
                  </a:solidFill>
                  <a:latin typeface="Calibri"/>
                  <a:ea typeface="Calibri"/>
                  <a:cs typeface="Calibri"/>
                  <a:sym typeface="Calibri"/>
                </a:rPr>
                <a:t>Language and identity</a:t>
              </a:r>
              <a:endParaRPr b="0" i="0" sz="4900" u="none" cap="none" strike="noStrike">
                <a:solidFill>
                  <a:schemeClr val="lt1"/>
                </a:solidFill>
                <a:latin typeface="Calibri"/>
                <a:ea typeface="Calibri"/>
                <a:cs typeface="Calibri"/>
                <a:sym typeface="Calibri"/>
              </a:endParaRPr>
            </a:p>
          </p:txBody>
        </p:sp>
        <p:sp>
          <p:nvSpPr>
            <p:cNvPr id="513" name="Google Shape;513;p45"/>
            <p:cNvSpPr/>
            <p:nvPr/>
          </p:nvSpPr>
          <p:spPr>
            <a:xfrm>
              <a:off x="0" y="2102560"/>
              <a:ext cx="6096000" cy="1949220"/>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5"/>
            <p:cNvSpPr txBox="1"/>
            <p:nvPr/>
          </p:nvSpPr>
          <p:spPr>
            <a:xfrm>
              <a:off x="95153" y="2197713"/>
              <a:ext cx="5905694" cy="1758914"/>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Clr>
                  <a:schemeClr val="lt1"/>
                </a:buClr>
                <a:buSzPts val="4900"/>
                <a:buFont typeface="Calibri"/>
                <a:buNone/>
              </a:pPr>
              <a:r>
                <a:rPr b="0" i="0" lang="pl-PL" sz="4900" u="none" cap="none" strike="noStrike">
                  <a:solidFill>
                    <a:schemeClr val="lt1"/>
                  </a:solidFill>
                  <a:latin typeface="Calibri"/>
                  <a:ea typeface="Calibri"/>
                  <a:cs typeface="Calibri"/>
                  <a:sym typeface="Calibri"/>
                </a:rPr>
                <a:t>Optional module</a:t>
              </a:r>
              <a:endParaRPr b="0" i="0" sz="4900" u="none" cap="none" strike="noStrike">
                <a:solidFill>
                  <a:schemeClr val="lt1"/>
                </a:solidFill>
                <a:latin typeface="Calibri"/>
                <a:ea typeface="Calibri"/>
                <a:cs typeface="Calibri"/>
                <a:sym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6"/>
          <p:cNvSpPr txBox="1"/>
          <p:nvPr>
            <p:ph type="title"/>
          </p:nvPr>
        </p:nvSpPr>
        <p:spPr>
          <a:xfrm>
            <a:off x="457200" y="2238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Language and identity</a:t>
            </a:r>
            <a:endParaRPr/>
          </a:p>
        </p:txBody>
      </p:sp>
      <p:sp>
        <p:nvSpPr>
          <p:cNvPr id="520" name="Google Shape;520;p46"/>
          <p:cNvSpPr/>
          <p:nvPr/>
        </p:nvSpPr>
        <p:spPr>
          <a:xfrm>
            <a:off x="457200" y="1600200"/>
            <a:ext cx="4038600" cy="45259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1" name="Google Shape;521;p46"/>
          <p:cNvPicPr preferRelativeResize="0"/>
          <p:nvPr>
            <p:ph idx="2" type="body"/>
          </p:nvPr>
        </p:nvPicPr>
        <p:blipFill rotWithShape="1">
          <a:blip r:embed="rId3">
            <a:alphaModFix/>
          </a:blip>
          <a:srcRect b="0" l="0" r="0" t="0"/>
          <a:stretch/>
        </p:blipFill>
        <p:spPr>
          <a:xfrm>
            <a:off x="477024" y="1600200"/>
            <a:ext cx="4930654" cy="4327373"/>
          </a:xfrm>
          <a:prstGeom prst="rect">
            <a:avLst/>
          </a:prstGeom>
          <a:noFill/>
          <a:ln>
            <a:noFill/>
          </a:ln>
        </p:spPr>
      </p:pic>
      <p:sp>
        <p:nvSpPr>
          <p:cNvPr id="522" name="Google Shape;52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523" name="Google Shape;523;p46"/>
          <p:cNvSpPr txBox="1"/>
          <p:nvPr/>
        </p:nvSpPr>
        <p:spPr>
          <a:xfrm>
            <a:off x="4932040" y="2204864"/>
            <a:ext cx="331236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pl-PL" sz="4800" u="none" cap="none" strike="noStrike">
                <a:solidFill>
                  <a:schemeClr val="dk1"/>
                </a:solidFill>
                <a:latin typeface="Calibri"/>
                <a:ea typeface="Calibri"/>
                <a:cs typeface="Calibri"/>
                <a:sym typeface="Calibri"/>
              </a:rPr>
              <a:t>Any other?</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Language and identity</a:t>
            </a:r>
            <a:br>
              <a:rPr lang="pl-PL" sz="4400">
                <a:latin typeface="Calibri"/>
                <a:ea typeface="Calibri"/>
                <a:cs typeface="Calibri"/>
                <a:sym typeface="Calibri"/>
              </a:rPr>
            </a:br>
            <a:endParaRPr/>
          </a:p>
        </p:txBody>
      </p:sp>
      <p:sp>
        <p:nvSpPr>
          <p:cNvPr id="529" name="Google Shape;529;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Clr>
                <a:schemeClr val="dk1"/>
              </a:buClr>
              <a:buSzPct val="100000"/>
              <a:buNone/>
            </a:pPr>
            <a:r>
              <a:rPr lang="pl-PL">
                <a:latin typeface="Arial"/>
                <a:ea typeface="Arial"/>
                <a:cs typeface="Arial"/>
                <a:sym typeface="Arial"/>
              </a:rPr>
              <a:t>2015</a:t>
            </a:r>
            <a:endParaRPr/>
          </a:p>
          <a:p>
            <a:pPr indent="-327660" lvl="0" marL="342900" rtl="0" algn="l">
              <a:lnSpc>
                <a:spcPct val="100000"/>
              </a:lnSpc>
              <a:spcBef>
                <a:spcPts val="496"/>
              </a:spcBef>
              <a:spcAft>
                <a:spcPts val="0"/>
              </a:spcAft>
              <a:buClr>
                <a:schemeClr val="dk1"/>
              </a:buClr>
              <a:buSzPct val="100000"/>
              <a:buChar char="•"/>
            </a:pPr>
            <a:r>
              <a:rPr lang="pl-PL">
                <a:latin typeface="Arial"/>
                <a:ea typeface="Arial"/>
                <a:cs typeface="Arial"/>
                <a:sym typeface="Arial"/>
              </a:rPr>
              <a:t>Ayame:</a:t>
            </a:r>
            <a:r>
              <a:rPr i="1" lang="pl-PL">
                <a:latin typeface="Arial"/>
                <a:ea typeface="Arial"/>
                <a:cs typeface="Arial"/>
                <a:sym typeface="Arial"/>
              </a:rPr>
              <a:t> Maya, don’t sit like this. Japanese girls do not sit in this way.</a:t>
            </a:r>
            <a:endParaRPr i="1">
              <a:latin typeface="Arial"/>
              <a:ea typeface="Arial"/>
              <a:cs typeface="Arial"/>
              <a:sym typeface="Arial"/>
            </a:endParaRPr>
          </a:p>
          <a:p>
            <a:pPr indent="-327660" lvl="0" marL="342900" rtl="0" algn="l">
              <a:lnSpc>
                <a:spcPct val="100000"/>
              </a:lnSpc>
              <a:spcBef>
                <a:spcPts val="496"/>
              </a:spcBef>
              <a:spcAft>
                <a:spcPts val="0"/>
              </a:spcAft>
              <a:buClr>
                <a:schemeClr val="dk1"/>
              </a:buClr>
              <a:buSzPct val="100000"/>
              <a:buChar char="•"/>
            </a:pPr>
            <a:r>
              <a:rPr lang="pl-PL">
                <a:latin typeface="Arial"/>
                <a:ea typeface="Arial"/>
                <a:cs typeface="Arial"/>
                <a:sym typeface="Arial"/>
              </a:rPr>
              <a:t>Maja:</a:t>
            </a:r>
            <a:r>
              <a:rPr i="1" lang="pl-PL">
                <a:latin typeface="Arial"/>
                <a:ea typeface="Arial"/>
                <a:cs typeface="Arial"/>
                <a:sym typeface="Arial"/>
              </a:rPr>
              <a:t> But I’m not a Japanese girl.</a:t>
            </a:r>
            <a:endParaRPr i="1">
              <a:latin typeface="Arial"/>
              <a:ea typeface="Arial"/>
              <a:cs typeface="Arial"/>
              <a:sym typeface="Arial"/>
            </a:endParaRPr>
          </a:p>
          <a:p>
            <a:pPr indent="-327660" lvl="0" marL="342900" rtl="0" algn="l">
              <a:lnSpc>
                <a:spcPct val="100000"/>
              </a:lnSpc>
              <a:spcBef>
                <a:spcPts val="496"/>
              </a:spcBef>
              <a:spcAft>
                <a:spcPts val="0"/>
              </a:spcAft>
              <a:buClr>
                <a:schemeClr val="dk1"/>
              </a:buClr>
              <a:buSzPct val="100000"/>
              <a:buChar char="•"/>
            </a:pPr>
            <a:r>
              <a:rPr lang="pl-PL">
                <a:latin typeface="Arial"/>
                <a:ea typeface="Arial"/>
                <a:cs typeface="Arial"/>
                <a:sym typeface="Arial"/>
              </a:rPr>
              <a:t>Ayame:</a:t>
            </a:r>
            <a:r>
              <a:rPr i="1" lang="pl-PL">
                <a:latin typeface="Arial"/>
                <a:ea typeface="Arial"/>
                <a:cs typeface="Arial"/>
                <a:sym typeface="Arial"/>
              </a:rPr>
              <a:t> Of course you are!</a:t>
            </a:r>
            <a:endParaRPr i="1">
              <a:latin typeface="Arial"/>
              <a:ea typeface="Arial"/>
              <a:cs typeface="Arial"/>
              <a:sym typeface="Arial"/>
            </a:endParaRPr>
          </a:p>
          <a:p>
            <a:pPr indent="-327660" lvl="0" marL="342900" rtl="0" algn="l">
              <a:lnSpc>
                <a:spcPct val="100000"/>
              </a:lnSpc>
              <a:spcBef>
                <a:spcPts val="496"/>
              </a:spcBef>
              <a:spcAft>
                <a:spcPts val="0"/>
              </a:spcAft>
              <a:buClr>
                <a:schemeClr val="dk1"/>
              </a:buClr>
              <a:buSzPct val="100000"/>
              <a:buChar char="•"/>
            </a:pPr>
            <a:r>
              <a:rPr lang="pl-PL">
                <a:latin typeface="Arial"/>
                <a:ea typeface="Arial"/>
                <a:cs typeface="Arial"/>
                <a:sym typeface="Arial"/>
              </a:rPr>
              <a:t>Maja:</a:t>
            </a:r>
            <a:r>
              <a:rPr i="1" lang="pl-PL">
                <a:latin typeface="Arial"/>
                <a:ea typeface="Arial"/>
                <a:cs typeface="Arial"/>
                <a:sym typeface="Arial"/>
              </a:rPr>
              <a:t> No, I’m not. I’m English. And a bit Polish. </a:t>
            </a:r>
            <a:endParaRPr i="1">
              <a:latin typeface="Arial"/>
              <a:ea typeface="Arial"/>
              <a:cs typeface="Arial"/>
              <a:sym typeface="Arial"/>
            </a:endParaRPr>
          </a:p>
          <a:p>
            <a:pPr indent="-327660" lvl="0" marL="342900" rtl="0" algn="l">
              <a:lnSpc>
                <a:spcPct val="100000"/>
              </a:lnSpc>
              <a:spcBef>
                <a:spcPts val="496"/>
              </a:spcBef>
              <a:spcAft>
                <a:spcPts val="0"/>
              </a:spcAft>
              <a:buClr>
                <a:schemeClr val="dk1"/>
              </a:buClr>
              <a:buSzPct val="100000"/>
              <a:buChar char="•"/>
            </a:pPr>
            <a:r>
              <a:rPr lang="pl-PL">
                <a:latin typeface="Arial"/>
                <a:ea typeface="Arial"/>
                <a:cs typeface="Arial"/>
                <a:sym typeface="Arial"/>
              </a:rPr>
              <a:t>Ayame:</a:t>
            </a:r>
            <a:r>
              <a:rPr i="1" lang="pl-PL">
                <a:latin typeface="Arial"/>
                <a:ea typeface="Arial"/>
                <a:cs typeface="Arial"/>
                <a:sym typeface="Arial"/>
              </a:rPr>
              <a:t> What did you say?! I can’t believe it! Janek, did you hear what she said?</a:t>
            </a:r>
            <a:endParaRPr i="1">
              <a:latin typeface="Arial"/>
              <a:ea typeface="Arial"/>
              <a:cs typeface="Arial"/>
              <a:sym typeface="Arial"/>
            </a:endParaRPr>
          </a:p>
          <a:p>
            <a:pPr indent="-185420" lvl="0" marL="342900" rtl="0" algn="l">
              <a:lnSpc>
                <a:spcPct val="100000"/>
              </a:lnSpc>
              <a:spcBef>
                <a:spcPts val="496"/>
              </a:spcBef>
              <a:spcAft>
                <a:spcPts val="0"/>
              </a:spcAft>
              <a:buClr>
                <a:schemeClr val="dk1"/>
              </a:buClr>
              <a:buSzPct val="100000"/>
              <a:buNone/>
            </a:pPr>
            <a:r>
              <a:t/>
            </a:r>
            <a:endParaRPr>
              <a:latin typeface="Arial"/>
              <a:ea typeface="Arial"/>
              <a:cs typeface="Arial"/>
              <a:sym typeface="Arial"/>
            </a:endParaRPr>
          </a:p>
          <a:p>
            <a:pPr indent="0" lvl="0" marL="0" rtl="0" algn="l">
              <a:lnSpc>
                <a:spcPct val="100000"/>
              </a:lnSpc>
              <a:spcBef>
                <a:spcPts val="496"/>
              </a:spcBef>
              <a:spcAft>
                <a:spcPts val="0"/>
              </a:spcAft>
              <a:buClr>
                <a:schemeClr val="dk1"/>
              </a:buClr>
              <a:buSzPct val="100000"/>
              <a:buNone/>
            </a:pPr>
            <a:r>
              <a:rPr lang="pl-PL">
                <a:latin typeface="Arial"/>
                <a:ea typeface="Arial"/>
                <a:cs typeface="Arial"/>
                <a:sym typeface="Arial"/>
              </a:rPr>
              <a:t>2017</a:t>
            </a:r>
            <a:endParaRPr/>
          </a:p>
          <a:p>
            <a:pPr indent="-327660" lvl="0" marL="342900" rtl="0" algn="l">
              <a:lnSpc>
                <a:spcPct val="100000"/>
              </a:lnSpc>
              <a:spcBef>
                <a:spcPts val="496"/>
              </a:spcBef>
              <a:spcAft>
                <a:spcPts val="0"/>
              </a:spcAft>
              <a:buClr>
                <a:schemeClr val="dk1"/>
              </a:buClr>
              <a:buSzPct val="100000"/>
              <a:buChar char="•"/>
            </a:pPr>
            <a:r>
              <a:rPr lang="pl-PL">
                <a:latin typeface="Arial"/>
                <a:ea typeface="Arial"/>
                <a:cs typeface="Arial"/>
                <a:sym typeface="Arial"/>
              </a:rPr>
              <a:t>Maja: </a:t>
            </a:r>
            <a:r>
              <a:rPr i="1" lang="pl-PL">
                <a:latin typeface="Arial"/>
                <a:ea typeface="Arial"/>
                <a:cs typeface="Arial"/>
                <a:sym typeface="Arial"/>
              </a:rPr>
              <a:t>I’m English. I have always lived here. My home is here, my school, friends…</a:t>
            </a:r>
            <a:endParaRPr/>
          </a:p>
          <a:p>
            <a:pPr indent="-185420" lvl="0" marL="342900" rtl="0" algn="l">
              <a:lnSpc>
                <a:spcPct val="100000"/>
              </a:lnSpc>
              <a:spcBef>
                <a:spcPts val="496"/>
              </a:spcBef>
              <a:spcAft>
                <a:spcPts val="0"/>
              </a:spcAft>
              <a:buClr>
                <a:schemeClr val="dk1"/>
              </a:buClr>
              <a:buSzPct val="100000"/>
              <a:buNone/>
            </a:pPr>
            <a:r>
              <a:t/>
            </a:r>
            <a:endParaRPr/>
          </a:p>
        </p:txBody>
      </p:sp>
      <p:sp>
        <p:nvSpPr>
          <p:cNvPr id="530" name="Google Shape;530;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Language and identity</a:t>
            </a:r>
            <a:endParaRPr/>
          </a:p>
        </p:txBody>
      </p:sp>
      <p:sp>
        <p:nvSpPr>
          <p:cNvPr id="536" name="Google Shape;536;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chemeClr val="dk1"/>
              </a:buClr>
              <a:buSzPct val="100000"/>
              <a:buChar char="•"/>
            </a:pPr>
            <a:r>
              <a:rPr lang="pl-PL" sz="3200">
                <a:latin typeface="Calibri"/>
                <a:ea typeface="Calibri"/>
                <a:cs typeface="Calibri"/>
                <a:sym typeface="Calibri"/>
              </a:rPr>
              <a:t>Language: “</a:t>
            </a:r>
            <a:r>
              <a:rPr b="1" lang="pl-PL" sz="3200">
                <a:latin typeface="Calibri"/>
                <a:ea typeface="Calibri"/>
                <a:cs typeface="Calibri"/>
                <a:sym typeface="Calibri"/>
              </a:rPr>
              <a:t>a positive badge of identification</a:t>
            </a:r>
            <a:r>
              <a:rPr lang="pl-PL" sz="3200">
                <a:latin typeface="Calibri"/>
                <a:ea typeface="Calibri"/>
                <a:cs typeface="Calibri"/>
                <a:sym typeface="Calibri"/>
              </a:rPr>
              <a:t>” (Myers-Scotton 2010: 9)</a:t>
            </a:r>
            <a:endParaRPr sz="3200">
              <a:latin typeface="Calibri"/>
              <a:ea typeface="Calibri"/>
              <a:cs typeface="Calibri"/>
              <a:sym typeface="Calibri"/>
            </a:endParaRPr>
          </a:p>
          <a:p>
            <a:pPr indent="-342900" lvl="0" marL="342900" rtl="0" algn="l">
              <a:lnSpc>
                <a:spcPct val="100000"/>
              </a:lnSpc>
              <a:spcBef>
                <a:spcPts val="544"/>
              </a:spcBef>
              <a:spcAft>
                <a:spcPts val="0"/>
              </a:spcAft>
              <a:buClr>
                <a:schemeClr val="dk1"/>
              </a:buClr>
              <a:buSzPct val="100000"/>
              <a:buChar char="•"/>
            </a:pPr>
            <a:r>
              <a:rPr lang="pl-PL" sz="3200">
                <a:latin typeface="Calibri"/>
                <a:ea typeface="Calibri"/>
                <a:cs typeface="Calibri"/>
                <a:sym typeface="Calibri"/>
              </a:rPr>
              <a:t>Myers-Scotton (2010: 37): “people typically speak more than one language because an extra language does important ‘social work’ for them”. </a:t>
            </a:r>
            <a:endParaRPr sz="3200">
              <a:latin typeface="Calibri"/>
              <a:ea typeface="Calibri"/>
              <a:cs typeface="Calibri"/>
              <a:sym typeface="Calibri"/>
            </a:endParaRPr>
          </a:p>
          <a:p>
            <a:pPr indent="-342900" lvl="0" marL="342900" rtl="0" algn="l">
              <a:lnSpc>
                <a:spcPct val="100000"/>
              </a:lnSpc>
              <a:spcBef>
                <a:spcPts val="544"/>
              </a:spcBef>
              <a:spcAft>
                <a:spcPts val="0"/>
              </a:spcAft>
              <a:buClr>
                <a:schemeClr val="dk1"/>
              </a:buClr>
              <a:buSzPct val="100000"/>
              <a:buChar char="•"/>
            </a:pPr>
            <a:r>
              <a:rPr lang="pl-PL" sz="3200">
                <a:latin typeface="Calibri"/>
                <a:ea typeface="Calibri"/>
                <a:cs typeface="Calibri"/>
                <a:sym typeface="Calibri"/>
              </a:rPr>
              <a:t>Individuals add another language to their repertoires because this language will be useful for them in their community or a </a:t>
            </a:r>
            <a:r>
              <a:rPr b="1" lang="pl-PL" sz="3200">
                <a:latin typeface="Calibri"/>
                <a:ea typeface="Calibri"/>
                <a:cs typeface="Calibri"/>
                <a:sym typeface="Calibri"/>
              </a:rPr>
              <a:t>community they want/need to join</a:t>
            </a:r>
            <a:r>
              <a:rPr lang="pl-PL" sz="3200">
                <a:latin typeface="Calibri"/>
                <a:ea typeface="Calibri"/>
                <a:cs typeface="Calibri"/>
                <a:sym typeface="Calibri"/>
              </a:rPr>
              <a:t>. </a:t>
            </a:r>
            <a:endParaRPr sz="3200">
              <a:latin typeface="Calibri"/>
              <a:ea typeface="Calibri"/>
              <a:cs typeface="Calibri"/>
              <a:sym typeface="Calibri"/>
            </a:endParaRPr>
          </a:p>
          <a:p>
            <a:pPr indent="-342900" lvl="0" marL="342900" rtl="0" algn="l">
              <a:lnSpc>
                <a:spcPct val="100000"/>
              </a:lnSpc>
              <a:spcBef>
                <a:spcPts val="544"/>
              </a:spcBef>
              <a:spcAft>
                <a:spcPts val="0"/>
              </a:spcAft>
              <a:buClr>
                <a:schemeClr val="dk1"/>
              </a:buClr>
              <a:buSzPct val="100000"/>
              <a:buChar char="•"/>
            </a:pPr>
            <a:r>
              <a:rPr lang="pl-PL" sz="3200">
                <a:latin typeface="Calibri"/>
                <a:ea typeface="Calibri"/>
                <a:cs typeface="Calibri"/>
                <a:sym typeface="Calibri"/>
              </a:rPr>
              <a:t>When groups are in contact, “they both value their language but typically the less powerful/numerous group learns the other group’s language, not vice versa” (Myers-Scotton 2010: 9)</a:t>
            </a:r>
            <a:endParaRPr>
              <a:latin typeface="Calibri"/>
              <a:ea typeface="Calibri"/>
              <a:cs typeface="Calibri"/>
              <a:sym typeface="Calibri"/>
            </a:endParaRPr>
          </a:p>
          <a:p>
            <a:pPr indent="-170180" lvl="0" marL="342900" rtl="0" algn="l">
              <a:lnSpc>
                <a:spcPct val="100000"/>
              </a:lnSpc>
              <a:spcBef>
                <a:spcPts val="544"/>
              </a:spcBef>
              <a:spcAft>
                <a:spcPts val="0"/>
              </a:spcAft>
              <a:buClr>
                <a:schemeClr val="dk1"/>
              </a:buClr>
              <a:buSzPct val="100000"/>
              <a:buNone/>
            </a:pPr>
            <a:r>
              <a:t/>
            </a:r>
            <a:endParaRPr/>
          </a:p>
        </p:txBody>
      </p:sp>
      <p:sp>
        <p:nvSpPr>
          <p:cNvPr id="537" name="Google Shape;537;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543" name="Google Shape;543;p49"/>
          <p:cNvGrpSpPr/>
          <p:nvPr/>
        </p:nvGrpSpPr>
        <p:grpSpPr>
          <a:xfrm>
            <a:off x="1524000" y="1463600"/>
            <a:ext cx="6096000" cy="3941327"/>
            <a:chOff x="0" y="66600"/>
            <a:chExt cx="6096000" cy="3941327"/>
          </a:xfrm>
        </p:grpSpPr>
        <p:sp>
          <p:nvSpPr>
            <p:cNvPr id="544" name="Google Shape;544;p49"/>
            <p:cNvSpPr/>
            <p:nvPr/>
          </p:nvSpPr>
          <p:spPr>
            <a:xfrm>
              <a:off x="0" y="66600"/>
              <a:ext cx="6096000" cy="190680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4900"/>
                <a:buFont typeface="Calibri"/>
                <a:buNone/>
              </a:pPr>
              <a:r>
                <a:rPr b="0" i="0" lang="pl-PL" sz="4900" u="none" cap="none" strike="noStrike">
                  <a:solidFill>
                    <a:schemeClr val="lt1"/>
                  </a:solidFill>
                  <a:latin typeface="Calibri"/>
                  <a:ea typeface="Calibri"/>
                  <a:cs typeface="Calibri"/>
                  <a:sym typeface="Calibri"/>
                </a:rPr>
                <a:t>Optional module</a:t>
              </a:r>
              <a:endParaRPr b="0" i="0" sz="1400" u="none" cap="none" strike="noStrike">
                <a:solidFill>
                  <a:srgbClr val="000000"/>
                </a:solidFill>
                <a:latin typeface="Arial"/>
                <a:ea typeface="Arial"/>
                <a:cs typeface="Arial"/>
                <a:sym typeface="Arial"/>
              </a:endParaRPr>
            </a:p>
          </p:txBody>
        </p:sp>
        <p:sp>
          <p:nvSpPr>
            <p:cNvPr id="545" name="Google Shape;545;p49"/>
            <p:cNvSpPr/>
            <p:nvPr/>
          </p:nvSpPr>
          <p:spPr>
            <a:xfrm>
              <a:off x="0" y="2101120"/>
              <a:ext cx="6096000" cy="1906807"/>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49"/>
            <p:cNvSpPr txBox="1"/>
            <p:nvPr/>
          </p:nvSpPr>
          <p:spPr>
            <a:xfrm>
              <a:off x="93083" y="2194203"/>
              <a:ext cx="5909834" cy="1720641"/>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chemeClr val="lt1"/>
                </a:buClr>
                <a:buSzPts val="4800"/>
                <a:buFont typeface="Calibri"/>
                <a:buNone/>
              </a:pPr>
              <a:r>
                <a:rPr b="0" i="0" lang="pl-PL" sz="4800" u="none" cap="none" strike="noStrike">
                  <a:solidFill>
                    <a:schemeClr val="lt1"/>
                  </a:solidFill>
                  <a:latin typeface="Calibri"/>
                  <a:ea typeface="Calibri"/>
                  <a:cs typeface="Calibri"/>
                  <a:sym typeface="Calibri"/>
                </a:rPr>
                <a:t>Debunking multilingualism myths</a:t>
              </a:r>
              <a:endParaRPr b="0" i="0" sz="48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Outline</a:t>
            </a:r>
            <a:endParaRPr/>
          </a:p>
        </p:txBody>
      </p:sp>
      <p:sp>
        <p:nvSpPr>
          <p:cNvPr id="128" name="Google Shape;128;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55000" lnSpcReduction="20000"/>
          </a:bodyPr>
          <a:lstStyle/>
          <a:p>
            <a:pPr indent="-514350" lvl="1" marL="971550" rtl="0" algn="l">
              <a:lnSpc>
                <a:spcPct val="107000"/>
              </a:lnSpc>
              <a:spcBef>
                <a:spcPts val="0"/>
              </a:spcBef>
              <a:spcAft>
                <a:spcPts val="0"/>
              </a:spcAft>
              <a:buClr>
                <a:schemeClr val="dk1"/>
              </a:buClr>
              <a:buSzPct val="100000"/>
              <a:buFont typeface="Calibri"/>
              <a:buAutoNum type="alphaLcParenR"/>
            </a:pPr>
            <a:r>
              <a:rPr lang="pl-PL" sz="3200">
                <a:latin typeface="Calibri"/>
                <a:ea typeface="Calibri"/>
                <a:cs typeface="Calibri"/>
                <a:sym typeface="Calibri"/>
              </a:rPr>
              <a:t>Definitional toolkit: The first language, second language and additional languages</a:t>
            </a:r>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First and second language acquisition</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Culture and acculturation</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Repertoires and multicompetence</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Languages and their functions in different social worlds/ domains</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Individual and societal benefits of multilingualism</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Multilingual landscapes: Minority and majority languages</a:t>
            </a:r>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Minority language attrition and maintenances (challenges and practices)</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Migration experience and multilingualism in the educational setting</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Translanguaging in educational context</a:t>
            </a:r>
            <a:endParaRPr sz="3200">
              <a:latin typeface="Calibri"/>
              <a:ea typeface="Calibri"/>
              <a:cs typeface="Calibri"/>
              <a:sym typeface="Calibri"/>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Language and identity (optional)</a:t>
            </a:r>
            <a:endParaRPr/>
          </a:p>
          <a:p>
            <a:pPr indent="-514350" lvl="1" marL="971550" rtl="0" algn="l">
              <a:lnSpc>
                <a:spcPct val="107000"/>
              </a:lnSpc>
              <a:spcBef>
                <a:spcPts val="904"/>
              </a:spcBef>
              <a:spcAft>
                <a:spcPts val="0"/>
              </a:spcAft>
              <a:buClr>
                <a:schemeClr val="dk1"/>
              </a:buClr>
              <a:buSzPct val="100000"/>
              <a:buFont typeface="Calibri"/>
              <a:buAutoNum type="alphaLcParenR"/>
            </a:pPr>
            <a:r>
              <a:rPr lang="pl-PL" sz="3200">
                <a:latin typeface="Calibri"/>
                <a:ea typeface="Calibri"/>
                <a:cs typeface="Calibri"/>
                <a:sym typeface="Calibri"/>
              </a:rPr>
              <a:t>Summary: Debunking language myths</a:t>
            </a:r>
            <a:endParaRPr/>
          </a:p>
        </p:txBody>
      </p:sp>
      <p:sp>
        <p:nvSpPr>
          <p:cNvPr id="129" name="Google Shape;12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Sample myths</a:t>
            </a:r>
            <a:endParaRPr/>
          </a:p>
        </p:txBody>
      </p:sp>
      <p:sp>
        <p:nvSpPr>
          <p:cNvPr id="552" name="Google Shape;552;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100000"/>
              <a:buNone/>
            </a:pPr>
            <a:r>
              <a:rPr b="1" lang="pl-PL" sz="3400">
                <a:latin typeface="Calibri"/>
                <a:ea typeface="Calibri"/>
                <a:cs typeface="Calibri"/>
                <a:sym typeface="Calibri"/>
              </a:rPr>
              <a:t>Choose two of the statements and give some reasons why they are wrong or right.</a:t>
            </a:r>
            <a:endParaRPr b="1" sz="3400">
              <a:latin typeface="Calibri"/>
              <a:ea typeface="Calibri"/>
              <a:cs typeface="Calibri"/>
              <a:sym typeface="Calibri"/>
            </a:endParaRPr>
          </a:p>
          <a:p>
            <a:pPr indent="0" lvl="0" marL="0" rtl="0" algn="ctr">
              <a:lnSpc>
                <a:spcPct val="100000"/>
              </a:lnSpc>
              <a:spcBef>
                <a:spcPts val="0"/>
              </a:spcBef>
              <a:spcAft>
                <a:spcPts val="0"/>
              </a:spcAft>
              <a:buClr>
                <a:schemeClr val="dk1"/>
              </a:buClr>
              <a:buSzPct val="100000"/>
              <a:buNone/>
            </a:pPr>
            <a:r>
              <a:t/>
            </a:r>
            <a:endParaRPr b="1" sz="3400"/>
          </a:p>
          <a:p>
            <a:pPr indent="-363537" lvl="0" marL="457200" rtl="0" algn="l">
              <a:lnSpc>
                <a:spcPct val="100000"/>
              </a:lnSpc>
              <a:spcBef>
                <a:spcPts val="323"/>
              </a:spcBef>
              <a:spcAft>
                <a:spcPts val="0"/>
              </a:spcAft>
              <a:buSzPct val="100000"/>
              <a:buChar char="•"/>
            </a:pPr>
            <a:r>
              <a:rPr lang="pl-PL" sz="3400"/>
              <a:t>Multilingualism is a rare phenomenon</a:t>
            </a:r>
            <a:endParaRPr sz="3400"/>
          </a:p>
          <a:p>
            <a:pPr indent="-342900" lvl="0" marL="342900" rtl="0" algn="l">
              <a:lnSpc>
                <a:spcPct val="100000"/>
              </a:lnSpc>
              <a:spcBef>
                <a:spcPts val="323"/>
              </a:spcBef>
              <a:spcAft>
                <a:spcPts val="0"/>
              </a:spcAft>
              <a:buClr>
                <a:schemeClr val="dk1"/>
              </a:buClr>
              <a:buSzPct val="100000"/>
              <a:buChar char="•"/>
            </a:pPr>
            <a:r>
              <a:rPr lang="pl-PL" sz="3400"/>
              <a:t>Multilingualism</a:t>
            </a:r>
            <a:r>
              <a:rPr lang="pl-PL" sz="3400">
                <a:latin typeface="Calibri"/>
                <a:ea typeface="Calibri"/>
                <a:cs typeface="Calibri"/>
                <a:sym typeface="Calibri"/>
              </a:rPr>
              <a:t> delays language acquisition in children.</a:t>
            </a:r>
            <a:endParaRPr sz="3400">
              <a:latin typeface="Calibri"/>
              <a:ea typeface="Calibri"/>
              <a:cs typeface="Calibri"/>
              <a:sym typeface="Calibri"/>
            </a:endParaRPr>
          </a:p>
          <a:p>
            <a:pPr indent="-342900" lvl="0" marL="342900" rtl="0" algn="l">
              <a:lnSpc>
                <a:spcPct val="100000"/>
              </a:lnSpc>
              <a:spcBef>
                <a:spcPts val="323"/>
              </a:spcBef>
              <a:spcAft>
                <a:spcPts val="0"/>
              </a:spcAft>
              <a:buClr>
                <a:schemeClr val="dk1"/>
              </a:buClr>
              <a:buSzPct val="100000"/>
              <a:buChar char="•"/>
            </a:pPr>
            <a:r>
              <a:rPr lang="pl-PL" sz="3400"/>
              <a:t>Multilingual</a:t>
            </a:r>
            <a:r>
              <a:rPr lang="pl-PL" sz="3400">
                <a:latin typeface="Calibri"/>
                <a:ea typeface="Calibri"/>
                <a:cs typeface="Calibri"/>
                <a:sym typeface="Calibri"/>
              </a:rPr>
              <a:t> people are also multicultural.</a:t>
            </a:r>
            <a:endParaRPr sz="3400">
              <a:latin typeface="Calibri"/>
              <a:ea typeface="Calibri"/>
              <a:cs typeface="Calibri"/>
              <a:sym typeface="Calibri"/>
            </a:endParaRPr>
          </a:p>
          <a:p>
            <a:pPr indent="-342900" lvl="0" marL="342900" rtl="0" algn="l">
              <a:lnSpc>
                <a:spcPct val="100000"/>
              </a:lnSpc>
              <a:spcBef>
                <a:spcPts val="323"/>
              </a:spcBef>
              <a:spcAft>
                <a:spcPts val="0"/>
              </a:spcAft>
              <a:buClr>
                <a:schemeClr val="dk1"/>
              </a:buClr>
              <a:buSzPct val="100000"/>
              <a:buChar char="•"/>
            </a:pPr>
            <a:r>
              <a:rPr lang="pl-PL" sz="3400">
                <a:latin typeface="Calibri"/>
                <a:ea typeface="Calibri"/>
                <a:cs typeface="Calibri"/>
                <a:sym typeface="Calibri"/>
              </a:rPr>
              <a:t>Mixing languages is a sign of laziness in </a:t>
            </a:r>
            <a:r>
              <a:rPr lang="pl-PL" sz="3400"/>
              <a:t>multilingual</a:t>
            </a:r>
            <a:r>
              <a:rPr lang="pl-PL" sz="3400">
                <a:latin typeface="Calibri"/>
                <a:ea typeface="Calibri"/>
                <a:cs typeface="Calibri"/>
                <a:sym typeface="Calibri"/>
              </a:rPr>
              <a:t> people.</a:t>
            </a:r>
            <a:endParaRPr sz="3400">
              <a:latin typeface="Calibri"/>
              <a:ea typeface="Calibri"/>
              <a:cs typeface="Calibri"/>
              <a:sym typeface="Calibri"/>
            </a:endParaRPr>
          </a:p>
          <a:p>
            <a:pPr indent="-342900" lvl="0" marL="342900" rtl="0" algn="l">
              <a:lnSpc>
                <a:spcPct val="100000"/>
              </a:lnSpc>
              <a:spcBef>
                <a:spcPts val="323"/>
              </a:spcBef>
              <a:spcAft>
                <a:spcPts val="0"/>
              </a:spcAft>
              <a:buClr>
                <a:schemeClr val="dk1"/>
              </a:buClr>
              <a:buSzPct val="100000"/>
              <a:buChar char="•"/>
            </a:pPr>
            <a:r>
              <a:rPr lang="pl-PL" sz="3400"/>
              <a:t>Multilingual</a:t>
            </a:r>
            <a:r>
              <a:rPr lang="pl-PL" sz="3400">
                <a:latin typeface="Calibri"/>
                <a:ea typeface="Calibri"/>
                <a:cs typeface="Calibri"/>
                <a:sym typeface="Calibri"/>
              </a:rPr>
              <a:t> people are born translators.</a:t>
            </a:r>
            <a:endParaRPr sz="3400">
              <a:latin typeface="Calibri"/>
              <a:ea typeface="Calibri"/>
              <a:cs typeface="Calibri"/>
              <a:sym typeface="Calibri"/>
            </a:endParaRPr>
          </a:p>
          <a:p>
            <a:pPr indent="-342900" lvl="0" marL="342900" rtl="0" algn="l">
              <a:lnSpc>
                <a:spcPct val="100000"/>
              </a:lnSpc>
              <a:spcBef>
                <a:spcPts val="323"/>
              </a:spcBef>
              <a:spcAft>
                <a:spcPts val="0"/>
              </a:spcAft>
              <a:buClr>
                <a:srgbClr val="000000"/>
              </a:buClr>
              <a:buSzPct val="100000"/>
              <a:buChar char="•"/>
            </a:pPr>
            <a:r>
              <a:rPr lang="pl-PL" sz="3400">
                <a:solidFill>
                  <a:srgbClr val="000000"/>
                </a:solidFill>
              </a:rPr>
              <a:t>Multilinguals </a:t>
            </a:r>
            <a:r>
              <a:rPr i="0" lang="pl-PL" sz="3400">
                <a:solidFill>
                  <a:srgbClr val="000000"/>
                </a:solidFill>
                <a:latin typeface="Calibri"/>
                <a:ea typeface="Calibri"/>
                <a:cs typeface="Calibri"/>
                <a:sym typeface="Calibri"/>
              </a:rPr>
              <a:t>acquire their two or more languages in childhood</a:t>
            </a:r>
            <a:endParaRPr sz="3400">
              <a:solidFill>
                <a:srgbClr val="000000"/>
              </a:solidFill>
              <a:latin typeface="Calibri"/>
              <a:ea typeface="Calibri"/>
              <a:cs typeface="Calibri"/>
              <a:sym typeface="Calibri"/>
            </a:endParaRPr>
          </a:p>
          <a:p>
            <a:pPr indent="-342900" lvl="0" marL="342900" rtl="0" algn="l">
              <a:lnSpc>
                <a:spcPct val="100000"/>
              </a:lnSpc>
              <a:spcBef>
                <a:spcPts val="323"/>
              </a:spcBef>
              <a:spcAft>
                <a:spcPts val="0"/>
              </a:spcAft>
              <a:buClr>
                <a:srgbClr val="000000"/>
              </a:buClr>
              <a:buSzPct val="100000"/>
              <a:buChar char="•"/>
            </a:pPr>
            <a:r>
              <a:rPr lang="pl-PL" sz="3400">
                <a:solidFill>
                  <a:srgbClr val="000000"/>
                </a:solidFill>
              </a:rPr>
              <a:t>Multilinguals </a:t>
            </a:r>
            <a:r>
              <a:rPr i="0" lang="pl-PL" sz="3400">
                <a:solidFill>
                  <a:srgbClr val="000000"/>
                </a:solidFill>
                <a:latin typeface="Calibri"/>
                <a:ea typeface="Calibri"/>
                <a:cs typeface="Calibri"/>
                <a:sym typeface="Calibri"/>
              </a:rPr>
              <a:t>have equal and perfect knowledge of their languages</a:t>
            </a:r>
            <a:r>
              <a:rPr lang="pl-PL" sz="3400">
                <a:solidFill>
                  <a:srgbClr val="000000"/>
                </a:solidFill>
              </a:rPr>
              <a:t>, e.g. they </a:t>
            </a:r>
            <a:r>
              <a:rPr i="0" lang="pl-PL" sz="3400">
                <a:solidFill>
                  <a:srgbClr val="000000"/>
                </a:solidFill>
                <a:latin typeface="Calibri"/>
                <a:ea typeface="Calibri"/>
                <a:cs typeface="Calibri"/>
                <a:sym typeface="Calibri"/>
              </a:rPr>
              <a:t> have no accent in their different languages</a:t>
            </a:r>
            <a:endParaRPr i="0" sz="3400">
              <a:solidFill>
                <a:srgbClr val="000000"/>
              </a:solidFill>
              <a:latin typeface="Calibri"/>
              <a:ea typeface="Calibri"/>
              <a:cs typeface="Calibri"/>
              <a:sym typeface="Calibri"/>
            </a:endParaRPr>
          </a:p>
          <a:p>
            <a:pPr indent="-342900" lvl="0" marL="342900" rtl="0" algn="l">
              <a:lnSpc>
                <a:spcPct val="100000"/>
              </a:lnSpc>
              <a:spcBef>
                <a:spcPts val="323"/>
              </a:spcBef>
              <a:spcAft>
                <a:spcPts val="0"/>
              </a:spcAft>
              <a:buClr>
                <a:srgbClr val="000000"/>
              </a:buClr>
              <a:buSzPct val="100000"/>
              <a:buChar char="•"/>
            </a:pPr>
            <a:r>
              <a:rPr i="0" lang="pl-PL" sz="3400">
                <a:solidFill>
                  <a:srgbClr val="000000"/>
                </a:solidFill>
                <a:latin typeface="Calibri"/>
                <a:ea typeface="Calibri"/>
                <a:cs typeface="Calibri"/>
                <a:sym typeface="Calibri"/>
              </a:rPr>
              <a:t>Mixing languages is a sign of laziness in bilinguals.</a:t>
            </a:r>
            <a:endParaRPr sz="3400">
              <a:solidFill>
                <a:srgbClr val="000000"/>
              </a:solidFill>
            </a:endParaRPr>
          </a:p>
          <a:p>
            <a:pPr indent="0" lvl="0" marL="0" rtl="0" algn="r">
              <a:lnSpc>
                <a:spcPct val="100000"/>
              </a:lnSpc>
              <a:spcBef>
                <a:spcPts val="323"/>
              </a:spcBef>
              <a:spcAft>
                <a:spcPts val="0"/>
              </a:spcAft>
              <a:buClr>
                <a:srgbClr val="0000FF"/>
              </a:buClr>
              <a:buSzPct val="100000"/>
              <a:buNone/>
            </a:pPr>
            <a:r>
              <a:t/>
            </a:r>
            <a:endParaRPr sz="3400">
              <a:solidFill>
                <a:srgbClr val="000000"/>
              </a:solidFill>
            </a:endParaRPr>
          </a:p>
          <a:p>
            <a:pPr indent="0" lvl="0" marL="0" rtl="0" algn="r">
              <a:lnSpc>
                <a:spcPct val="100000"/>
              </a:lnSpc>
              <a:spcBef>
                <a:spcPts val="323"/>
              </a:spcBef>
              <a:spcAft>
                <a:spcPts val="0"/>
              </a:spcAft>
              <a:buClr>
                <a:srgbClr val="0000FF"/>
              </a:buClr>
              <a:buSzPct val="100000"/>
              <a:buNone/>
            </a:pPr>
            <a:r>
              <a:rPr lang="pl-PL" sz="3400" u="sng">
                <a:solidFill>
                  <a:srgbClr val="0000FF"/>
                </a:solidFill>
                <a:latin typeface="Calibri"/>
                <a:ea typeface="Calibri"/>
                <a:cs typeface="Calibri"/>
                <a:sym typeface="Calibri"/>
                <a:hlinkClick r:id="rId3">
                  <a:extLst>
                    <a:ext uri="{A12FA001-AC4F-418D-AE19-62706E023703}">
                      <ahyp:hlinkClr val="tx"/>
                    </a:ext>
                  </a:extLst>
                </a:hlinkClick>
              </a:rPr>
              <a:t>https://www.francoisgrosjean.ch/myths_en.html</a:t>
            </a:r>
            <a:endParaRPr/>
          </a:p>
        </p:txBody>
      </p:sp>
      <p:sp>
        <p:nvSpPr>
          <p:cNvPr id="553" name="Google Shape;55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7000"/>
              </a:lnSpc>
              <a:spcBef>
                <a:spcPts val="0"/>
              </a:spcBef>
              <a:spcAft>
                <a:spcPts val="0"/>
              </a:spcAft>
              <a:buClr>
                <a:schemeClr val="dk1"/>
              </a:buClr>
              <a:buSzPct val="100000"/>
              <a:buFont typeface="Calibri"/>
              <a:buNone/>
            </a:pPr>
            <a:br>
              <a:rPr lang="pl-PL" sz="4000">
                <a:latin typeface="Calibri"/>
                <a:ea typeface="Calibri"/>
                <a:cs typeface="Calibri"/>
                <a:sym typeface="Calibri"/>
              </a:rPr>
            </a:br>
            <a:r>
              <a:rPr lang="pl-PL" sz="4000">
                <a:latin typeface="Calibri"/>
                <a:ea typeface="Calibri"/>
                <a:cs typeface="Calibri"/>
                <a:sym typeface="Calibri"/>
              </a:rPr>
              <a:t>Summary: Debunking language myths </a:t>
            </a:r>
            <a:br>
              <a:rPr lang="pl-PL" sz="1100">
                <a:latin typeface="Calibri"/>
                <a:ea typeface="Calibri"/>
                <a:cs typeface="Calibri"/>
                <a:sym typeface="Calibri"/>
              </a:rPr>
            </a:br>
            <a:br>
              <a:rPr lang="pl-PL" sz="1100">
                <a:latin typeface="Calibri"/>
                <a:ea typeface="Calibri"/>
                <a:cs typeface="Calibri"/>
                <a:sym typeface="Calibri"/>
              </a:rPr>
            </a:br>
            <a:endParaRPr/>
          </a:p>
        </p:txBody>
      </p:sp>
      <p:sp>
        <p:nvSpPr>
          <p:cNvPr id="559" name="Google Shape;559;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None/>
            </a:pPr>
            <a:r>
              <a:rPr lang="pl-PL" sz="3200">
                <a:latin typeface="Calibri"/>
                <a:ea typeface="Calibri"/>
                <a:cs typeface="Calibri"/>
                <a:sym typeface="Calibri"/>
              </a:rPr>
              <a:t>(25 min)</a:t>
            </a:r>
            <a:br>
              <a:rPr lang="pl-PL" sz="3200">
                <a:latin typeface="Calibri"/>
                <a:ea typeface="Calibri"/>
                <a:cs typeface="Calibri"/>
                <a:sym typeface="Calibri"/>
              </a:rPr>
            </a:br>
            <a:r>
              <a:rPr lang="pl-PL" sz="3200">
                <a:latin typeface="Calibri"/>
                <a:ea typeface="Calibri"/>
                <a:cs typeface="Calibri"/>
                <a:sym typeface="Calibri"/>
              </a:rPr>
              <a:t>- Group discussions</a:t>
            </a:r>
            <a:br>
              <a:rPr lang="pl-PL" sz="3200">
                <a:latin typeface="Calibri"/>
                <a:ea typeface="Calibri"/>
                <a:cs typeface="Calibri"/>
                <a:sym typeface="Calibri"/>
              </a:rPr>
            </a:br>
            <a:r>
              <a:rPr lang="pl-PL" sz="3200">
                <a:latin typeface="Calibri"/>
                <a:ea typeface="Calibri"/>
                <a:cs typeface="Calibri"/>
                <a:sym typeface="Calibri"/>
              </a:rPr>
              <a:t>- Reflections- poster</a:t>
            </a:r>
            <a:endParaRPr/>
          </a:p>
        </p:txBody>
      </p:sp>
      <p:sp>
        <p:nvSpPr>
          <p:cNvPr id="560" name="Google Shape;560;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566" name="Google Shape;566;p52"/>
          <p:cNvGrpSpPr/>
          <p:nvPr/>
        </p:nvGrpSpPr>
        <p:grpSpPr>
          <a:xfrm>
            <a:off x="1524000" y="1463600"/>
            <a:ext cx="6096000" cy="3941320"/>
            <a:chOff x="0" y="66600"/>
            <a:chExt cx="6096000" cy="3941320"/>
          </a:xfrm>
        </p:grpSpPr>
        <p:sp>
          <p:nvSpPr>
            <p:cNvPr id="567" name="Google Shape;567;p52"/>
            <p:cNvSpPr/>
            <p:nvPr/>
          </p:nvSpPr>
          <p:spPr>
            <a:xfrm>
              <a:off x="0" y="66600"/>
              <a:ext cx="6096000" cy="190680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2"/>
            <p:cNvSpPr txBox="1"/>
            <p:nvPr/>
          </p:nvSpPr>
          <p:spPr>
            <a:xfrm>
              <a:off x="93083" y="159683"/>
              <a:ext cx="5909700" cy="17205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chemeClr val="lt1"/>
                </a:buClr>
                <a:buSzPts val="4800"/>
                <a:buFont typeface="Calibri"/>
                <a:buNone/>
              </a:pPr>
              <a:r>
                <a:rPr b="0" i="0" lang="pl-PL" sz="4800" u="none" cap="none" strike="noStrike">
                  <a:solidFill>
                    <a:schemeClr val="lt1"/>
                  </a:solidFill>
                  <a:latin typeface="Calibri"/>
                  <a:ea typeface="Calibri"/>
                  <a:cs typeface="Calibri"/>
                  <a:sym typeface="Calibri"/>
                </a:rPr>
                <a:t>Workshop wrap-up</a:t>
              </a:r>
              <a:endParaRPr b="0" i="0" sz="4800" u="none" cap="none" strike="noStrike">
                <a:solidFill>
                  <a:schemeClr val="lt1"/>
                </a:solidFill>
                <a:latin typeface="Calibri"/>
                <a:ea typeface="Calibri"/>
                <a:cs typeface="Calibri"/>
                <a:sym typeface="Calibri"/>
              </a:endParaRPr>
            </a:p>
          </p:txBody>
        </p:sp>
        <p:sp>
          <p:nvSpPr>
            <p:cNvPr id="569" name="Google Shape;569;p52"/>
            <p:cNvSpPr/>
            <p:nvPr/>
          </p:nvSpPr>
          <p:spPr>
            <a:xfrm>
              <a:off x="0" y="2101120"/>
              <a:ext cx="6096000" cy="1906800"/>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2"/>
            <p:cNvSpPr txBox="1"/>
            <p:nvPr/>
          </p:nvSpPr>
          <p:spPr>
            <a:xfrm>
              <a:off x="93083" y="2194203"/>
              <a:ext cx="5909700" cy="17205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chemeClr val="lt1"/>
                </a:buClr>
                <a:buSzPts val="4800"/>
                <a:buFont typeface="Calibri"/>
                <a:buNone/>
              </a:pPr>
              <a:r>
                <a:rPr b="0" i="0" lang="pl-PL" sz="4800" u="none" cap="none" strike="noStrike">
                  <a:solidFill>
                    <a:schemeClr val="lt1"/>
                  </a:solidFill>
                  <a:latin typeface="Calibri"/>
                  <a:ea typeface="Calibri"/>
                  <a:cs typeface="Calibri"/>
                  <a:sym typeface="Calibri"/>
                </a:rPr>
                <a:t>Certificates and thank-yous</a:t>
              </a:r>
              <a:endParaRPr b="0" i="0" sz="4800" u="none" cap="none" strike="noStrike">
                <a:solidFill>
                  <a:schemeClr val="lt1"/>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3"/>
          <p:cNvSpPr txBox="1"/>
          <p:nvPr>
            <p:ph type="title"/>
          </p:nvPr>
        </p:nvSpPr>
        <p:spPr>
          <a:xfrm>
            <a:off x="228600" y="246067"/>
            <a:ext cx="8229600" cy="33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7619"/>
              <a:buNone/>
            </a:pPr>
            <a:r>
              <a:rPr b="1" lang="pl-PL" sz="4200"/>
              <a:t>References</a:t>
            </a:r>
            <a:endParaRPr b="1" sz="4200"/>
          </a:p>
          <a:p>
            <a:pPr indent="0" lvl="0" marL="0" rtl="0" algn="ctr">
              <a:lnSpc>
                <a:spcPct val="100000"/>
              </a:lnSpc>
              <a:spcBef>
                <a:spcPts val="0"/>
              </a:spcBef>
              <a:spcAft>
                <a:spcPts val="0"/>
              </a:spcAft>
              <a:buSzPct val="142857"/>
              <a:buNone/>
            </a:pPr>
            <a:r>
              <a:t/>
            </a:r>
            <a:endParaRPr b="1" sz="1400"/>
          </a:p>
        </p:txBody>
      </p:sp>
      <p:sp>
        <p:nvSpPr>
          <p:cNvPr id="577" name="Google Shape;577;p53"/>
          <p:cNvSpPr txBox="1"/>
          <p:nvPr>
            <p:ph idx="1" type="body"/>
          </p:nvPr>
        </p:nvSpPr>
        <p:spPr>
          <a:xfrm>
            <a:off x="457200" y="823800"/>
            <a:ext cx="8229600" cy="5540700"/>
          </a:xfrm>
          <a:prstGeom prst="rect">
            <a:avLst/>
          </a:prstGeom>
          <a:noFill/>
          <a:ln>
            <a:noFill/>
          </a:ln>
        </p:spPr>
        <p:txBody>
          <a:bodyPr anchorCtr="0" anchor="t" bIns="45700" lIns="91425" spcFirstLastPara="1" rIns="91425" wrap="square" tIns="45700">
            <a:normAutofit fontScale="92500" lnSpcReduction="20000"/>
          </a:bodyPr>
          <a:lstStyle/>
          <a:p>
            <a:pPr indent="-450215" lvl="0" marL="486410" rtl="0" algn="just">
              <a:lnSpc>
                <a:spcPct val="100000"/>
              </a:lnSpc>
              <a:spcBef>
                <a:spcPts val="0"/>
              </a:spcBef>
              <a:spcAft>
                <a:spcPts val="0"/>
              </a:spcAft>
              <a:buClr>
                <a:schemeClr val="dk1"/>
              </a:buClr>
              <a:buSzPct val="91666"/>
              <a:buFont typeface="Arial"/>
              <a:buNone/>
            </a:pPr>
            <a:r>
              <a:rPr lang="pl-PL" sz="1200"/>
              <a:t>Andrews, S. J. (2007). </a:t>
            </a:r>
            <a:r>
              <a:rPr i="1" lang="pl-PL" sz="1200"/>
              <a:t>Teacher language awareness.</a:t>
            </a:r>
            <a:r>
              <a:rPr lang="pl-PL" sz="1200"/>
              <a:t> Cambridge: Cambridge University Press.</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Andrews, S. J. (2008). </a:t>
            </a:r>
            <a:r>
              <a:rPr i="1" lang="pl-PL" sz="1200"/>
              <a:t>Teacher language awareness</a:t>
            </a:r>
            <a:r>
              <a:rPr lang="pl-PL" sz="1200"/>
              <a:t>. In: J. Cenoz &amp; N. H. Hornberger (eds.), </a:t>
            </a:r>
            <a:r>
              <a:rPr i="1" lang="pl-PL" sz="1200"/>
              <a:t>Encyclopaedia of language and education</a:t>
            </a:r>
            <a:r>
              <a:rPr lang="pl-PL" sz="1200"/>
              <a:t> (2</a:t>
            </a:r>
            <a:r>
              <a:rPr baseline="30000" lang="pl-PL" sz="1200"/>
              <a:t>nd</a:t>
            </a:r>
            <a:r>
              <a:rPr lang="pl-PL" sz="1200"/>
              <a:t> ed.) (vol. 6, pp. 287–298). Heidelberg: Springer.</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Baker, C. / Wright, W. E. (2017). </a:t>
            </a:r>
            <a:r>
              <a:rPr i="1" lang="pl-PL" sz="1200"/>
              <a:t>Foundations of bilingual education and bilingualism</a:t>
            </a:r>
            <a:r>
              <a:rPr lang="pl-PL" sz="1200"/>
              <a:t> (6</a:t>
            </a:r>
            <a:r>
              <a:rPr baseline="30000" lang="pl-PL" sz="1200"/>
              <a:t>th</a:t>
            </a:r>
            <a:r>
              <a:rPr lang="pl-PL" sz="1200"/>
              <a:t> ed.). Bristol: Multilingual Matters. </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Bialystok, E. / Craik, F. I. M. / Green, D. W. / Gollan, T. H. (2009). Bilingual minds. </a:t>
            </a:r>
            <a:r>
              <a:rPr i="1" lang="pl-PL" sz="1200"/>
              <a:t>Psychological Science in the Public Interest, </a:t>
            </a:r>
            <a:r>
              <a:rPr lang="pl-PL" sz="1200"/>
              <a:t>10(3), (pp.89–129). </a:t>
            </a:r>
            <a:r>
              <a:rPr lang="pl-PL" sz="1200">
                <a:solidFill>
                  <a:schemeClr val="hlink"/>
                </a:solidFill>
                <a:uFill>
                  <a:noFill/>
                </a:uFill>
                <a:hlinkClick r:id="rId3"/>
              </a:rPr>
              <a:t>https://doi.org/10.1177/1529100610387084</a:t>
            </a:r>
            <a:endParaRPr sz="1200"/>
          </a:p>
          <a:p>
            <a:pPr indent="-450215" lvl="0" marL="486410" rtl="0" algn="just">
              <a:lnSpc>
                <a:spcPct val="100000"/>
              </a:lnSpc>
              <a:spcBef>
                <a:spcPts val="0"/>
              </a:spcBef>
              <a:spcAft>
                <a:spcPts val="0"/>
              </a:spcAft>
              <a:buClr>
                <a:schemeClr val="dk1"/>
              </a:buClr>
              <a:buSzPct val="91666"/>
              <a:buFont typeface="Arial"/>
              <a:buNone/>
            </a:pPr>
            <a:r>
              <a:rPr lang="pl-PL" sz="1200">
                <a:solidFill>
                  <a:srgbClr val="181817"/>
                </a:solidFill>
                <a:highlight>
                  <a:schemeClr val="lt1"/>
                </a:highlight>
              </a:rPr>
              <a:t>Blommaert, J. (2010). The sociolinguistics of globalization. Chapter 4: Repertoires and competence (pp. 102-136). Cambridge: Cambridge University Press. doi:10.1017/CBO9780511845307.006</a:t>
            </a:r>
            <a:endParaRPr sz="1200">
              <a:highlight>
                <a:schemeClr val="lt1"/>
              </a:highlight>
            </a:endParaRPr>
          </a:p>
          <a:p>
            <a:pPr indent="-450215" lvl="0" marL="486410" rtl="0" algn="just">
              <a:lnSpc>
                <a:spcPct val="100000"/>
              </a:lnSpc>
              <a:spcBef>
                <a:spcPts val="0"/>
              </a:spcBef>
              <a:spcAft>
                <a:spcPts val="0"/>
              </a:spcAft>
              <a:buClr>
                <a:schemeClr val="dk1"/>
              </a:buClr>
              <a:buSzPct val="91666"/>
              <a:buFont typeface="Arial"/>
              <a:buNone/>
            </a:pPr>
            <a:r>
              <a:rPr lang="pl-PL" sz="1200"/>
              <a:t>Brown, H. D. (2014): </a:t>
            </a:r>
            <a:r>
              <a:rPr i="1" lang="pl-PL" sz="1200"/>
              <a:t>Principles of language learning and teaching. A course in second language acquisition. </a:t>
            </a:r>
            <a:r>
              <a:rPr lang="pl-PL" sz="1200"/>
              <a:t>White Plains: Pearson Education. </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Chibaka, E. F. (2018). Advantages of bilingualism and multilingualism: Multidimensional research findings. In B. S. Chumbow (ed.), </a:t>
            </a:r>
            <a:r>
              <a:rPr i="1" lang="pl-PL" sz="1200"/>
              <a:t>Multilingualism and bilingualism </a:t>
            </a:r>
            <a:r>
              <a:rPr lang="pl-PL" sz="1200">
                <a:highlight>
                  <a:srgbClr val="FCFCFC"/>
                </a:highlight>
              </a:rPr>
              <a:t>(pp. 15–36)</a:t>
            </a:r>
            <a:r>
              <a:rPr lang="pl-PL" sz="1200"/>
              <a:t>, London: IntechOpen.  </a:t>
            </a:r>
            <a:r>
              <a:rPr lang="pl-PL" sz="1200">
                <a:solidFill>
                  <a:schemeClr val="hlink"/>
                </a:solidFill>
                <a:uFill>
                  <a:noFill/>
                </a:uFill>
                <a:hlinkClick r:id="rId4"/>
              </a:rPr>
              <a:t>https://doi.org/10.5772/intechopen.74625</a:t>
            </a:r>
            <a:r>
              <a:rPr lang="pl-PL" sz="1200"/>
              <a:t> </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Chłopek, Z. (2011). </a:t>
            </a:r>
            <a:r>
              <a:rPr i="1" lang="pl-PL" sz="1200"/>
              <a:t>Nabywanie języków trzecich i kolejnych oraz wielojęzyczność</a:t>
            </a:r>
            <a:r>
              <a:rPr lang="pl-PL" sz="1200"/>
              <a:t>. </a:t>
            </a:r>
            <a:r>
              <a:rPr i="1" lang="pl-PL" sz="1200"/>
              <a:t>Aspekty psycholingwistyczne (i inne)</a:t>
            </a:r>
            <a:r>
              <a:rPr lang="pl-PL" sz="1200"/>
              <a:t>. Wrocław: Wydawnictwo Uniwersytetu Wrocławskiego.</a:t>
            </a:r>
            <a:endParaRPr sz="1200"/>
          </a:p>
          <a:p>
            <a:pPr indent="-450215" lvl="0" marL="486410" rtl="0" algn="just">
              <a:lnSpc>
                <a:spcPct val="100000"/>
              </a:lnSpc>
              <a:spcBef>
                <a:spcPts val="0"/>
              </a:spcBef>
              <a:spcAft>
                <a:spcPts val="0"/>
              </a:spcAft>
              <a:buClr>
                <a:schemeClr val="dk1"/>
              </a:buClr>
              <a:buSzPct val="91666"/>
              <a:buFont typeface="Arial"/>
              <a:buNone/>
            </a:pPr>
            <a:r>
              <a:rPr lang="pl-PL" sz="1200">
                <a:solidFill>
                  <a:srgbClr val="1C1D1E"/>
                </a:solidFill>
                <a:highlight>
                  <a:srgbClr val="FFFFFF"/>
                </a:highlight>
              </a:rPr>
              <a:t>Cook, V.J. (ed.) (2003) </a:t>
            </a:r>
            <a:r>
              <a:rPr i="1" lang="pl-PL" sz="1200">
                <a:solidFill>
                  <a:srgbClr val="1C1D1E"/>
                </a:solidFill>
                <a:highlight>
                  <a:srgbClr val="FFFFFF"/>
                </a:highlight>
              </a:rPr>
              <a:t>Effects of the second language on the first</a:t>
            </a:r>
            <a:r>
              <a:rPr lang="pl-PL" sz="1200">
                <a:solidFill>
                  <a:srgbClr val="1C1D1E"/>
                </a:solidFill>
                <a:highlight>
                  <a:srgbClr val="FFFFFF"/>
                </a:highlight>
              </a:rPr>
              <a:t>. Clevedon: Multilingual Matters.</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Fishman, J. (1972). </a:t>
            </a:r>
            <a:r>
              <a:rPr i="1" lang="pl-PL" sz="1200"/>
              <a:t>The sociology of language</a:t>
            </a:r>
            <a:r>
              <a:rPr lang="pl-PL" sz="1200"/>
              <a:t>. Rowley, MA: Newbury House.</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García, O. / Otheguy, R. (2019): Plurilingualism and translanguaging: commonalities and divergences, </a:t>
            </a:r>
            <a:r>
              <a:rPr i="1" lang="pl-PL" sz="1200"/>
              <a:t>International Journal of Bilingual Education and Bilingualism</a:t>
            </a:r>
            <a:r>
              <a:rPr lang="pl-PL" sz="1200"/>
              <a:t>, DOI:10.1080/13670050.2019.1598932</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García, O. / Li Wei. 2014. Translanguaging: Language, Bilingualism and Education. London: Palgrave Macmillan.</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Grotjahn, R. (2005). Je früher, desto besser? – Neuere Befunde zum Einfluss des Faktors „Alter“ auf das Fremdsprachenlernen. In: H. Pürschel / T. Tinnefeld (eds.). </a:t>
            </a:r>
            <a:r>
              <a:rPr i="1" lang="pl-PL" sz="1200"/>
              <a:t>Moderner Fremdsprachenerwerb zwischen Interkulturalität und Multimedia: Reflexionen und Anregungen aus Wissenschaft und Praxis </a:t>
            </a:r>
            <a:r>
              <a:rPr lang="pl-PL" sz="1200"/>
              <a:t>(pp. 186–202). Bochum: AKS-Verlag.</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Jessner, U. (2008b). Teaching third languages: Findings, trends and challenges. </a:t>
            </a:r>
            <a:r>
              <a:rPr i="1" lang="pl-PL" sz="1200"/>
              <a:t>Language Teaching</a:t>
            </a:r>
            <a:r>
              <a:rPr lang="pl-PL" sz="1200"/>
              <a:t>, 41(1), 15–56.</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Mårtensson, J. / Eriksson, J. / Bodammer, N. Ch. / Lindgren, M. / Johansson, M. /Nyberg, L. / Lövdén,M.(2012).Growth of language-related brain areas after foreign language learning. </a:t>
            </a:r>
            <a:r>
              <a:rPr i="1" lang="pl-PL" sz="1200"/>
              <a:t>NeuroImage</a:t>
            </a:r>
            <a:r>
              <a:rPr lang="pl-PL" sz="1200"/>
              <a:t>, </a:t>
            </a:r>
            <a:r>
              <a:rPr i="1" lang="pl-PL" sz="1200"/>
              <a:t>63</a:t>
            </a:r>
            <a:r>
              <a:rPr lang="pl-PL" sz="1200"/>
              <a:t>, 240–244.</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Myers-Scotton, C. (2010). </a:t>
            </a:r>
            <a:r>
              <a:rPr i="1" lang="pl-PL" sz="1200"/>
              <a:t>Multiple voices. An introduction to bilingualism.</a:t>
            </a:r>
            <a:r>
              <a:rPr lang="pl-PL" sz="1200"/>
              <a:t> Malden / Oxford: Blackwell.</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Otheguy, R., García, O., &amp; Reid, W. (2015). Clarifying translanguaging and deconstructing named languages: A perspective from linguistics. </a:t>
            </a:r>
            <a:r>
              <a:rPr i="1" lang="pl-PL" sz="1200"/>
              <a:t>Applied Linguistics Review</a:t>
            </a:r>
            <a:r>
              <a:rPr lang="pl-PL" sz="1200"/>
              <a:t>, </a:t>
            </a:r>
            <a:r>
              <a:rPr i="1" lang="pl-PL" sz="1200"/>
              <a:t>6</a:t>
            </a:r>
            <a:r>
              <a:rPr lang="pl-PL" sz="1200"/>
              <a:t>(3), 281–307.</a:t>
            </a:r>
            <a:endParaRPr sz="1200"/>
          </a:p>
          <a:p>
            <a:pPr indent="-450215" lvl="0" marL="486410" rtl="0" algn="just">
              <a:lnSpc>
                <a:spcPct val="100000"/>
              </a:lnSpc>
              <a:spcBef>
                <a:spcPts val="0"/>
              </a:spcBef>
              <a:spcAft>
                <a:spcPts val="0"/>
              </a:spcAft>
              <a:buClr>
                <a:schemeClr val="dk1"/>
              </a:buClr>
              <a:buSzPct val="91666"/>
              <a:buFont typeface="Arial"/>
              <a:buNone/>
            </a:pPr>
            <a:r>
              <a:rPr lang="pl-PL" sz="1200">
                <a:solidFill>
                  <a:srgbClr val="222222"/>
                </a:solidFill>
                <a:highlight>
                  <a:srgbClr val="FFFFFF"/>
                </a:highlight>
              </a:rPr>
              <a:t>Sevinç, Y. (2020). Anxiety as a negative emotion in home language maintenance and development. </a:t>
            </a:r>
            <a:r>
              <a:rPr i="1" lang="pl-PL" sz="1200">
                <a:solidFill>
                  <a:srgbClr val="222222"/>
                </a:solidFill>
                <a:highlight>
                  <a:srgbClr val="FFFFFF"/>
                </a:highlight>
              </a:rPr>
              <a:t>Handbook of home language maintenance and development: Social and affective factors</a:t>
            </a:r>
            <a:r>
              <a:rPr lang="pl-PL" sz="1200">
                <a:solidFill>
                  <a:srgbClr val="222222"/>
                </a:solidFill>
                <a:highlight>
                  <a:srgbClr val="FFFFFF"/>
                </a:highlight>
              </a:rPr>
              <a:t>, 84-108.</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Skutnabb-Kangas, T. / McCarty, T.L. (2008). Key concepts in bilingual education: ideological, historical, epistemological, and empirical foundations</a:t>
            </a:r>
            <a:r>
              <a:rPr b="1" lang="pl-PL" sz="1200"/>
              <a:t> </a:t>
            </a:r>
            <a:r>
              <a:rPr lang="pl-PL" sz="1200"/>
              <a:t>. In:</a:t>
            </a:r>
            <a:r>
              <a:rPr b="1" lang="pl-PL" sz="1200"/>
              <a:t> </a:t>
            </a:r>
            <a:r>
              <a:rPr lang="pl-PL" sz="1200"/>
              <a:t>J. Cummins / N. Hornberger (eds.), </a:t>
            </a:r>
            <a:r>
              <a:rPr i="1" lang="pl-PL" sz="1200"/>
              <a:t>Bilingual education</a:t>
            </a:r>
            <a:r>
              <a:rPr lang="pl-PL" sz="1200"/>
              <a:t> (2nd edition, vol. 5. </a:t>
            </a:r>
            <a:r>
              <a:rPr i="1" lang="pl-PL" sz="1200"/>
              <a:t>Encyclopaedia of language and education</a:t>
            </a:r>
            <a:r>
              <a:rPr lang="pl-PL" sz="1200"/>
              <a:t>, pp. 3–17). New York: Springer.</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Tahta, S. / Wood, M. / Loewenthal, K. (1981). Age changes in the ability to replicate foreign pronunciation and intonation. </a:t>
            </a:r>
            <a:r>
              <a:rPr i="1" lang="pl-PL" sz="1200"/>
              <a:t>Language and Speech</a:t>
            </a:r>
            <a:r>
              <a:rPr lang="pl-PL" sz="1200"/>
              <a:t>, </a:t>
            </a:r>
            <a:r>
              <a:rPr i="1" lang="pl-PL" sz="1200"/>
              <a:t>24</a:t>
            </a:r>
            <a:r>
              <a:rPr lang="pl-PL" sz="1200"/>
              <a:t> (4), 363–372.</a:t>
            </a:r>
            <a:endParaRPr sz="1200"/>
          </a:p>
          <a:p>
            <a:pPr indent="-450215" lvl="0" marL="486410" rtl="0" algn="just">
              <a:lnSpc>
                <a:spcPct val="100000"/>
              </a:lnSpc>
              <a:spcBef>
                <a:spcPts val="0"/>
              </a:spcBef>
              <a:spcAft>
                <a:spcPts val="0"/>
              </a:spcAft>
              <a:buClr>
                <a:schemeClr val="dk1"/>
              </a:buClr>
              <a:buSzPct val="91666"/>
              <a:buFont typeface="Arial"/>
              <a:buNone/>
            </a:pPr>
            <a:r>
              <a:rPr lang="pl-PL" sz="1200"/>
              <a:t>Muñoz, C. (2008). Age-related differences in foreign language learning. Revisiting the empirical evidence. </a:t>
            </a:r>
            <a:r>
              <a:rPr i="1" lang="pl-PL" sz="1200"/>
              <a:t>IRAL</a:t>
            </a:r>
            <a:r>
              <a:rPr lang="pl-PL" sz="1200"/>
              <a:t>, </a:t>
            </a:r>
            <a:r>
              <a:rPr i="1" lang="pl-PL" sz="1200"/>
              <a:t>46</a:t>
            </a:r>
            <a:r>
              <a:rPr lang="pl-PL" sz="1200"/>
              <a:t> (3), 197–220.</a:t>
            </a:r>
            <a:endParaRPr sz="1200"/>
          </a:p>
          <a:p>
            <a:pPr indent="-450215" lvl="0" marL="486410" rtl="0" algn="just">
              <a:lnSpc>
                <a:spcPct val="100000"/>
              </a:lnSpc>
              <a:spcBef>
                <a:spcPts val="0"/>
              </a:spcBef>
              <a:spcAft>
                <a:spcPts val="0"/>
              </a:spcAft>
              <a:buSzPct val="162162"/>
              <a:buNone/>
            </a:pPr>
            <a:r>
              <a:rPr lang="pl-PL" sz="1200"/>
              <a:t>Yule, G. (2006): </a:t>
            </a:r>
            <a:r>
              <a:rPr i="1" lang="pl-PL" sz="1200"/>
              <a:t>The study of language</a:t>
            </a:r>
            <a:r>
              <a:rPr lang="pl-PL" sz="1200"/>
              <a:t> (3</a:t>
            </a:r>
            <a:r>
              <a:rPr baseline="30000" lang="pl-PL" sz="1200"/>
              <a:t>rd</a:t>
            </a:r>
            <a:r>
              <a:rPr lang="pl-PL" sz="1200"/>
              <a:t> ed.). Cambridge: Cambridge University Press.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CERTIFICATES</a:t>
            </a:r>
            <a:br>
              <a:rPr lang="pl-PL" sz="4400">
                <a:latin typeface="Calibri"/>
                <a:ea typeface="Calibri"/>
                <a:cs typeface="Calibri"/>
                <a:sym typeface="Calibri"/>
              </a:rPr>
            </a:br>
            <a:endParaRPr/>
          </a:p>
        </p:txBody>
      </p:sp>
      <p:sp>
        <p:nvSpPr>
          <p:cNvPr id="583" name="Google Shape;583;p5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pl-PL" sz="3000"/>
              <a:t>Thank you for your participation</a:t>
            </a:r>
            <a:endParaRPr sz="3000"/>
          </a:p>
        </p:txBody>
      </p:sp>
      <p:sp>
        <p:nvSpPr>
          <p:cNvPr id="584" name="Google Shape;584;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sz="4400">
                <a:latin typeface="Calibri"/>
                <a:ea typeface="Calibri"/>
                <a:cs typeface="Calibri"/>
                <a:sym typeface="Calibri"/>
              </a:rPr>
              <a:t>Language immersion experience</a:t>
            </a:r>
            <a:endParaRPr/>
          </a:p>
        </p:txBody>
      </p:sp>
      <p:sp>
        <p:nvSpPr>
          <p:cNvPr id="135" name="Google Shape;1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pl-PL">
                <a:latin typeface="Calibri"/>
                <a:ea typeface="Calibri"/>
                <a:cs typeface="Calibri"/>
                <a:sym typeface="Calibri"/>
              </a:rPr>
              <a:t>A</a:t>
            </a:r>
            <a:r>
              <a:rPr lang="pl-PL" sz="3200">
                <a:latin typeface="Calibri"/>
                <a:ea typeface="Calibri"/>
                <a:cs typeface="Calibri"/>
                <a:sym typeface="Calibri"/>
              </a:rPr>
              <a:t>ctivity: </a:t>
            </a:r>
            <a:r>
              <a:rPr lang="pl-PL">
                <a:latin typeface="Calibri"/>
                <a:ea typeface="Calibri"/>
                <a:cs typeface="Calibri"/>
                <a:sym typeface="Calibri"/>
              </a:rPr>
              <a:t>A literature class in Danish (10 min). Watch the video (R1).</a:t>
            </a:r>
            <a:endParaRPr>
              <a:latin typeface="Calibri"/>
              <a:ea typeface="Calibri"/>
              <a:cs typeface="Calibri"/>
              <a:sym typeface="Calibri"/>
            </a:endParaRPr>
          </a:p>
          <a:p>
            <a:pPr indent="-342900" lvl="0" marL="342900" rtl="0" algn="l">
              <a:lnSpc>
                <a:spcPct val="100000"/>
              </a:lnSpc>
              <a:spcBef>
                <a:spcPts val="560"/>
              </a:spcBef>
              <a:spcAft>
                <a:spcPts val="0"/>
              </a:spcAft>
              <a:buClr>
                <a:schemeClr val="dk1"/>
              </a:buClr>
              <a:buSzPts val="2800"/>
              <a:buChar char="•"/>
            </a:pPr>
            <a:r>
              <a:rPr lang="pl-PL"/>
              <a:t>Look at Worksheet 1 (WS1) and follow the instructions. </a:t>
            </a:r>
            <a:endParaRPr/>
          </a:p>
          <a:p>
            <a:pPr indent="-342900" lvl="0" marL="342900" rtl="0" algn="l">
              <a:lnSpc>
                <a:spcPct val="100000"/>
              </a:lnSpc>
              <a:spcBef>
                <a:spcPts val="560"/>
              </a:spcBef>
              <a:spcAft>
                <a:spcPts val="0"/>
              </a:spcAft>
              <a:buClr>
                <a:schemeClr val="dk1"/>
              </a:buClr>
              <a:buSzPts val="2800"/>
              <a:buChar char="•"/>
            </a:pPr>
            <a:r>
              <a:rPr lang="pl-PL"/>
              <a:t>What emotions accompanied you during this activity? </a:t>
            </a:r>
            <a:endParaRPr/>
          </a:p>
        </p:txBody>
      </p:sp>
      <p:pic>
        <p:nvPicPr>
          <p:cNvPr id="136" name="Google Shape;136;p6"/>
          <p:cNvPicPr preferRelativeResize="0"/>
          <p:nvPr>
            <p:ph idx="2" type="body"/>
          </p:nvPr>
        </p:nvPicPr>
        <p:blipFill rotWithShape="1">
          <a:blip r:embed="rId3">
            <a:alphaModFix/>
          </a:blip>
          <a:srcRect b="0" l="0" r="0" t="0"/>
          <a:stretch/>
        </p:blipFill>
        <p:spPr>
          <a:xfrm>
            <a:off x="4621376" y="1651129"/>
            <a:ext cx="4038600" cy="2873390"/>
          </a:xfrm>
          <a:prstGeom prst="rect">
            <a:avLst/>
          </a:prstGeom>
          <a:noFill/>
          <a:ln>
            <a:noFill/>
          </a:ln>
        </p:spPr>
      </p:pic>
      <p:sp>
        <p:nvSpPr>
          <p:cNvPr id="137" name="Google Shape;13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143" name="Google Shape;143;p7"/>
          <p:cNvGrpSpPr/>
          <p:nvPr/>
        </p:nvGrpSpPr>
        <p:grpSpPr>
          <a:xfrm>
            <a:off x="1524000" y="1409220"/>
            <a:ext cx="6096000" cy="4039560"/>
            <a:chOff x="0" y="12220"/>
            <a:chExt cx="6096000" cy="4039560"/>
          </a:xfrm>
        </p:grpSpPr>
        <p:sp>
          <p:nvSpPr>
            <p:cNvPr id="144" name="Google Shape;144;p7"/>
            <p:cNvSpPr/>
            <p:nvPr/>
          </p:nvSpPr>
          <p:spPr>
            <a:xfrm>
              <a:off x="0" y="12220"/>
              <a:ext cx="6096000" cy="194922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7"/>
            <p:cNvSpPr txBox="1"/>
            <p:nvPr/>
          </p:nvSpPr>
          <p:spPr>
            <a:xfrm>
              <a:off x="95153" y="107373"/>
              <a:ext cx="5905694" cy="1758914"/>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Clr>
                  <a:schemeClr val="lt1"/>
                </a:buClr>
                <a:buSzPts val="4900"/>
                <a:buFont typeface="Calibri"/>
                <a:buNone/>
              </a:pPr>
              <a:r>
                <a:rPr b="0" i="0" lang="pl-PL" sz="4900" u="none" cap="none" strike="noStrike">
                  <a:solidFill>
                    <a:schemeClr val="lt1"/>
                  </a:solidFill>
                  <a:latin typeface="Calibri"/>
                  <a:ea typeface="Calibri"/>
                  <a:cs typeface="Calibri"/>
                  <a:sym typeface="Calibri"/>
                </a:rPr>
                <a:t>How to talk about languages?</a:t>
              </a:r>
              <a:endParaRPr b="0" i="0" sz="4900" u="none" cap="none" strike="noStrike">
                <a:solidFill>
                  <a:schemeClr val="lt1"/>
                </a:solidFill>
                <a:latin typeface="Calibri"/>
                <a:ea typeface="Calibri"/>
                <a:cs typeface="Calibri"/>
                <a:sym typeface="Calibri"/>
              </a:endParaRPr>
            </a:p>
          </p:txBody>
        </p:sp>
        <p:sp>
          <p:nvSpPr>
            <p:cNvPr id="146" name="Google Shape;146;p7"/>
            <p:cNvSpPr/>
            <p:nvPr/>
          </p:nvSpPr>
          <p:spPr>
            <a:xfrm>
              <a:off x="0" y="2102560"/>
              <a:ext cx="6096000" cy="1949220"/>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95153" y="2197713"/>
              <a:ext cx="5905694" cy="1758914"/>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Clr>
                  <a:schemeClr val="lt1"/>
                </a:buClr>
                <a:buSzPts val="4900"/>
                <a:buFont typeface="Calibri"/>
                <a:buNone/>
              </a:pPr>
              <a:r>
                <a:rPr b="0" i="0" lang="pl-PL" sz="4900" u="none" cap="none" strike="noStrike">
                  <a:solidFill>
                    <a:schemeClr val="lt1"/>
                  </a:solidFill>
                  <a:latin typeface="Calibri"/>
                  <a:ea typeface="Calibri"/>
                  <a:cs typeface="Calibri"/>
                  <a:sym typeface="Calibri"/>
                </a:rPr>
                <a:t>A definitional toolkit</a:t>
              </a:r>
              <a:endParaRPr b="0" i="0" sz="49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755576"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pl-PL" sz="4400">
                <a:latin typeface="Calibri"/>
                <a:ea typeface="Calibri"/>
                <a:cs typeface="Calibri"/>
                <a:sym typeface="Calibri"/>
              </a:rPr>
            </a:br>
            <a:r>
              <a:rPr lang="pl-PL" sz="4400">
                <a:latin typeface="Calibri"/>
                <a:ea typeface="Calibri"/>
                <a:cs typeface="Calibri"/>
                <a:sym typeface="Calibri"/>
              </a:rPr>
              <a:t>Individual perspective</a:t>
            </a:r>
            <a:endParaRPr/>
          </a:p>
        </p:txBody>
      </p:sp>
      <p:grpSp>
        <p:nvGrpSpPr>
          <p:cNvPr id="153" name="Google Shape;153;p8"/>
          <p:cNvGrpSpPr/>
          <p:nvPr/>
        </p:nvGrpSpPr>
        <p:grpSpPr>
          <a:xfrm>
            <a:off x="952261" y="1600845"/>
            <a:ext cx="7239476" cy="2941036"/>
            <a:chOff x="495061" y="645"/>
            <a:chExt cx="7239476" cy="2941036"/>
          </a:xfrm>
        </p:grpSpPr>
        <p:sp>
          <p:nvSpPr>
            <p:cNvPr id="154" name="Google Shape;154;p8"/>
            <p:cNvSpPr/>
            <p:nvPr/>
          </p:nvSpPr>
          <p:spPr>
            <a:xfrm>
              <a:off x="495061" y="645"/>
              <a:ext cx="2262336" cy="1357401"/>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txBox="1"/>
            <p:nvPr/>
          </p:nvSpPr>
          <p:spPr>
            <a:xfrm>
              <a:off x="495061" y="645"/>
              <a:ext cx="2262336" cy="135740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pl-PL" sz="2700" u="none" cap="none" strike="noStrike">
                  <a:solidFill>
                    <a:schemeClr val="lt1"/>
                  </a:solidFill>
                  <a:latin typeface="Calibri"/>
                  <a:ea typeface="Calibri"/>
                  <a:cs typeface="Calibri"/>
                  <a:sym typeface="Calibri"/>
                </a:rPr>
                <a:t>First language(s) (L1)</a:t>
              </a:r>
              <a:endParaRPr b="0" i="0" sz="2700" u="none" cap="none" strike="noStrike">
                <a:solidFill>
                  <a:schemeClr val="lt1"/>
                </a:solidFill>
                <a:latin typeface="Calibri"/>
                <a:ea typeface="Calibri"/>
                <a:cs typeface="Calibri"/>
                <a:sym typeface="Calibri"/>
              </a:endParaRPr>
            </a:p>
          </p:txBody>
        </p:sp>
        <p:sp>
          <p:nvSpPr>
            <p:cNvPr id="156" name="Google Shape;156;p8"/>
            <p:cNvSpPr/>
            <p:nvPr/>
          </p:nvSpPr>
          <p:spPr>
            <a:xfrm>
              <a:off x="2983631" y="645"/>
              <a:ext cx="2262336" cy="1357401"/>
            </a:xfrm>
            <a:prstGeom prst="rect">
              <a:avLst/>
            </a:prstGeom>
            <a:solidFill>
              <a:srgbClr val="48CDA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2983631" y="645"/>
              <a:ext cx="2262336" cy="135740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pl-PL" sz="2700" u="none" cap="none" strike="noStrike">
                  <a:solidFill>
                    <a:schemeClr val="lt1"/>
                  </a:solidFill>
                  <a:latin typeface="Calibri"/>
                  <a:ea typeface="Calibri"/>
                  <a:cs typeface="Calibri"/>
                  <a:sym typeface="Calibri"/>
                </a:rPr>
                <a:t>Mother tongue(s)</a:t>
              </a:r>
              <a:endParaRPr b="0" i="0" sz="2700" u="none" cap="none" strike="noStrike">
                <a:solidFill>
                  <a:schemeClr val="lt1"/>
                </a:solidFill>
                <a:latin typeface="Calibri"/>
                <a:ea typeface="Calibri"/>
                <a:cs typeface="Calibri"/>
                <a:sym typeface="Calibri"/>
              </a:endParaRPr>
            </a:p>
          </p:txBody>
        </p:sp>
        <p:sp>
          <p:nvSpPr>
            <p:cNvPr id="158" name="Google Shape;158;p8"/>
            <p:cNvSpPr/>
            <p:nvPr/>
          </p:nvSpPr>
          <p:spPr>
            <a:xfrm>
              <a:off x="5472201" y="645"/>
              <a:ext cx="2262336" cy="1357401"/>
            </a:xfrm>
            <a:prstGeom prst="rect">
              <a:avLst/>
            </a:prstGeom>
            <a:solidFill>
              <a:srgbClr val="47D67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8"/>
            <p:cNvSpPr txBox="1"/>
            <p:nvPr/>
          </p:nvSpPr>
          <p:spPr>
            <a:xfrm>
              <a:off x="5472201" y="645"/>
              <a:ext cx="2262336" cy="135740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pl-PL" sz="2700" u="none" cap="none" strike="noStrike">
                  <a:solidFill>
                    <a:schemeClr val="lt1"/>
                  </a:solidFill>
                  <a:latin typeface="Calibri"/>
                  <a:ea typeface="Calibri"/>
                  <a:cs typeface="Calibri"/>
                  <a:sym typeface="Calibri"/>
                </a:rPr>
                <a:t>Home language(s)</a:t>
              </a:r>
              <a:endParaRPr b="0" i="0" sz="2700" u="none" cap="none" strike="noStrike">
                <a:solidFill>
                  <a:schemeClr val="lt1"/>
                </a:solidFill>
                <a:latin typeface="Calibri"/>
                <a:ea typeface="Calibri"/>
                <a:cs typeface="Calibri"/>
                <a:sym typeface="Calibri"/>
              </a:endParaRPr>
            </a:p>
          </p:txBody>
        </p:sp>
        <p:sp>
          <p:nvSpPr>
            <p:cNvPr id="160" name="Google Shape;160;p8"/>
            <p:cNvSpPr/>
            <p:nvPr/>
          </p:nvSpPr>
          <p:spPr>
            <a:xfrm>
              <a:off x="495061" y="1584280"/>
              <a:ext cx="2262336" cy="1357401"/>
            </a:xfrm>
            <a:prstGeom prst="rect">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8"/>
            <p:cNvSpPr txBox="1"/>
            <p:nvPr/>
          </p:nvSpPr>
          <p:spPr>
            <a:xfrm>
              <a:off x="495061" y="1584280"/>
              <a:ext cx="2262336" cy="135740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pl-PL" sz="2700" u="none" cap="none" strike="noStrike">
                  <a:solidFill>
                    <a:schemeClr val="lt1"/>
                  </a:solidFill>
                  <a:latin typeface="Calibri"/>
                  <a:ea typeface="Calibri"/>
                  <a:cs typeface="Calibri"/>
                  <a:sym typeface="Calibri"/>
                </a:rPr>
                <a:t>Second language(s) (L2)</a:t>
              </a:r>
              <a:endParaRPr b="0" i="0" sz="2700" u="none" cap="none" strike="noStrike">
                <a:solidFill>
                  <a:schemeClr val="lt1"/>
                </a:solidFill>
                <a:latin typeface="Calibri"/>
                <a:ea typeface="Calibri"/>
                <a:cs typeface="Calibri"/>
                <a:sym typeface="Calibri"/>
              </a:endParaRPr>
            </a:p>
          </p:txBody>
        </p:sp>
        <p:sp>
          <p:nvSpPr>
            <p:cNvPr id="162" name="Google Shape;162;p8"/>
            <p:cNvSpPr/>
            <p:nvPr/>
          </p:nvSpPr>
          <p:spPr>
            <a:xfrm>
              <a:off x="2983631" y="1584280"/>
              <a:ext cx="2262336" cy="1357401"/>
            </a:xfrm>
            <a:prstGeom prst="rect">
              <a:avLst/>
            </a:prstGeom>
            <a:solidFill>
              <a:srgbClr val="ABE7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8"/>
            <p:cNvSpPr txBox="1"/>
            <p:nvPr/>
          </p:nvSpPr>
          <p:spPr>
            <a:xfrm>
              <a:off x="2983631" y="1584280"/>
              <a:ext cx="2262336" cy="135740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pl-PL" sz="2700" u="none" cap="none" strike="noStrike">
                  <a:solidFill>
                    <a:schemeClr val="lt1"/>
                  </a:solidFill>
                  <a:latin typeface="Calibri"/>
                  <a:ea typeface="Calibri"/>
                  <a:cs typeface="Calibri"/>
                  <a:sym typeface="Calibri"/>
                </a:rPr>
                <a:t>Foreign language(s) (FL)</a:t>
              </a:r>
              <a:endParaRPr b="0" i="0" sz="2700" u="none" cap="none" strike="noStrike">
                <a:solidFill>
                  <a:schemeClr val="lt1"/>
                </a:solidFill>
                <a:latin typeface="Calibri"/>
                <a:ea typeface="Calibri"/>
                <a:cs typeface="Calibri"/>
                <a:sym typeface="Calibri"/>
              </a:endParaRPr>
            </a:p>
          </p:txBody>
        </p:sp>
        <p:sp>
          <p:nvSpPr>
            <p:cNvPr id="164" name="Google Shape;164;p8"/>
            <p:cNvSpPr/>
            <p:nvPr/>
          </p:nvSpPr>
          <p:spPr>
            <a:xfrm>
              <a:off x="5472201" y="1584280"/>
              <a:ext cx="2262336" cy="1357401"/>
            </a:xfrm>
            <a:prstGeom prst="rect">
              <a:avLst/>
            </a:prstGeom>
            <a:solidFill>
              <a:srgbClr val="EEE1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txBox="1"/>
            <p:nvPr/>
          </p:nvSpPr>
          <p:spPr>
            <a:xfrm>
              <a:off x="5472201" y="1584280"/>
              <a:ext cx="2262336" cy="1357401"/>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pl-PL" sz="2700" u="none" cap="none" strike="noStrike">
                  <a:solidFill>
                    <a:schemeClr val="lt1"/>
                  </a:solidFill>
                  <a:latin typeface="Calibri"/>
                  <a:ea typeface="Calibri"/>
                  <a:cs typeface="Calibri"/>
                  <a:sym typeface="Calibri"/>
                </a:rPr>
                <a:t>Heritage language(s)</a:t>
              </a:r>
              <a:endParaRPr b="0" i="0" sz="2700" u="none" cap="none" strike="noStrike">
                <a:solidFill>
                  <a:schemeClr val="lt1"/>
                </a:solidFill>
                <a:latin typeface="Calibri"/>
                <a:ea typeface="Calibri"/>
                <a:cs typeface="Calibri"/>
                <a:sym typeface="Calibri"/>
              </a:endParaRPr>
            </a:p>
          </p:txBody>
        </p:sp>
      </p:grpSp>
      <p:sp>
        <p:nvSpPr>
          <p:cNvPr id="166" name="Google Shape;16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pl-PL"/>
              <a:t>Societal perspective</a:t>
            </a:r>
            <a:endParaRPr/>
          </a:p>
        </p:txBody>
      </p:sp>
      <p:sp>
        <p:nvSpPr>
          <p:cNvPr id="172" name="Google Shape;172;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sp>
        <p:nvSpPr>
          <p:cNvPr id="173" name="Google Shape;17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pSp>
        <p:nvGrpSpPr>
          <p:cNvPr id="174" name="Google Shape;174;p9"/>
          <p:cNvGrpSpPr/>
          <p:nvPr/>
        </p:nvGrpSpPr>
        <p:grpSpPr>
          <a:xfrm>
            <a:off x="1475656" y="1602408"/>
            <a:ext cx="7211144" cy="4521543"/>
            <a:chOff x="0" y="2209"/>
            <a:chExt cx="7211144" cy="4521543"/>
          </a:xfrm>
        </p:grpSpPr>
        <p:sp>
          <p:nvSpPr>
            <p:cNvPr id="175" name="Google Shape;175;p9"/>
            <p:cNvSpPr/>
            <p:nvPr/>
          </p:nvSpPr>
          <p:spPr>
            <a:xfrm rot="5400000">
              <a:off x="4320153" y="-1576074"/>
              <a:ext cx="1166849" cy="4615132"/>
            </a:xfrm>
            <a:prstGeom prst="round2SameRect">
              <a:avLst>
                <a:gd fmla="val 16667" name="adj1"/>
                <a:gd fmla="val 0" name="adj2"/>
              </a:avLst>
            </a:prstGeom>
            <a:solidFill>
              <a:srgbClr val="CDE1E8">
                <a:alpha val="88627"/>
              </a:srgbClr>
            </a:solidFill>
            <a:ln cap="flat" cmpd="sng" w="25400">
              <a:solidFill>
                <a:srgbClr val="CDE1E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
            <p:cNvSpPr txBox="1"/>
            <p:nvPr/>
          </p:nvSpPr>
          <p:spPr>
            <a:xfrm>
              <a:off x="2596012" y="205028"/>
              <a:ext cx="4558171" cy="1052927"/>
            </a:xfrm>
            <a:prstGeom prst="rect">
              <a:avLst/>
            </a:prstGeom>
            <a:noFill/>
            <a:ln>
              <a:noFill/>
            </a:ln>
          </p:spPr>
          <p:txBody>
            <a:bodyPr anchorCtr="0" anchor="ctr" bIns="26650" lIns="53325" spcFirstLastPara="1" rIns="53325" wrap="square" tIns="26650">
              <a:noAutofit/>
            </a:bodyPr>
            <a:lstStyle/>
            <a:p>
              <a:pPr indent="-114300" lvl="1" marL="114300" marR="0" rtl="0" algn="l">
                <a:lnSpc>
                  <a:spcPct val="90000"/>
                </a:lnSpc>
                <a:spcBef>
                  <a:spcPts val="0"/>
                </a:spcBef>
                <a:spcAft>
                  <a:spcPts val="0"/>
                </a:spcAft>
                <a:buClr>
                  <a:schemeClr val="dk1"/>
                </a:buClr>
                <a:buSzPts val="1400"/>
                <a:buFont typeface="Calibri"/>
                <a:buChar char="•"/>
              </a:pPr>
              <a:r>
                <a:rPr b="1" i="0" lang="pl-PL" sz="1400" u="none" cap="none" strike="noStrike">
                  <a:solidFill>
                    <a:schemeClr val="dk1"/>
                  </a:solidFill>
                  <a:latin typeface="Calibri"/>
                  <a:ea typeface="Calibri"/>
                  <a:cs typeface="Calibri"/>
                  <a:sym typeface="Calibri"/>
                </a:rPr>
                <a:t> </a:t>
              </a:r>
              <a:r>
                <a:rPr b="0" i="0" lang="pl-PL" sz="1400" u="none" cap="none" strike="noStrike">
                  <a:solidFill>
                    <a:schemeClr val="dk1"/>
                  </a:solidFill>
                  <a:latin typeface="Calibri"/>
                  <a:ea typeface="Calibri"/>
                  <a:cs typeface="Calibri"/>
                  <a:sym typeface="Calibri"/>
                </a:rPr>
                <a:t>“the language spoken by the socially or economically dominant group” on a particular territorial unit (Sevinç 2020: 85)</a:t>
              </a:r>
              <a:endParaRPr b="0" i="0" sz="1400" u="none" cap="none" strike="noStrike">
                <a:solidFill>
                  <a:srgbClr val="000000"/>
                </a:solidFill>
                <a:latin typeface="Arial"/>
                <a:ea typeface="Arial"/>
                <a:cs typeface="Arial"/>
                <a:sym typeface="Arial"/>
              </a:endParaRPr>
            </a:p>
          </p:txBody>
        </p:sp>
        <p:sp>
          <p:nvSpPr>
            <p:cNvPr id="177" name="Google Shape;177;p9"/>
            <p:cNvSpPr/>
            <p:nvPr/>
          </p:nvSpPr>
          <p:spPr>
            <a:xfrm>
              <a:off x="0" y="2209"/>
              <a:ext cx="2596011" cy="1458562"/>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9"/>
            <p:cNvSpPr txBox="1"/>
            <p:nvPr/>
          </p:nvSpPr>
          <p:spPr>
            <a:xfrm>
              <a:off x="71201" y="73410"/>
              <a:ext cx="2453609" cy="1316160"/>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b="0" i="0" lang="pl-PL" sz="3900" u="none" cap="none" strike="noStrike">
                  <a:solidFill>
                    <a:schemeClr val="lt1"/>
                  </a:solidFill>
                  <a:latin typeface="Calibri"/>
                  <a:ea typeface="Calibri"/>
                  <a:cs typeface="Calibri"/>
                  <a:sym typeface="Calibri"/>
                </a:rPr>
                <a:t>Majority language</a:t>
              </a:r>
              <a:endParaRPr b="0" i="0" sz="3900" u="none" cap="none" strike="noStrike">
                <a:solidFill>
                  <a:schemeClr val="lt1"/>
                </a:solidFill>
                <a:latin typeface="Calibri"/>
                <a:ea typeface="Calibri"/>
                <a:cs typeface="Calibri"/>
                <a:sym typeface="Calibri"/>
              </a:endParaRPr>
            </a:p>
          </p:txBody>
        </p:sp>
        <p:sp>
          <p:nvSpPr>
            <p:cNvPr id="179" name="Google Shape;179;p9"/>
            <p:cNvSpPr/>
            <p:nvPr/>
          </p:nvSpPr>
          <p:spPr>
            <a:xfrm rot="5400000">
              <a:off x="4320153" y="-44584"/>
              <a:ext cx="1166849" cy="4615132"/>
            </a:xfrm>
            <a:prstGeom prst="round2SameRect">
              <a:avLst>
                <a:gd fmla="val 16667" name="adj1"/>
                <a:gd fmla="val 0" name="adj2"/>
              </a:avLst>
            </a:prstGeom>
            <a:solidFill>
              <a:srgbClr val="D2F2CB">
                <a:alpha val="88627"/>
              </a:srgbClr>
            </a:solidFill>
            <a:ln cap="flat" cmpd="sng" w="25400">
              <a:solidFill>
                <a:srgbClr val="D2F2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9"/>
            <p:cNvSpPr txBox="1"/>
            <p:nvPr/>
          </p:nvSpPr>
          <p:spPr>
            <a:xfrm>
              <a:off x="2596012" y="1736518"/>
              <a:ext cx="4558171" cy="1052927"/>
            </a:xfrm>
            <a:prstGeom prst="rect">
              <a:avLst/>
            </a:prstGeom>
            <a:noFill/>
            <a:ln>
              <a:noFill/>
            </a:ln>
          </p:spPr>
          <p:txBody>
            <a:bodyPr anchorCtr="0" anchor="ctr" bIns="26650" lIns="53325" spcFirstLastPara="1" rIns="53325" wrap="square" tIns="26650">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pl-PL" sz="1400" u="none" cap="none" strike="noStrike">
                  <a:solidFill>
                    <a:schemeClr val="dk1"/>
                  </a:solidFill>
                  <a:latin typeface="Calibri"/>
                  <a:ea typeface="Calibri"/>
                  <a:cs typeface="Calibri"/>
                  <a:sym typeface="Calibri"/>
                </a:rPr>
                <a:t>“[l]anguage that is not the dominant language of a territorial unit such as a state, because the speakers of the language have less power, and the language is generally spoken by a smaller number of people.” (Skutnabb-Kangas &amp; McCarty 2008: 10)</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0" y="1533700"/>
              <a:ext cx="2596011" cy="1458562"/>
            </a:xfrm>
            <a:prstGeom prst="roundRect">
              <a:avLst>
                <a:gd fmla="val 16667" name="adj"/>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
            <p:cNvSpPr txBox="1"/>
            <p:nvPr/>
          </p:nvSpPr>
          <p:spPr>
            <a:xfrm>
              <a:off x="71201" y="1604901"/>
              <a:ext cx="2453609" cy="1316160"/>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b="0" i="0" lang="pl-PL" sz="3900" u="none" cap="none" strike="noStrike">
                  <a:solidFill>
                    <a:schemeClr val="lt1"/>
                  </a:solidFill>
                  <a:latin typeface="Calibri"/>
                  <a:ea typeface="Calibri"/>
                  <a:cs typeface="Calibri"/>
                  <a:sym typeface="Calibri"/>
                </a:rPr>
                <a:t>Minority language</a:t>
              </a:r>
              <a:endParaRPr b="0" i="0" sz="3900" u="none" cap="none" strike="noStrike">
                <a:solidFill>
                  <a:schemeClr val="lt1"/>
                </a:solidFill>
                <a:latin typeface="Calibri"/>
                <a:ea typeface="Calibri"/>
                <a:cs typeface="Calibri"/>
                <a:sym typeface="Calibri"/>
              </a:endParaRPr>
            </a:p>
          </p:txBody>
        </p:sp>
        <p:sp>
          <p:nvSpPr>
            <p:cNvPr id="183" name="Google Shape;183;p9"/>
            <p:cNvSpPr/>
            <p:nvPr/>
          </p:nvSpPr>
          <p:spPr>
            <a:xfrm rot="5400000">
              <a:off x="4320153" y="1486905"/>
              <a:ext cx="1166849" cy="4615132"/>
            </a:xfrm>
            <a:prstGeom prst="round2SameRect">
              <a:avLst>
                <a:gd fmla="val 16667" name="adj1"/>
                <a:gd fmla="val 0" name="adj2"/>
              </a:avLst>
            </a:prstGeom>
            <a:solidFill>
              <a:srgbClr val="FBDACB">
                <a:alpha val="88627"/>
              </a:srgbClr>
            </a:solidFill>
            <a:ln cap="flat" cmpd="sng" w="25400">
              <a:solidFill>
                <a:srgbClr val="FBDA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
            <p:cNvSpPr txBox="1"/>
            <p:nvPr/>
          </p:nvSpPr>
          <p:spPr>
            <a:xfrm>
              <a:off x="2596012" y="3268008"/>
              <a:ext cx="4558171" cy="1052927"/>
            </a:xfrm>
            <a:prstGeom prst="rect">
              <a:avLst/>
            </a:prstGeom>
            <a:noFill/>
            <a:ln>
              <a:noFill/>
            </a:ln>
          </p:spPr>
          <p:txBody>
            <a:bodyPr anchorCtr="0" anchor="ctr" bIns="26650" lIns="53325" spcFirstLastPara="1" rIns="53325" wrap="square" tIns="26650">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pl-PL" sz="1400" u="none" cap="none" strike="noStrike">
                  <a:solidFill>
                    <a:schemeClr val="dk1"/>
                  </a:solidFill>
                  <a:latin typeface="Calibri"/>
                  <a:ea typeface="Calibri"/>
                  <a:cs typeface="Calibri"/>
                  <a:sym typeface="Calibri"/>
                </a:rPr>
                <a:t>  the majority language in the (new) settings used by newcomers and migrants to survive in the new territory.</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0" y="3065190"/>
              <a:ext cx="2596011" cy="1458562"/>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
            <p:cNvSpPr txBox="1"/>
            <p:nvPr/>
          </p:nvSpPr>
          <p:spPr>
            <a:xfrm>
              <a:off x="71201" y="3136391"/>
              <a:ext cx="2453609" cy="1316160"/>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b="0" i="0" lang="pl-PL" sz="3900" u="none" cap="none" strike="noStrike">
                  <a:solidFill>
                    <a:schemeClr val="lt1"/>
                  </a:solidFill>
                  <a:latin typeface="Calibri"/>
                  <a:ea typeface="Calibri"/>
                  <a:cs typeface="Calibri"/>
                  <a:sym typeface="Calibri"/>
                </a:rPr>
                <a:t>Dominant language</a:t>
              </a:r>
              <a:endParaRPr b="0" i="0" sz="3900" u="none" cap="none" strike="noStrik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